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8" r:id="rId2"/>
  </p:sldIdLst>
  <p:sldSz cx="40233600" cy="27432000"/>
  <p:notesSz cx="44361100" cy="31940500"/>
  <p:defaultTextStyle>
    <a:defPPr>
      <a:defRPr lang="en-US"/>
    </a:defPPr>
    <a:lvl1pPr algn="l" rtl="0" fontAlgn="base">
      <a:spcBef>
        <a:spcPct val="0"/>
      </a:spcBef>
      <a:spcAft>
        <a:spcPct val="0"/>
      </a:spcAft>
      <a:defRPr sz="400" kern="1200">
        <a:solidFill>
          <a:schemeClr val="tx1"/>
        </a:solidFill>
        <a:latin typeface="Arial" pitchFamily="34" charset="0"/>
        <a:ea typeface="+mn-ea"/>
        <a:cs typeface="+mn-cs"/>
      </a:defRPr>
    </a:lvl1pPr>
    <a:lvl2pPr marL="385763" indent="71438" algn="l" rtl="0" fontAlgn="base">
      <a:spcBef>
        <a:spcPct val="0"/>
      </a:spcBef>
      <a:spcAft>
        <a:spcPct val="0"/>
      </a:spcAft>
      <a:defRPr sz="400" kern="1200">
        <a:solidFill>
          <a:schemeClr val="tx1"/>
        </a:solidFill>
        <a:latin typeface="Arial" pitchFamily="34" charset="0"/>
        <a:ea typeface="+mn-ea"/>
        <a:cs typeface="+mn-cs"/>
      </a:defRPr>
    </a:lvl2pPr>
    <a:lvl3pPr marL="771525" indent="142875" algn="l" rtl="0" fontAlgn="base">
      <a:spcBef>
        <a:spcPct val="0"/>
      </a:spcBef>
      <a:spcAft>
        <a:spcPct val="0"/>
      </a:spcAft>
      <a:defRPr sz="400" kern="1200">
        <a:solidFill>
          <a:schemeClr val="tx1"/>
        </a:solidFill>
        <a:latin typeface="Arial" pitchFamily="34" charset="0"/>
        <a:ea typeface="+mn-ea"/>
        <a:cs typeface="+mn-cs"/>
      </a:defRPr>
    </a:lvl3pPr>
    <a:lvl4pPr marL="1157288" indent="214313" algn="l" rtl="0" fontAlgn="base">
      <a:spcBef>
        <a:spcPct val="0"/>
      </a:spcBef>
      <a:spcAft>
        <a:spcPct val="0"/>
      </a:spcAft>
      <a:defRPr sz="400" kern="1200">
        <a:solidFill>
          <a:schemeClr val="tx1"/>
        </a:solidFill>
        <a:latin typeface="Arial" pitchFamily="34" charset="0"/>
        <a:ea typeface="+mn-ea"/>
        <a:cs typeface="+mn-cs"/>
      </a:defRPr>
    </a:lvl4pPr>
    <a:lvl5pPr marL="1543050" indent="285750" algn="l" rtl="0" fontAlgn="base">
      <a:spcBef>
        <a:spcPct val="0"/>
      </a:spcBef>
      <a:spcAft>
        <a:spcPct val="0"/>
      </a:spcAft>
      <a:defRPr sz="400" kern="1200">
        <a:solidFill>
          <a:schemeClr val="tx1"/>
        </a:solidFill>
        <a:latin typeface="Arial" pitchFamily="34" charset="0"/>
        <a:ea typeface="+mn-ea"/>
        <a:cs typeface="+mn-cs"/>
      </a:defRPr>
    </a:lvl5pPr>
    <a:lvl6pPr marL="2286000" algn="l" defTabSz="914400" rtl="0" eaLnBrk="1" latinLnBrk="0" hangingPunct="1">
      <a:defRPr sz="400" kern="1200">
        <a:solidFill>
          <a:schemeClr val="tx1"/>
        </a:solidFill>
        <a:latin typeface="Arial" pitchFamily="34" charset="0"/>
        <a:ea typeface="+mn-ea"/>
        <a:cs typeface="+mn-cs"/>
      </a:defRPr>
    </a:lvl6pPr>
    <a:lvl7pPr marL="2743200" algn="l" defTabSz="914400" rtl="0" eaLnBrk="1" latinLnBrk="0" hangingPunct="1">
      <a:defRPr sz="400" kern="1200">
        <a:solidFill>
          <a:schemeClr val="tx1"/>
        </a:solidFill>
        <a:latin typeface="Arial" pitchFamily="34" charset="0"/>
        <a:ea typeface="+mn-ea"/>
        <a:cs typeface="+mn-cs"/>
      </a:defRPr>
    </a:lvl7pPr>
    <a:lvl8pPr marL="3200400" algn="l" defTabSz="914400" rtl="0" eaLnBrk="1" latinLnBrk="0" hangingPunct="1">
      <a:defRPr sz="400" kern="1200">
        <a:solidFill>
          <a:schemeClr val="tx1"/>
        </a:solidFill>
        <a:latin typeface="Arial" pitchFamily="34" charset="0"/>
        <a:ea typeface="+mn-ea"/>
        <a:cs typeface="+mn-cs"/>
      </a:defRPr>
    </a:lvl8pPr>
    <a:lvl9pPr marL="3657600" algn="l" defTabSz="914400" rtl="0" eaLnBrk="1" latinLnBrk="0" hangingPunct="1">
      <a:defRPr sz="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8640">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66FF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615" autoAdjust="0"/>
    <p:restoredTop sz="99629" autoAdjust="0"/>
  </p:normalViewPr>
  <p:slideViewPr>
    <p:cSldViewPr showGuides="1">
      <p:cViewPr>
        <p:scale>
          <a:sx n="40" d="100"/>
          <a:sy n="40" d="100"/>
        </p:scale>
        <p:origin x="4320" y="-72"/>
      </p:cViewPr>
      <p:guideLst>
        <p:guide orient="horz" pos="8640"/>
        <p:guide pos="12672"/>
      </p:guideLst>
    </p:cSldViewPr>
  </p:slideViewPr>
  <p:outlineViewPr>
    <p:cViewPr>
      <p:scale>
        <a:sx n="33" d="100"/>
        <a:sy n="33" d="100"/>
      </p:scale>
      <p:origin x="21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19223143" cy="1597025"/>
          </a:xfrm>
          <a:prstGeom prst="rect">
            <a:avLst/>
          </a:prstGeom>
          <a:noFill/>
          <a:ln w="9525">
            <a:noFill/>
            <a:miter lim="800000"/>
            <a:headEnd/>
            <a:tailEnd/>
          </a:ln>
          <a:effectLst/>
        </p:spPr>
        <p:txBody>
          <a:bodyPr vert="horz" wrap="square" lIns="373202" tIns="186604" rIns="373202" bIns="186604" numCol="1" anchor="t" anchorCtr="0" compatLnSpc="1">
            <a:prstTxWarp prst="textNoShape">
              <a:avLst/>
            </a:prstTxWarp>
          </a:bodyPr>
          <a:lstStyle>
            <a:lvl1pPr defTabSz="3732380">
              <a:defRPr sz="4800" dirty="0">
                <a:latin typeface="Arial" charset="0"/>
              </a:defRPr>
            </a:lvl1pPr>
          </a:lstStyle>
          <a:p>
            <a:pPr>
              <a:defRPr/>
            </a:pPr>
            <a:endParaRPr lang="en-US" dirty="0"/>
          </a:p>
        </p:txBody>
      </p:sp>
      <p:sp>
        <p:nvSpPr>
          <p:cNvPr id="4099" name="Rectangle 1027"/>
          <p:cNvSpPr>
            <a:spLocks noGrp="1" noChangeArrowheads="1"/>
          </p:cNvSpPr>
          <p:nvPr>
            <p:ph type="dt" sz="quarter" idx="1"/>
          </p:nvPr>
        </p:nvSpPr>
        <p:spPr bwMode="auto">
          <a:xfrm>
            <a:off x="25137957" y="0"/>
            <a:ext cx="19223143" cy="1597025"/>
          </a:xfrm>
          <a:prstGeom prst="rect">
            <a:avLst/>
          </a:prstGeom>
          <a:noFill/>
          <a:ln w="9525">
            <a:noFill/>
            <a:miter lim="800000"/>
            <a:headEnd/>
            <a:tailEnd/>
          </a:ln>
          <a:effectLst/>
        </p:spPr>
        <p:txBody>
          <a:bodyPr vert="horz" wrap="square" lIns="373202" tIns="186604" rIns="373202" bIns="186604" numCol="1" anchor="t" anchorCtr="0" compatLnSpc="1">
            <a:prstTxWarp prst="textNoShape">
              <a:avLst/>
            </a:prstTxWarp>
          </a:bodyPr>
          <a:lstStyle>
            <a:lvl1pPr algn="r" defTabSz="3732380">
              <a:defRPr sz="4800" dirty="0">
                <a:latin typeface="Arial" charset="0"/>
              </a:defRPr>
            </a:lvl1pPr>
          </a:lstStyle>
          <a:p>
            <a:pPr>
              <a:defRPr/>
            </a:pPr>
            <a:endParaRPr lang="en-US" dirty="0"/>
          </a:p>
        </p:txBody>
      </p:sp>
      <p:sp>
        <p:nvSpPr>
          <p:cNvPr id="4100" name="Rectangle 1028"/>
          <p:cNvSpPr>
            <a:spLocks noGrp="1" noChangeArrowheads="1"/>
          </p:cNvSpPr>
          <p:nvPr>
            <p:ph type="ftr" sz="quarter" idx="2"/>
          </p:nvPr>
        </p:nvSpPr>
        <p:spPr bwMode="auto">
          <a:xfrm>
            <a:off x="0" y="30343475"/>
            <a:ext cx="19223143" cy="1597025"/>
          </a:xfrm>
          <a:prstGeom prst="rect">
            <a:avLst/>
          </a:prstGeom>
          <a:noFill/>
          <a:ln w="9525">
            <a:noFill/>
            <a:miter lim="800000"/>
            <a:headEnd/>
            <a:tailEnd/>
          </a:ln>
          <a:effectLst/>
        </p:spPr>
        <p:txBody>
          <a:bodyPr vert="horz" wrap="square" lIns="373202" tIns="186604" rIns="373202" bIns="186604" numCol="1" anchor="b" anchorCtr="0" compatLnSpc="1">
            <a:prstTxWarp prst="textNoShape">
              <a:avLst/>
            </a:prstTxWarp>
          </a:bodyPr>
          <a:lstStyle>
            <a:lvl1pPr defTabSz="3732380">
              <a:defRPr sz="4800" dirty="0">
                <a:latin typeface="Arial" charset="0"/>
              </a:defRPr>
            </a:lvl1pPr>
          </a:lstStyle>
          <a:p>
            <a:pPr>
              <a:defRPr/>
            </a:pPr>
            <a:endParaRPr lang="en-US" dirty="0"/>
          </a:p>
        </p:txBody>
      </p:sp>
      <p:sp>
        <p:nvSpPr>
          <p:cNvPr id="4101" name="Rectangle 1029"/>
          <p:cNvSpPr>
            <a:spLocks noGrp="1" noChangeArrowheads="1"/>
          </p:cNvSpPr>
          <p:nvPr>
            <p:ph type="sldNum" sz="quarter" idx="3"/>
          </p:nvPr>
        </p:nvSpPr>
        <p:spPr bwMode="auto">
          <a:xfrm>
            <a:off x="25137957" y="30343475"/>
            <a:ext cx="19223143" cy="1597025"/>
          </a:xfrm>
          <a:prstGeom prst="rect">
            <a:avLst/>
          </a:prstGeom>
          <a:noFill/>
          <a:ln w="9525">
            <a:noFill/>
            <a:miter lim="800000"/>
            <a:headEnd/>
            <a:tailEnd/>
          </a:ln>
          <a:effectLst/>
        </p:spPr>
        <p:txBody>
          <a:bodyPr vert="horz" wrap="square" lIns="373202" tIns="186604" rIns="373202" bIns="186604" numCol="1" anchor="b" anchorCtr="0" compatLnSpc="1">
            <a:prstTxWarp prst="textNoShape">
              <a:avLst/>
            </a:prstTxWarp>
          </a:bodyPr>
          <a:lstStyle>
            <a:lvl1pPr algn="r" defTabSz="3732380">
              <a:defRPr sz="4800">
                <a:latin typeface="Arial" charset="0"/>
              </a:defRPr>
            </a:lvl1pPr>
          </a:lstStyle>
          <a:p>
            <a:pPr>
              <a:defRPr/>
            </a:pPr>
            <a:fld id="{0B69A5ED-D576-45B6-8E7F-9F3C77661D1F}" type="slidenum">
              <a:rPr lang="en-US"/>
              <a:pPr>
                <a:defRPr/>
              </a:pPr>
              <a:t>‹#›</a:t>
            </a:fld>
            <a:endParaRPr lang="en-US" dirty="0"/>
          </a:p>
        </p:txBody>
      </p:sp>
    </p:spTree>
    <p:extLst>
      <p:ext uri="{BB962C8B-B14F-4D97-AF65-F5344CB8AC3E}">
        <p14:creationId xmlns:p14="http://schemas.microsoft.com/office/powerpoint/2010/main" val="2575822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9223143" cy="1597025"/>
          </a:xfrm>
          <a:prstGeom prst="rect">
            <a:avLst/>
          </a:prstGeom>
        </p:spPr>
        <p:txBody>
          <a:bodyPr vert="horz" lIns="366245" tIns="183123" rIns="366245" bIns="183123" rtlCol="0"/>
          <a:lstStyle>
            <a:lvl1pPr algn="l">
              <a:defRPr sz="4800" dirty="0">
                <a:latin typeface="Arial" charset="0"/>
              </a:defRPr>
            </a:lvl1pPr>
          </a:lstStyle>
          <a:p>
            <a:pPr>
              <a:defRPr/>
            </a:pPr>
            <a:endParaRPr lang="en-US" dirty="0"/>
          </a:p>
        </p:txBody>
      </p:sp>
      <p:sp>
        <p:nvSpPr>
          <p:cNvPr id="3" name="Date Placeholder 2"/>
          <p:cNvSpPr>
            <a:spLocks noGrp="1"/>
          </p:cNvSpPr>
          <p:nvPr>
            <p:ph type="dt" idx="1"/>
          </p:nvPr>
        </p:nvSpPr>
        <p:spPr>
          <a:xfrm>
            <a:off x="25130258" y="0"/>
            <a:ext cx="19215439" cy="1597025"/>
          </a:xfrm>
          <a:prstGeom prst="rect">
            <a:avLst/>
          </a:prstGeom>
        </p:spPr>
        <p:txBody>
          <a:bodyPr vert="horz" lIns="366245" tIns="183123" rIns="366245" bIns="183123" rtlCol="0"/>
          <a:lstStyle>
            <a:lvl1pPr algn="r">
              <a:defRPr sz="4800">
                <a:latin typeface="Arial" charset="0"/>
              </a:defRPr>
            </a:lvl1pPr>
          </a:lstStyle>
          <a:p>
            <a:pPr>
              <a:defRPr/>
            </a:pPr>
            <a:fld id="{BF843064-D8B6-4813-95BC-E1EB7C1AAFDD}" type="datetimeFigureOut">
              <a:rPr lang="en-US"/>
              <a:pPr>
                <a:defRPr/>
              </a:pPr>
              <a:t>4/5/2015</a:t>
            </a:fld>
            <a:endParaRPr lang="en-US" dirty="0"/>
          </a:p>
        </p:txBody>
      </p:sp>
      <p:sp>
        <p:nvSpPr>
          <p:cNvPr id="4" name="Slide Image Placeholder 3"/>
          <p:cNvSpPr>
            <a:spLocks noGrp="1" noRot="1" noChangeAspect="1"/>
          </p:cNvSpPr>
          <p:nvPr>
            <p:ph type="sldImg" idx="2"/>
          </p:nvPr>
        </p:nvSpPr>
        <p:spPr>
          <a:xfrm>
            <a:off x="13396913" y="2395538"/>
            <a:ext cx="17567275" cy="11977687"/>
          </a:xfrm>
          <a:prstGeom prst="rect">
            <a:avLst/>
          </a:prstGeom>
          <a:noFill/>
          <a:ln w="12700">
            <a:solidFill>
              <a:prstClr val="black"/>
            </a:solidFill>
          </a:ln>
        </p:spPr>
        <p:txBody>
          <a:bodyPr vert="horz" lIns="366245" tIns="183123" rIns="366245" bIns="183123" rtlCol="0" anchor="ctr"/>
          <a:lstStyle/>
          <a:p>
            <a:pPr lvl="0"/>
            <a:endParaRPr lang="en-US" noProof="0" dirty="0" smtClean="0"/>
          </a:p>
        </p:txBody>
      </p:sp>
      <p:sp>
        <p:nvSpPr>
          <p:cNvPr id="5" name="Notes Placeholder 4"/>
          <p:cNvSpPr>
            <a:spLocks noGrp="1"/>
          </p:cNvSpPr>
          <p:nvPr>
            <p:ph type="body" sz="quarter" idx="3"/>
          </p:nvPr>
        </p:nvSpPr>
        <p:spPr>
          <a:xfrm>
            <a:off x="4436110" y="15171738"/>
            <a:ext cx="35488880" cy="14373225"/>
          </a:xfrm>
          <a:prstGeom prst="rect">
            <a:avLst/>
          </a:prstGeom>
        </p:spPr>
        <p:txBody>
          <a:bodyPr vert="horz" lIns="366245" tIns="183123" rIns="366245" bIns="1831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30336084"/>
            <a:ext cx="19223143" cy="1597025"/>
          </a:xfrm>
          <a:prstGeom prst="rect">
            <a:avLst/>
          </a:prstGeom>
        </p:spPr>
        <p:txBody>
          <a:bodyPr vert="horz" lIns="366245" tIns="183123" rIns="366245" bIns="183123" rtlCol="0" anchor="b"/>
          <a:lstStyle>
            <a:lvl1pPr algn="l">
              <a:defRPr sz="4800" dirty="0">
                <a:latin typeface="Arial" charset="0"/>
              </a:defRPr>
            </a:lvl1pPr>
          </a:lstStyle>
          <a:p>
            <a:pPr>
              <a:defRPr/>
            </a:pPr>
            <a:endParaRPr lang="en-US" dirty="0"/>
          </a:p>
        </p:txBody>
      </p:sp>
      <p:sp>
        <p:nvSpPr>
          <p:cNvPr id="7" name="Slide Number Placeholder 6"/>
          <p:cNvSpPr>
            <a:spLocks noGrp="1"/>
          </p:cNvSpPr>
          <p:nvPr>
            <p:ph type="sldNum" sz="quarter" idx="5"/>
          </p:nvPr>
        </p:nvSpPr>
        <p:spPr>
          <a:xfrm>
            <a:off x="25130258" y="30336084"/>
            <a:ext cx="19215439" cy="1597025"/>
          </a:xfrm>
          <a:prstGeom prst="rect">
            <a:avLst/>
          </a:prstGeom>
        </p:spPr>
        <p:txBody>
          <a:bodyPr vert="horz" lIns="366245" tIns="183123" rIns="366245" bIns="183123" rtlCol="0" anchor="b"/>
          <a:lstStyle>
            <a:lvl1pPr algn="r">
              <a:defRPr sz="4800">
                <a:latin typeface="Arial" charset="0"/>
              </a:defRPr>
            </a:lvl1pPr>
          </a:lstStyle>
          <a:p>
            <a:pPr>
              <a:defRPr/>
            </a:pPr>
            <a:fld id="{F0EDFC8E-A49E-4643-B84F-58E87F00C4DA}" type="slidenum">
              <a:rPr lang="en-US"/>
              <a:pPr>
                <a:defRPr/>
              </a:pPr>
              <a:t>‹#›</a:t>
            </a:fld>
            <a:endParaRPr lang="en-US" dirty="0"/>
          </a:p>
        </p:txBody>
      </p:sp>
    </p:spTree>
    <p:extLst>
      <p:ext uri="{BB962C8B-B14F-4D97-AF65-F5344CB8AC3E}">
        <p14:creationId xmlns:p14="http://schemas.microsoft.com/office/powerpoint/2010/main" val="3332159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mn-lt"/>
        <a:ea typeface="+mn-ea"/>
        <a:cs typeface="+mn-cs"/>
      </a:defRPr>
    </a:lvl1pPr>
    <a:lvl2pPr marL="385763" algn="l" rtl="0" eaLnBrk="0" fontAlgn="base" hangingPunct="0">
      <a:spcBef>
        <a:spcPct val="30000"/>
      </a:spcBef>
      <a:spcAft>
        <a:spcPct val="0"/>
      </a:spcAft>
      <a:defRPr sz="1000" kern="1200">
        <a:solidFill>
          <a:schemeClr val="tx1"/>
        </a:solidFill>
        <a:latin typeface="+mn-lt"/>
        <a:ea typeface="+mn-ea"/>
        <a:cs typeface="+mn-cs"/>
      </a:defRPr>
    </a:lvl2pPr>
    <a:lvl3pPr marL="771525" algn="l" rtl="0" eaLnBrk="0" fontAlgn="base" hangingPunct="0">
      <a:spcBef>
        <a:spcPct val="30000"/>
      </a:spcBef>
      <a:spcAft>
        <a:spcPct val="0"/>
      </a:spcAft>
      <a:defRPr sz="1000" kern="1200">
        <a:solidFill>
          <a:schemeClr val="tx1"/>
        </a:solidFill>
        <a:latin typeface="+mn-lt"/>
        <a:ea typeface="+mn-ea"/>
        <a:cs typeface="+mn-cs"/>
      </a:defRPr>
    </a:lvl3pPr>
    <a:lvl4pPr marL="1157288" algn="l" rtl="0" eaLnBrk="0" fontAlgn="base" hangingPunct="0">
      <a:spcBef>
        <a:spcPct val="30000"/>
      </a:spcBef>
      <a:spcAft>
        <a:spcPct val="0"/>
      </a:spcAft>
      <a:defRPr sz="1000" kern="1200">
        <a:solidFill>
          <a:schemeClr val="tx1"/>
        </a:solidFill>
        <a:latin typeface="+mn-lt"/>
        <a:ea typeface="+mn-ea"/>
        <a:cs typeface="+mn-cs"/>
      </a:defRPr>
    </a:lvl4pPr>
    <a:lvl5pPr marL="1543050" algn="l" rtl="0" eaLnBrk="0" fontAlgn="base" hangingPunct="0">
      <a:spcBef>
        <a:spcPct val="30000"/>
      </a:spcBef>
      <a:spcAft>
        <a:spcPct val="0"/>
      </a:spcAft>
      <a:defRPr sz="1000" kern="1200">
        <a:solidFill>
          <a:schemeClr val="tx1"/>
        </a:solidFill>
        <a:latin typeface="+mn-lt"/>
        <a:ea typeface="+mn-ea"/>
        <a:cs typeface="+mn-cs"/>
      </a:defRPr>
    </a:lvl5pPr>
    <a:lvl6pPr marL="1930298" algn="l" defTabSz="772119" rtl="0" eaLnBrk="1" latinLnBrk="0" hangingPunct="1">
      <a:defRPr sz="1000" kern="1200">
        <a:solidFill>
          <a:schemeClr val="tx1"/>
        </a:solidFill>
        <a:latin typeface="+mn-lt"/>
        <a:ea typeface="+mn-ea"/>
        <a:cs typeface="+mn-cs"/>
      </a:defRPr>
    </a:lvl6pPr>
    <a:lvl7pPr marL="2316358" algn="l" defTabSz="772119" rtl="0" eaLnBrk="1" latinLnBrk="0" hangingPunct="1">
      <a:defRPr sz="1000" kern="1200">
        <a:solidFill>
          <a:schemeClr val="tx1"/>
        </a:solidFill>
        <a:latin typeface="+mn-lt"/>
        <a:ea typeface="+mn-ea"/>
        <a:cs typeface="+mn-cs"/>
      </a:defRPr>
    </a:lvl7pPr>
    <a:lvl8pPr marL="2702418" algn="l" defTabSz="772119" rtl="0" eaLnBrk="1" latinLnBrk="0" hangingPunct="1">
      <a:defRPr sz="1000" kern="1200">
        <a:solidFill>
          <a:schemeClr val="tx1"/>
        </a:solidFill>
        <a:latin typeface="+mn-lt"/>
        <a:ea typeface="+mn-ea"/>
        <a:cs typeface="+mn-cs"/>
      </a:defRPr>
    </a:lvl8pPr>
    <a:lvl9pPr marL="3088477" algn="l" defTabSz="772119"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783" y="8522230"/>
            <a:ext cx="34198043" cy="5879042"/>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562" y="15544273"/>
            <a:ext cx="28162485" cy="7011458"/>
          </a:xfrm>
        </p:spPr>
        <p:txBody>
          <a:bodyPr/>
          <a:lstStyle>
            <a:lvl1pPr marL="0" indent="0" algn="ctr">
              <a:buNone/>
              <a:defRPr/>
            </a:lvl1pPr>
            <a:lvl2pPr marL="386060" indent="0" algn="ctr">
              <a:buNone/>
              <a:defRPr/>
            </a:lvl2pPr>
            <a:lvl3pPr marL="772119" indent="0" algn="ctr">
              <a:buNone/>
              <a:defRPr/>
            </a:lvl3pPr>
            <a:lvl4pPr marL="1158179" indent="0" algn="ctr">
              <a:buNone/>
              <a:defRPr/>
            </a:lvl4pPr>
            <a:lvl5pPr marL="1544239" indent="0" algn="ctr">
              <a:buNone/>
              <a:defRPr/>
            </a:lvl5pPr>
            <a:lvl6pPr marL="1930298" indent="0" algn="ctr">
              <a:buNone/>
              <a:defRPr/>
            </a:lvl6pPr>
            <a:lvl7pPr marL="2316358" indent="0" algn="ctr">
              <a:buNone/>
              <a:defRPr/>
            </a:lvl7pPr>
            <a:lvl8pPr marL="2702418" indent="0" algn="ctr">
              <a:buNone/>
              <a:defRPr/>
            </a:lvl8pPr>
            <a:lvl9pPr marL="3088477"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CC26716D-FD33-46F9-956B-52CC4FDBB0A6}" type="slidenum">
              <a:rPr lang="zh-CN" altLang="en-US"/>
              <a:pPr>
                <a:defRPr/>
              </a:pPr>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4FE618B8-2EE3-41A2-8C8E-7F93AAFB3A9F}" type="slidenum">
              <a:rPr lang="zh-CN" altLang="en-US"/>
              <a:pPr>
                <a:defRPr/>
              </a:pPr>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66958" y="2438138"/>
            <a:ext cx="8548864" cy="219458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7783" y="2438138"/>
            <a:ext cx="25525001" cy="219458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53FDC404-A9DF-449A-9E8A-DC2DDF71FF8E}" type="slidenum">
              <a:rPr lang="zh-CN" altLang="en-US"/>
              <a:pPr>
                <a:defRPr/>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2CB2F5B6-0D64-48FC-950F-62ABE3E192B4}" type="slidenum">
              <a:rPr lang="zh-CN" altLang="en-US"/>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17627865"/>
            <a:ext cx="34198043" cy="5447772"/>
          </a:xfrm>
        </p:spPr>
        <p:txBody>
          <a:bodyPr anchor="t"/>
          <a:lstStyle>
            <a:lvl1pPr algn="l">
              <a:defRPr sz="34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1627116"/>
            <a:ext cx="34198043" cy="6000750"/>
          </a:xfrm>
        </p:spPr>
        <p:txBody>
          <a:bodyPr anchor="b"/>
          <a:lstStyle>
            <a:lvl1pPr marL="0" indent="0">
              <a:buNone/>
              <a:defRPr sz="1700"/>
            </a:lvl1pPr>
            <a:lvl2pPr marL="386060" indent="0">
              <a:buNone/>
              <a:defRPr sz="1500"/>
            </a:lvl2pPr>
            <a:lvl3pPr marL="772119" indent="0">
              <a:buNone/>
              <a:defRPr sz="1400"/>
            </a:lvl3pPr>
            <a:lvl4pPr marL="1158179" indent="0">
              <a:buNone/>
              <a:defRPr sz="1200"/>
            </a:lvl4pPr>
            <a:lvl5pPr marL="1544239" indent="0">
              <a:buNone/>
              <a:defRPr sz="1200"/>
            </a:lvl5pPr>
            <a:lvl6pPr marL="1930298" indent="0">
              <a:buNone/>
              <a:defRPr sz="1200"/>
            </a:lvl6pPr>
            <a:lvl7pPr marL="2316358" indent="0">
              <a:buNone/>
              <a:defRPr sz="1200"/>
            </a:lvl7pPr>
            <a:lvl8pPr marL="2702418" indent="0">
              <a:buNone/>
              <a:defRPr sz="1200"/>
            </a:lvl8pPr>
            <a:lvl9pPr marL="3088477"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25E774-1148-4FF0-8CB6-755171CA5582}" type="slidenum">
              <a:rPr lang="zh-CN" altLang="en-US"/>
              <a:pPr>
                <a:defRPr/>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779" y="7924272"/>
            <a:ext cx="17036932" cy="16459728"/>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78891" y="7924272"/>
            <a:ext cx="17036933" cy="16459728"/>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45256EE4-FC53-4461-B3BA-C5D3881009FC}" type="slidenum">
              <a:rPr lang="zh-CN" altLang="en-US"/>
              <a:pPr>
                <a:defRPr/>
              </a:pPr>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426" y="1098021"/>
            <a:ext cx="36210757"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426" y="6140981"/>
            <a:ext cx="17776825" cy="2558521"/>
          </a:xfrm>
        </p:spPr>
        <p:txBody>
          <a:bodyPr anchor="b"/>
          <a:lstStyle>
            <a:lvl1pPr marL="0" indent="0">
              <a:buNone/>
              <a:defRPr sz="2000" b="1"/>
            </a:lvl1pPr>
            <a:lvl2pPr marL="386060" indent="0">
              <a:buNone/>
              <a:defRPr sz="1700" b="1"/>
            </a:lvl2pPr>
            <a:lvl3pPr marL="772119" indent="0">
              <a:buNone/>
              <a:defRPr sz="1500" b="1"/>
            </a:lvl3pPr>
            <a:lvl4pPr marL="1158179" indent="0">
              <a:buNone/>
              <a:defRPr sz="1400" b="1"/>
            </a:lvl4pPr>
            <a:lvl5pPr marL="1544239" indent="0">
              <a:buNone/>
              <a:defRPr sz="1400" b="1"/>
            </a:lvl5pPr>
            <a:lvl6pPr marL="1930298" indent="0">
              <a:buNone/>
              <a:defRPr sz="1400" b="1"/>
            </a:lvl6pPr>
            <a:lvl7pPr marL="2316358" indent="0">
              <a:buNone/>
              <a:defRPr sz="1400" b="1"/>
            </a:lvl7pPr>
            <a:lvl8pPr marL="2702418" indent="0">
              <a:buNone/>
              <a:defRPr sz="1400" b="1"/>
            </a:lvl8pPr>
            <a:lvl9pPr marL="3088477"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011426" y="8699502"/>
            <a:ext cx="17776825" cy="1580488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7596" y="6140981"/>
            <a:ext cx="17784587" cy="2558521"/>
          </a:xfrm>
        </p:spPr>
        <p:txBody>
          <a:bodyPr anchor="b"/>
          <a:lstStyle>
            <a:lvl1pPr marL="0" indent="0">
              <a:buNone/>
              <a:defRPr sz="2000" b="1"/>
            </a:lvl1pPr>
            <a:lvl2pPr marL="386060" indent="0">
              <a:buNone/>
              <a:defRPr sz="1700" b="1"/>
            </a:lvl2pPr>
            <a:lvl3pPr marL="772119" indent="0">
              <a:buNone/>
              <a:defRPr sz="1500" b="1"/>
            </a:lvl3pPr>
            <a:lvl4pPr marL="1158179" indent="0">
              <a:buNone/>
              <a:defRPr sz="1400" b="1"/>
            </a:lvl4pPr>
            <a:lvl5pPr marL="1544239" indent="0">
              <a:buNone/>
              <a:defRPr sz="1400" b="1"/>
            </a:lvl5pPr>
            <a:lvl6pPr marL="1930298" indent="0">
              <a:buNone/>
              <a:defRPr sz="1400" b="1"/>
            </a:lvl6pPr>
            <a:lvl7pPr marL="2316358" indent="0">
              <a:buNone/>
              <a:defRPr sz="1400" b="1"/>
            </a:lvl7pPr>
            <a:lvl8pPr marL="2702418" indent="0">
              <a:buNone/>
              <a:defRPr sz="1400" b="1"/>
            </a:lvl8pPr>
            <a:lvl9pPr marL="3088477"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20437596" y="8699502"/>
            <a:ext cx="17784587" cy="1580488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a:ln/>
        </p:spPr>
        <p:txBody>
          <a:bodyPr/>
          <a:lstStyle>
            <a:lvl1pPr>
              <a:defRPr/>
            </a:lvl1pPr>
          </a:lstStyle>
          <a:p>
            <a:pPr>
              <a:defRPr/>
            </a:pPr>
            <a:fld id="{133EF3EB-3485-41D5-BEA6-12B385A157BD}" type="slidenum">
              <a:rPr lang="zh-CN" altLang="en-US"/>
              <a:pPr>
                <a:defRPr/>
              </a:pPr>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a:ln/>
        </p:spPr>
        <p:txBody>
          <a:bodyPr/>
          <a:lstStyle>
            <a:lvl1pPr>
              <a:defRPr/>
            </a:lvl1pPr>
          </a:lstStyle>
          <a:p>
            <a:pPr>
              <a:defRPr/>
            </a:pPr>
            <a:fld id="{B233F19D-38EE-4FFB-9B5F-94A4E737E906}" type="slidenum">
              <a:rPr lang="zh-CN" altLang="en-US"/>
              <a:pPr>
                <a:defRPr/>
              </a:pPr>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pPr>
              <a:defRPr/>
            </a:pPr>
            <a:fld id="{C7397B27-BF1A-448F-A660-DA64121FCC42}" type="slidenum">
              <a:rPr lang="zh-CN" altLang="en-US"/>
              <a:pPr>
                <a:defRPr/>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426" y="1092731"/>
            <a:ext cx="13236575" cy="4647407"/>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15730479" y="1092729"/>
            <a:ext cx="22491700" cy="23411657"/>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426" y="5740136"/>
            <a:ext cx="13236575" cy="18764250"/>
          </a:xfrm>
        </p:spPr>
        <p:txBody>
          <a:bodyPr/>
          <a:lstStyle>
            <a:lvl1pPr marL="0" indent="0">
              <a:buNone/>
              <a:defRPr sz="1200"/>
            </a:lvl1pPr>
            <a:lvl2pPr marL="386060" indent="0">
              <a:buNone/>
              <a:defRPr sz="1000"/>
            </a:lvl2pPr>
            <a:lvl3pPr marL="772119" indent="0">
              <a:buNone/>
              <a:defRPr sz="800"/>
            </a:lvl3pPr>
            <a:lvl4pPr marL="1158179" indent="0">
              <a:buNone/>
              <a:defRPr sz="800"/>
            </a:lvl4pPr>
            <a:lvl5pPr marL="1544239" indent="0">
              <a:buNone/>
              <a:defRPr sz="800"/>
            </a:lvl5pPr>
            <a:lvl6pPr marL="1930298" indent="0">
              <a:buNone/>
              <a:defRPr sz="800"/>
            </a:lvl6pPr>
            <a:lvl7pPr marL="2316358" indent="0">
              <a:buNone/>
              <a:defRPr sz="800"/>
            </a:lvl7pPr>
            <a:lvl8pPr marL="2702418" indent="0">
              <a:buNone/>
              <a:defRPr sz="800"/>
            </a:lvl8pPr>
            <a:lvl9pPr marL="3088477"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C3580C35-5D11-4F56-90DB-71B37B1CB4F9}" type="slidenum">
              <a:rPr lang="zh-CN" altLang="en-US"/>
              <a:pPr>
                <a:defRPr/>
              </a:pPr>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587" y="19202137"/>
            <a:ext cx="24139643" cy="2267479"/>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7886587" y="2451367"/>
            <a:ext cx="24139643" cy="16458406"/>
          </a:xfrm>
        </p:spPr>
        <p:txBody>
          <a:bodyPr/>
          <a:lstStyle>
            <a:lvl1pPr marL="0" indent="0">
              <a:buNone/>
              <a:defRPr sz="2700"/>
            </a:lvl1pPr>
            <a:lvl2pPr marL="386060" indent="0">
              <a:buNone/>
              <a:defRPr sz="2400"/>
            </a:lvl2pPr>
            <a:lvl3pPr marL="772119" indent="0">
              <a:buNone/>
              <a:defRPr sz="2000"/>
            </a:lvl3pPr>
            <a:lvl4pPr marL="1158179" indent="0">
              <a:buNone/>
              <a:defRPr sz="1700"/>
            </a:lvl4pPr>
            <a:lvl5pPr marL="1544239" indent="0">
              <a:buNone/>
              <a:defRPr sz="1700"/>
            </a:lvl5pPr>
            <a:lvl6pPr marL="1930298" indent="0">
              <a:buNone/>
              <a:defRPr sz="1700"/>
            </a:lvl6pPr>
            <a:lvl7pPr marL="2316358" indent="0">
              <a:buNone/>
              <a:defRPr sz="1700"/>
            </a:lvl7pPr>
            <a:lvl8pPr marL="2702418" indent="0">
              <a:buNone/>
              <a:defRPr sz="1700"/>
            </a:lvl8pPr>
            <a:lvl9pPr marL="3088477" indent="0">
              <a:buNone/>
              <a:defRPr sz="1700"/>
            </a:lvl9pPr>
          </a:lstStyle>
          <a:p>
            <a:pPr lvl="0"/>
            <a:endParaRPr lang="en-US" noProof="0" dirty="0" smtClean="0"/>
          </a:p>
        </p:txBody>
      </p:sp>
      <p:sp>
        <p:nvSpPr>
          <p:cNvPr id="4" name="Text Placeholder 3"/>
          <p:cNvSpPr>
            <a:spLocks noGrp="1"/>
          </p:cNvSpPr>
          <p:nvPr>
            <p:ph type="body" sz="half" idx="2"/>
          </p:nvPr>
        </p:nvSpPr>
        <p:spPr>
          <a:xfrm>
            <a:off x="7886587" y="21469617"/>
            <a:ext cx="24139643" cy="3218656"/>
          </a:xfrm>
        </p:spPr>
        <p:txBody>
          <a:bodyPr/>
          <a:lstStyle>
            <a:lvl1pPr marL="0" indent="0">
              <a:buNone/>
              <a:defRPr sz="1200"/>
            </a:lvl1pPr>
            <a:lvl2pPr marL="386060" indent="0">
              <a:buNone/>
              <a:defRPr sz="1000"/>
            </a:lvl2pPr>
            <a:lvl3pPr marL="772119" indent="0">
              <a:buNone/>
              <a:defRPr sz="800"/>
            </a:lvl3pPr>
            <a:lvl4pPr marL="1158179" indent="0">
              <a:buNone/>
              <a:defRPr sz="800"/>
            </a:lvl4pPr>
            <a:lvl5pPr marL="1544239" indent="0">
              <a:buNone/>
              <a:defRPr sz="800"/>
            </a:lvl5pPr>
            <a:lvl6pPr marL="1930298" indent="0">
              <a:buNone/>
              <a:defRPr sz="800"/>
            </a:lvl6pPr>
            <a:lvl7pPr marL="2316358" indent="0">
              <a:buNone/>
              <a:defRPr sz="800"/>
            </a:lvl7pPr>
            <a:lvl8pPr marL="2702418" indent="0">
              <a:buNone/>
              <a:defRPr sz="800"/>
            </a:lvl8pPr>
            <a:lvl9pPr marL="3088477"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19F37342-A379-4CF5-B419-E51EFA63EE11}" type="slidenum">
              <a:rPr lang="zh-CN" altLang="en-US"/>
              <a:pPr>
                <a:defRPr/>
              </a:pPr>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17838" y="2438400"/>
            <a:ext cx="34197925" cy="4572000"/>
          </a:xfrm>
          <a:prstGeom prst="rect">
            <a:avLst/>
          </a:prstGeom>
          <a:noFill/>
          <a:ln w="9525">
            <a:noFill/>
            <a:miter lim="800000"/>
            <a:headEnd/>
            <a:tailEnd/>
          </a:ln>
        </p:spPr>
        <p:txBody>
          <a:bodyPr vert="horz" wrap="square" lIns="397086" tIns="198543" rIns="397086" bIns="198543" numCol="1" anchor="ctr" anchorCtr="0" compatLnSpc="1">
            <a:prstTxWarp prst="textNoShape">
              <a:avLst/>
            </a:prstTxWarp>
          </a:bodyPr>
          <a:lstStyle/>
          <a:p>
            <a:pPr lvl="0"/>
            <a:r>
              <a:rPr lang="en-US" altLang="zh-CN" smtClean="0"/>
              <a:t>Click to edit Master title style</a:t>
            </a:r>
          </a:p>
        </p:txBody>
      </p:sp>
      <p:sp>
        <p:nvSpPr>
          <p:cNvPr id="2051" name="Rectangle 3"/>
          <p:cNvSpPr>
            <a:spLocks noGrp="1" noChangeArrowheads="1"/>
          </p:cNvSpPr>
          <p:nvPr>
            <p:ph type="body" idx="1"/>
          </p:nvPr>
        </p:nvSpPr>
        <p:spPr bwMode="auto">
          <a:xfrm>
            <a:off x="3017838" y="7924800"/>
            <a:ext cx="34197925" cy="16459200"/>
          </a:xfrm>
          <a:prstGeom prst="rect">
            <a:avLst/>
          </a:prstGeom>
          <a:noFill/>
          <a:ln w="9525">
            <a:noFill/>
            <a:miter lim="800000"/>
            <a:headEnd/>
            <a:tailEnd/>
          </a:ln>
        </p:spPr>
        <p:txBody>
          <a:bodyPr vert="horz" wrap="square" lIns="397086" tIns="198543" rIns="397086" bIns="198543"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3017838" y="24993600"/>
            <a:ext cx="8382000" cy="1828800"/>
          </a:xfrm>
          <a:prstGeom prst="rect">
            <a:avLst/>
          </a:prstGeom>
          <a:noFill/>
          <a:ln w="9525">
            <a:noFill/>
            <a:miter lim="800000"/>
            <a:headEnd/>
            <a:tailEnd/>
          </a:ln>
          <a:effectLst/>
        </p:spPr>
        <p:txBody>
          <a:bodyPr vert="horz" wrap="square" lIns="397086" tIns="198543" rIns="397086" bIns="198543" numCol="1" anchor="t" anchorCtr="0" compatLnSpc="1">
            <a:prstTxWarp prst="textNoShape">
              <a:avLst/>
            </a:prstTxWarp>
          </a:bodyPr>
          <a:lstStyle>
            <a:lvl1pPr>
              <a:defRPr sz="6100">
                <a:latin typeface="Times New Roman" pitchFamily="18" charset="0"/>
                <a:ea typeface="宋体" pitchFamily="2" charset="-122"/>
              </a:defRPr>
            </a:lvl1pPr>
          </a:lstStyle>
          <a:p>
            <a:pPr>
              <a:defRPr/>
            </a:pPr>
            <a:endParaRPr lang="zh-CN" altLang="en-US"/>
          </a:p>
        </p:txBody>
      </p:sp>
      <p:sp>
        <p:nvSpPr>
          <p:cNvPr id="1029" name="Rectangle 5"/>
          <p:cNvSpPr>
            <a:spLocks noGrp="1" noChangeArrowheads="1"/>
          </p:cNvSpPr>
          <p:nvPr>
            <p:ph type="ftr" sz="quarter" idx="3"/>
          </p:nvPr>
        </p:nvSpPr>
        <p:spPr bwMode="auto">
          <a:xfrm>
            <a:off x="13746163" y="24993600"/>
            <a:ext cx="12741275" cy="1828800"/>
          </a:xfrm>
          <a:prstGeom prst="rect">
            <a:avLst/>
          </a:prstGeom>
          <a:noFill/>
          <a:ln w="9525">
            <a:noFill/>
            <a:miter lim="800000"/>
            <a:headEnd/>
            <a:tailEnd/>
          </a:ln>
          <a:effectLst/>
        </p:spPr>
        <p:txBody>
          <a:bodyPr vert="horz" wrap="square" lIns="397086" tIns="198543" rIns="397086" bIns="198543" numCol="1" anchor="t" anchorCtr="0" compatLnSpc="1">
            <a:prstTxWarp prst="textNoShape">
              <a:avLst/>
            </a:prstTxWarp>
          </a:bodyPr>
          <a:lstStyle>
            <a:lvl1pPr algn="ctr">
              <a:defRPr sz="6100">
                <a:latin typeface="Times New Roman" pitchFamily="18" charset="0"/>
                <a:ea typeface="宋体" pitchFamily="2" charset="-122"/>
              </a:defRPr>
            </a:lvl1pPr>
          </a:lstStyle>
          <a:p>
            <a:pPr>
              <a:defRPr/>
            </a:pPr>
            <a:endParaRPr lang="zh-CN" altLang="en-US"/>
          </a:p>
        </p:txBody>
      </p:sp>
      <p:sp>
        <p:nvSpPr>
          <p:cNvPr id="1030" name="Rectangle 6"/>
          <p:cNvSpPr>
            <a:spLocks noGrp="1" noChangeArrowheads="1"/>
          </p:cNvSpPr>
          <p:nvPr>
            <p:ph type="sldNum" sz="quarter" idx="4"/>
          </p:nvPr>
        </p:nvSpPr>
        <p:spPr bwMode="auto">
          <a:xfrm>
            <a:off x="28833763" y="24993600"/>
            <a:ext cx="8382000" cy="1828800"/>
          </a:xfrm>
          <a:prstGeom prst="rect">
            <a:avLst/>
          </a:prstGeom>
          <a:noFill/>
          <a:ln w="9525">
            <a:noFill/>
            <a:miter lim="800000"/>
            <a:headEnd/>
            <a:tailEnd/>
          </a:ln>
          <a:effectLst/>
        </p:spPr>
        <p:txBody>
          <a:bodyPr vert="horz" wrap="square" lIns="397086" tIns="198543" rIns="397086" bIns="198543" numCol="1" anchor="t" anchorCtr="0" compatLnSpc="1">
            <a:prstTxWarp prst="textNoShape">
              <a:avLst/>
            </a:prstTxWarp>
          </a:bodyPr>
          <a:lstStyle>
            <a:lvl1pPr algn="r">
              <a:defRPr sz="6100">
                <a:latin typeface="Times New Roman" pitchFamily="18" charset="0"/>
                <a:ea typeface="宋体" pitchFamily="2" charset="-122"/>
              </a:defRPr>
            </a:lvl1pPr>
          </a:lstStyle>
          <a:p>
            <a:pPr>
              <a:defRPr/>
            </a:pPr>
            <a:fld id="{C8813E94-AE7C-4CAC-8061-0CC442858144}" type="slidenum">
              <a:rPr lang="zh-CN" altLang="en-US"/>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70338" rtl="0" eaLnBrk="0" fontAlgn="base" hangingPunct="0">
        <a:spcBef>
          <a:spcPct val="0"/>
        </a:spcBef>
        <a:spcAft>
          <a:spcPct val="0"/>
        </a:spcAft>
        <a:defRPr sz="19100">
          <a:solidFill>
            <a:schemeClr val="tx2"/>
          </a:solidFill>
          <a:latin typeface="+mj-lt"/>
          <a:ea typeface="+mj-ea"/>
          <a:cs typeface="+mj-cs"/>
        </a:defRPr>
      </a:lvl1pPr>
      <a:lvl2pPr algn="ctr" defTabSz="3970338" rtl="0" eaLnBrk="0" fontAlgn="base" hangingPunct="0">
        <a:spcBef>
          <a:spcPct val="0"/>
        </a:spcBef>
        <a:spcAft>
          <a:spcPct val="0"/>
        </a:spcAft>
        <a:defRPr sz="19100">
          <a:solidFill>
            <a:schemeClr val="tx2"/>
          </a:solidFill>
          <a:latin typeface="Times New Roman" pitchFamily="18" charset="0"/>
        </a:defRPr>
      </a:lvl2pPr>
      <a:lvl3pPr algn="ctr" defTabSz="3970338" rtl="0" eaLnBrk="0" fontAlgn="base" hangingPunct="0">
        <a:spcBef>
          <a:spcPct val="0"/>
        </a:spcBef>
        <a:spcAft>
          <a:spcPct val="0"/>
        </a:spcAft>
        <a:defRPr sz="19100">
          <a:solidFill>
            <a:schemeClr val="tx2"/>
          </a:solidFill>
          <a:latin typeface="Times New Roman" pitchFamily="18" charset="0"/>
        </a:defRPr>
      </a:lvl3pPr>
      <a:lvl4pPr algn="ctr" defTabSz="3970338" rtl="0" eaLnBrk="0" fontAlgn="base" hangingPunct="0">
        <a:spcBef>
          <a:spcPct val="0"/>
        </a:spcBef>
        <a:spcAft>
          <a:spcPct val="0"/>
        </a:spcAft>
        <a:defRPr sz="19100">
          <a:solidFill>
            <a:schemeClr val="tx2"/>
          </a:solidFill>
          <a:latin typeface="Times New Roman" pitchFamily="18" charset="0"/>
        </a:defRPr>
      </a:lvl4pPr>
      <a:lvl5pPr algn="ctr" defTabSz="3970338" rtl="0" eaLnBrk="0" fontAlgn="base" hangingPunct="0">
        <a:spcBef>
          <a:spcPct val="0"/>
        </a:spcBef>
        <a:spcAft>
          <a:spcPct val="0"/>
        </a:spcAft>
        <a:defRPr sz="19100">
          <a:solidFill>
            <a:schemeClr val="tx2"/>
          </a:solidFill>
          <a:latin typeface="Times New Roman" pitchFamily="18" charset="0"/>
        </a:defRPr>
      </a:lvl5pPr>
      <a:lvl6pPr marL="386060" algn="ctr" defTabSz="3970517" rtl="0" fontAlgn="base">
        <a:spcBef>
          <a:spcPct val="0"/>
        </a:spcBef>
        <a:spcAft>
          <a:spcPct val="0"/>
        </a:spcAft>
        <a:defRPr sz="19100">
          <a:solidFill>
            <a:schemeClr val="tx2"/>
          </a:solidFill>
          <a:latin typeface="Times New Roman" pitchFamily="18" charset="0"/>
        </a:defRPr>
      </a:lvl6pPr>
      <a:lvl7pPr marL="772119" algn="ctr" defTabSz="3970517" rtl="0" fontAlgn="base">
        <a:spcBef>
          <a:spcPct val="0"/>
        </a:spcBef>
        <a:spcAft>
          <a:spcPct val="0"/>
        </a:spcAft>
        <a:defRPr sz="19100">
          <a:solidFill>
            <a:schemeClr val="tx2"/>
          </a:solidFill>
          <a:latin typeface="Times New Roman" pitchFamily="18" charset="0"/>
        </a:defRPr>
      </a:lvl7pPr>
      <a:lvl8pPr marL="1158179" algn="ctr" defTabSz="3970517" rtl="0" fontAlgn="base">
        <a:spcBef>
          <a:spcPct val="0"/>
        </a:spcBef>
        <a:spcAft>
          <a:spcPct val="0"/>
        </a:spcAft>
        <a:defRPr sz="19100">
          <a:solidFill>
            <a:schemeClr val="tx2"/>
          </a:solidFill>
          <a:latin typeface="Times New Roman" pitchFamily="18" charset="0"/>
        </a:defRPr>
      </a:lvl8pPr>
      <a:lvl9pPr marL="1544239" algn="ctr" defTabSz="3970517" rtl="0" fontAlgn="base">
        <a:spcBef>
          <a:spcPct val="0"/>
        </a:spcBef>
        <a:spcAft>
          <a:spcPct val="0"/>
        </a:spcAft>
        <a:defRPr sz="19100">
          <a:solidFill>
            <a:schemeClr val="tx2"/>
          </a:solidFill>
          <a:latin typeface="Times New Roman" pitchFamily="18" charset="0"/>
        </a:defRPr>
      </a:lvl9pPr>
    </p:titleStyle>
    <p:bodyStyle>
      <a:lvl1pPr marL="1489075" indent="-1489075" algn="l" defTabSz="3970338" rtl="0" eaLnBrk="0" fontAlgn="base" hangingPunct="0">
        <a:spcBef>
          <a:spcPct val="20000"/>
        </a:spcBef>
        <a:spcAft>
          <a:spcPct val="0"/>
        </a:spcAft>
        <a:buChar char="•"/>
        <a:defRPr sz="13900">
          <a:solidFill>
            <a:schemeClr val="tx1"/>
          </a:solidFill>
          <a:latin typeface="+mn-lt"/>
          <a:ea typeface="+mn-ea"/>
          <a:cs typeface="+mn-cs"/>
        </a:defRPr>
      </a:lvl1pPr>
      <a:lvl2pPr marL="3225800" indent="-1239838" algn="l" defTabSz="3970338" rtl="0" eaLnBrk="0" fontAlgn="base" hangingPunct="0">
        <a:spcBef>
          <a:spcPct val="20000"/>
        </a:spcBef>
        <a:spcAft>
          <a:spcPct val="0"/>
        </a:spcAft>
        <a:buChar char="–"/>
        <a:defRPr sz="12200">
          <a:solidFill>
            <a:schemeClr val="tx1"/>
          </a:solidFill>
          <a:latin typeface="+mn-lt"/>
        </a:defRPr>
      </a:lvl2pPr>
      <a:lvl3pPr marL="4962525" indent="-992188" algn="l" defTabSz="3970338" rtl="0" eaLnBrk="0" fontAlgn="base" hangingPunct="0">
        <a:spcBef>
          <a:spcPct val="20000"/>
        </a:spcBef>
        <a:spcAft>
          <a:spcPct val="0"/>
        </a:spcAft>
        <a:buChar char="•"/>
        <a:defRPr sz="10400">
          <a:solidFill>
            <a:schemeClr val="tx1"/>
          </a:solidFill>
          <a:latin typeface="+mn-lt"/>
        </a:defRPr>
      </a:lvl3pPr>
      <a:lvl4pPr marL="6948488" indent="-992188" algn="l" defTabSz="3970338" rtl="0" eaLnBrk="0" fontAlgn="base" hangingPunct="0">
        <a:spcBef>
          <a:spcPct val="20000"/>
        </a:spcBef>
        <a:spcAft>
          <a:spcPct val="0"/>
        </a:spcAft>
        <a:buChar char="–"/>
        <a:defRPr sz="8700">
          <a:solidFill>
            <a:schemeClr val="tx1"/>
          </a:solidFill>
          <a:latin typeface="+mn-lt"/>
        </a:defRPr>
      </a:lvl4pPr>
      <a:lvl5pPr marL="8932863" indent="-990600" algn="l" defTabSz="3970338" rtl="0" eaLnBrk="0" fontAlgn="base" hangingPunct="0">
        <a:spcBef>
          <a:spcPct val="20000"/>
        </a:spcBef>
        <a:spcAft>
          <a:spcPct val="0"/>
        </a:spcAft>
        <a:buChar char="»"/>
        <a:defRPr sz="8700">
          <a:solidFill>
            <a:schemeClr val="tx1"/>
          </a:solidFill>
          <a:latin typeface="+mn-lt"/>
        </a:defRPr>
      </a:lvl5pPr>
      <a:lvl6pPr marL="9320393" indent="-991959" algn="l" defTabSz="3970517" rtl="0" fontAlgn="base">
        <a:spcBef>
          <a:spcPct val="20000"/>
        </a:spcBef>
        <a:spcAft>
          <a:spcPct val="0"/>
        </a:spcAft>
        <a:buChar char="»"/>
        <a:defRPr sz="8700">
          <a:solidFill>
            <a:schemeClr val="tx1"/>
          </a:solidFill>
          <a:latin typeface="+mn-lt"/>
        </a:defRPr>
      </a:lvl6pPr>
      <a:lvl7pPr marL="9706452" indent="-991959" algn="l" defTabSz="3970517" rtl="0" fontAlgn="base">
        <a:spcBef>
          <a:spcPct val="20000"/>
        </a:spcBef>
        <a:spcAft>
          <a:spcPct val="0"/>
        </a:spcAft>
        <a:buChar char="»"/>
        <a:defRPr sz="8700">
          <a:solidFill>
            <a:schemeClr val="tx1"/>
          </a:solidFill>
          <a:latin typeface="+mn-lt"/>
        </a:defRPr>
      </a:lvl7pPr>
      <a:lvl8pPr marL="10092512" indent="-991959" algn="l" defTabSz="3970517" rtl="0" fontAlgn="base">
        <a:spcBef>
          <a:spcPct val="20000"/>
        </a:spcBef>
        <a:spcAft>
          <a:spcPct val="0"/>
        </a:spcAft>
        <a:buChar char="»"/>
        <a:defRPr sz="8700">
          <a:solidFill>
            <a:schemeClr val="tx1"/>
          </a:solidFill>
          <a:latin typeface="+mn-lt"/>
        </a:defRPr>
      </a:lvl8pPr>
      <a:lvl9pPr marL="10478572" indent="-991959" algn="l" defTabSz="3970517" rtl="0" fontAlgn="base">
        <a:spcBef>
          <a:spcPct val="20000"/>
        </a:spcBef>
        <a:spcAft>
          <a:spcPct val="0"/>
        </a:spcAft>
        <a:buChar char="»"/>
        <a:defRPr sz="8700">
          <a:solidFill>
            <a:schemeClr val="tx1"/>
          </a:solidFill>
          <a:latin typeface="+mn-lt"/>
        </a:defRPr>
      </a:lvl9pPr>
    </p:bodyStyle>
    <p:otherStyle>
      <a:defPPr>
        <a:defRPr lang="en-US"/>
      </a:defPPr>
      <a:lvl1pPr marL="0" algn="l" defTabSz="772119" rtl="0" eaLnBrk="1" latinLnBrk="0" hangingPunct="1">
        <a:defRPr sz="1500" kern="1200">
          <a:solidFill>
            <a:schemeClr val="tx1"/>
          </a:solidFill>
          <a:latin typeface="+mn-lt"/>
          <a:ea typeface="+mn-ea"/>
          <a:cs typeface="+mn-cs"/>
        </a:defRPr>
      </a:lvl1pPr>
      <a:lvl2pPr marL="386060" algn="l" defTabSz="772119" rtl="0" eaLnBrk="1" latinLnBrk="0" hangingPunct="1">
        <a:defRPr sz="1500" kern="1200">
          <a:solidFill>
            <a:schemeClr val="tx1"/>
          </a:solidFill>
          <a:latin typeface="+mn-lt"/>
          <a:ea typeface="+mn-ea"/>
          <a:cs typeface="+mn-cs"/>
        </a:defRPr>
      </a:lvl2pPr>
      <a:lvl3pPr marL="772119" algn="l" defTabSz="772119" rtl="0" eaLnBrk="1" latinLnBrk="0" hangingPunct="1">
        <a:defRPr sz="1500" kern="1200">
          <a:solidFill>
            <a:schemeClr val="tx1"/>
          </a:solidFill>
          <a:latin typeface="+mn-lt"/>
          <a:ea typeface="+mn-ea"/>
          <a:cs typeface="+mn-cs"/>
        </a:defRPr>
      </a:lvl3pPr>
      <a:lvl4pPr marL="1158179" algn="l" defTabSz="772119" rtl="0" eaLnBrk="1" latinLnBrk="0" hangingPunct="1">
        <a:defRPr sz="1500" kern="1200">
          <a:solidFill>
            <a:schemeClr val="tx1"/>
          </a:solidFill>
          <a:latin typeface="+mn-lt"/>
          <a:ea typeface="+mn-ea"/>
          <a:cs typeface="+mn-cs"/>
        </a:defRPr>
      </a:lvl4pPr>
      <a:lvl5pPr marL="1544239" algn="l" defTabSz="772119" rtl="0" eaLnBrk="1" latinLnBrk="0" hangingPunct="1">
        <a:defRPr sz="1500" kern="1200">
          <a:solidFill>
            <a:schemeClr val="tx1"/>
          </a:solidFill>
          <a:latin typeface="+mn-lt"/>
          <a:ea typeface="+mn-ea"/>
          <a:cs typeface="+mn-cs"/>
        </a:defRPr>
      </a:lvl5pPr>
      <a:lvl6pPr marL="1930298" algn="l" defTabSz="772119" rtl="0" eaLnBrk="1" latinLnBrk="0" hangingPunct="1">
        <a:defRPr sz="1500" kern="1200">
          <a:solidFill>
            <a:schemeClr val="tx1"/>
          </a:solidFill>
          <a:latin typeface="+mn-lt"/>
          <a:ea typeface="+mn-ea"/>
          <a:cs typeface="+mn-cs"/>
        </a:defRPr>
      </a:lvl6pPr>
      <a:lvl7pPr marL="2316358" algn="l" defTabSz="772119" rtl="0" eaLnBrk="1" latinLnBrk="0" hangingPunct="1">
        <a:defRPr sz="1500" kern="1200">
          <a:solidFill>
            <a:schemeClr val="tx1"/>
          </a:solidFill>
          <a:latin typeface="+mn-lt"/>
          <a:ea typeface="+mn-ea"/>
          <a:cs typeface="+mn-cs"/>
        </a:defRPr>
      </a:lvl7pPr>
      <a:lvl8pPr marL="2702418" algn="l" defTabSz="772119" rtl="0" eaLnBrk="1" latinLnBrk="0" hangingPunct="1">
        <a:defRPr sz="1500" kern="1200">
          <a:solidFill>
            <a:schemeClr val="tx1"/>
          </a:solidFill>
          <a:latin typeface="+mn-lt"/>
          <a:ea typeface="+mn-ea"/>
          <a:cs typeface="+mn-cs"/>
        </a:defRPr>
      </a:lvl8pPr>
      <a:lvl9pPr marL="3088477" algn="l" defTabSz="772119"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emf"/><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6" descr="fig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9004" y="15260098"/>
            <a:ext cx="40132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66"/>
          <p:cNvSpPr>
            <a:spLocks noChangeArrowheads="1"/>
          </p:cNvSpPr>
          <p:nvPr/>
        </p:nvSpPr>
        <p:spPr bwMode="auto">
          <a:xfrm>
            <a:off x="0" y="0"/>
            <a:ext cx="37191950" cy="2757488"/>
          </a:xfrm>
          <a:prstGeom prst="rect">
            <a:avLst/>
          </a:prstGeom>
          <a:noFill/>
          <a:ln w="9525">
            <a:noFill/>
            <a:miter lim="800000"/>
            <a:headEnd/>
            <a:tailEnd/>
          </a:ln>
        </p:spPr>
        <p:txBody>
          <a:bodyPr lIns="77212" tIns="38606" rIns="77212" bIns="38606"/>
          <a:lstStyle/>
          <a:p>
            <a:endParaRPr lang="zh-CN" altLang="en-US">
              <a:ea typeface="宋体"/>
              <a:cs typeface="宋体"/>
            </a:endParaRPr>
          </a:p>
        </p:txBody>
      </p:sp>
      <p:sp>
        <p:nvSpPr>
          <p:cNvPr id="1035" name="Rectangle 67"/>
          <p:cNvSpPr>
            <a:spLocks noChangeArrowheads="1"/>
          </p:cNvSpPr>
          <p:nvPr/>
        </p:nvSpPr>
        <p:spPr bwMode="auto">
          <a:xfrm>
            <a:off x="5225175" y="2118678"/>
            <a:ext cx="30930850" cy="1107996"/>
          </a:xfrm>
          <a:prstGeom prst="rect">
            <a:avLst/>
          </a:prstGeom>
          <a:noFill/>
          <a:ln w="9525">
            <a:noFill/>
            <a:miter lim="800000"/>
            <a:headEnd/>
            <a:tailEnd/>
          </a:ln>
        </p:spPr>
        <p:txBody>
          <a:bodyPr wrap="square" lIns="0" tIns="0" rIns="0" bIns="0">
            <a:spAutoFit/>
          </a:bodyPr>
          <a:lstStyle/>
          <a:p>
            <a:pPr algn="ctr" hangingPunct="0"/>
            <a:r>
              <a:rPr lang="en-US" sz="3600" b="1" dirty="0">
                <a:solidFill>
                  <a:schemeClr val="tx2"/>
                </a:solidFill>
              </a:rPr>
              <a:t>Danielle Middleton</a:t>
            </a:r>
            <a:r>
              <a:rPr lang="en-US" sz="3600" b="1" baseline="30000" dirty="0">
                <a:solidFill>
                  <a:schemeClr val="tx2"/>
                </a:solidFill>
              </a:rPr>
              <a:t>1</a:t>
            </a:r>
            <a:r>
              <a:rPr lang="en-US" sz="3600" b="1" dirty="0">
                <a:solidFill>
                  <a:schemeClr val="tx2"/>
                </a:solidFill>
              </a:rPr>
              <a:t>, R.M. Krall</a:t>
            </a:r>
            <a:r>
              <a:rPr lang="en-US" sz="3600" b="1" baseline="30000" dirty="0">
                <a:solidFill>
                  <a:schemeClr val="tx2"/>
                </a:solidFill>
              </a:rPr>
              <a:t>2</a:t>
            </a:r>
            <a:r>
              <a:rPr lang="en-US" sz="3600" b="1" dirty="0">
                <a:solidFill>
                  <a:schemeClr val="tx2"/>
                </a:solidFill>
              </a:rPr>
              <a:t>, K. Zeidler-Watters</a:t>
            </a:r>
            <a:r>
              <a:rPr lang="en-US" sz="3600" b="1" baseline="30000" dirty="0">
                <a:solidFill>
                  <a:schemeClr val="tx2"/>
                </a:solidFill>
              </a:rPr>
              <a:t>3</a:t>
            </a:r>
            <a:r>
              <a:rPr lang="en-US" sz="3600" b="1" dirty="0">
                <a:solidFill>
                  <a:schemeClr val="tx2"/>
                </a:solidFill>
              </a:rPr>
              <a:t>, D. Johnson</a:t>
            </a:r>
            <a:r>
              <a:rPr lang="en-US" sz="3600" b="1" baseline="30000" dirty="0">
                <a:solidFill>
                  <a:schemeClr val="tx2"/>
                </a:solidFill>
              </a:rPr>
              <a:t>3</a:t>
            </a:r>
            <a:r>
              <a:rPr lang="en-US" sz="3600" b="1" dirty="0">
                <a:solidFill>
                  <a:schemeClr val="tx2"/>
                </a:solidFill>
              </a:rPr>
              <a:t>, S. </a:t>
            </a:r>
            <a:r>
              <a:rPr lang="en-US" sz="3600" b="1">
                <a:solidFill>
                  <a:schemeClr val="tx2"/>
                </a:solidFill>
              </a:rPr>
              <a:t>Mayo</a:t>
            </a:r>
            <a:r>
              <a:rPr lang="en-US" sz="3600" b="1" baseline="30000">
                <a:solidFill>
                  <a:schemeClr val="tx2"/>
                </a:solidFill>
              </a:rPr>
              <a:t>3</a:t>
            </a:r>
            <a:r>
              <a:rPr lang="en-US" sz="3600" b="1" smtClean="0">
                <a:solidFill>
                  <a:schemeClr val="tx2"/>
                </a:solidFill>
              </a:rPr>
              <a:t>, </a:t>
            </a:r>
            <a:r>
              <a:rPr lang="en-US" sz="3600" b="1" dirty="0" smtClean="0">
                <a:solidFill>
                  <a:schemeClr val="tx2"/>
                </a:solidFill>
              </a:rPr>
              <a:t>R.L</a:t>
            </a:r>
            <a:r>
              <a:rPr lang="en-US" sz="3600" b="1" dirty="0">
                <a:solidFill>
                  <a:schemeClr val="tx2"/>
                </a:solidFill>
              </a:rPr>
              <a:t>. </a:t>
            </a:r>
            <a:r>
              <a:rPr lang="en-US" sz="3600" b="1" dirty="0" smtClean="0">
                <a:solidFill>
                  <a:schemeClr val="tx2"/>
                </a:solidFill>
              </a:rPr>
              <a:t>Cooper</a:t>
            </a:r>
            <a:r>
              <a:rPr lang="en-US" sz="3600" b="1" baseline="30000" dirty="0" smtClean="0">
                <a:solidFill>
                  <a:schemeClr val="tx2"/>
                </a:solidFill>
              </a:rPr>
              <a:t>1</a:t>
            </a:r>
            <a:endParaRPr lang="en-US" sz="3600" b="1" dirty="0" smtClean="0">
              <a:solidFill>
                <a:schemeClr val="tx2"/>
              </a:solidFill>
            </a:endParaRPr>
          </a:p>
          <a:p>
            <a:pPr algn="ctr" hangingPunct="0"/>
            <a:r>
              <a:rPr lang="en-US" sz="3600" b="1" baseline="30000" dirty="0" smtClean="0"/>
              <a:t>1 </a:t>
            </a:r>
            <a:r>
              <a:rPr lang="en-US" sz="3600" b="1" dirty="0" smtClean="0"/>
              <a:t>Dept. of Biol.,  Univ. of KY.;</a:t>
            </a:r>
            <a:r>
              <a:rPr lang="en-US" sz="3600" b="1" baseline="30000" dirty="0" smtClean="0"/>
              <a:t> 2</a:t>
            </a:r>
            <a:r>
              <a:rPr lang="en-US" sz="3600" b="1" dirty="0" smtClean="0"/>
              <a:t>Dept. of </a:t>
            </a:r>
            <a:r>
              <a:rPr lang="en-US" sz="3600" b="1" dirty="0"/>
              <a:t>STEM, Univ. of KY</a:t>
            </a:r>
            <a:r>
              <a:rPr lang="en-US" sz="3600" b="1" dirty="0" smtClean="0"/>
              <a:t>.;</a:t>
            </a:r>
            <a:r>
              <a:rPr lang="en-US" sz="3600" b="1" baseline="30000" dirty="0" smtClean="0"/>
              <a:t> </a:t>
            </a:r>
            <a:r>
              <a:rPr lang="en-US" sz="3600" b="1" baseline="30000" dirty="0">
                <a:solidFill>
                  <a:schemeClr val="tx2"/>
                </a:solidFill>
              </a:rPr>
              <a:t>3</a:t>
            </a:r>
            <a:r>
              <a:rPr lang="en-US" sz="3600" b="1" dirty="0" smtClean="0"/>
              <a:t>PIMSER College of Education, </a:t>
            </a:r>
            <a:r>
              <a:rPr lang="en-US" sz="3600" b="1" dirty="0"/>
              <a:t>Univ. of KY</a:t>
            </a:r>
            <a:r>
              <a:rPr lang="en-US" sz="3600" b="1" dirty="0" smtClean="0"/>
              <a:t>.,</a:t>
            </a:r>
            <a:r>
              <a:rPr lang="en-US" sz="3600" b="1" baseline="30000" dirty="0" smtClean="0"/>
              <a:t> </a:t>
            </a:r>
            <a:r>
              <a:rPr lang="en-US" sz="3600" b="1" dirty="0" smtClean="0"/>
              <a:t>Lexington, KY</a:t>
            </a:r>
            <a:endParaRPr lang="en-US" altLang="zh-CN" sz="3600" b="1" dirty="0">
              <a:solidFill>
                <a:srgbClr val="000000"/>
              </a:solidFill>
              <a:ea typeface="宋体"/>
              <a:cs typeface="宋体"/>
            </a:endParaRPr>
          </a:p>
        </p:txBody>
      </p:sp>
      <p:sp>
        <p:nvSpPr>
          <p:cNvPr id="2" name="Rectangle 68"/>
          <p:cNvSpPr>
            <a:spLocks noChangeArrowheads="1"/>
          </p:cNvSpPr>
          <p:nvPr/>
        </p:nvSpPr>
        <p:spPr bwMode="auto">
          <a:xfrm>
            <a:off x="1106267" y="3890168"/>
            <a:ext cx="7275733" cy="15238619"/>
          </a:xfrm>
          <a:prstGeom prst="rect">
            <a:avLst/>
          </a:prstGeom>
          <a:ln w="38100" cmpd="sng">
            <a:solidFill>
              <a:schemeClr val="tx1"/>
            </a:solidFill>
            <a:headEnd/>
            <a:tailEnd/>
          </a:ln>
        </p:spPr>
        <p:style>
          <a:lnRef idx="2">
            <a:schemeClr val="accent2"/>
          </a:lnRef>
          <a:fillRef idx="1">
            <a:schemeClr val="lt1"/>
          </a:fillRef>
          <a:effectRef idx="0">
            <a:schemeClr val="accent2"/>
          </a:effectRef>
          <a:fontRef idx="minor">
            <a:schemeClr val="dk1"/>
          </a:fontRef>
        </p:style>
        <p:txBody>
          <a:bodyPr lIns="77212" tIns="38606" rIns="77212" bIns="38606"/>
          <a:lstStyle/>
          <a:p>
            <a:pPr>
              <a:defRPr/>
            </a:pPr>
            <a:endParaRPr lang="zh-CN" altLang="en-US">
              <a:ea typeface="宋体" pitchFamily="2" charset="-122"/>
            </a:endParaRPr>
          </a:p>
        </p:txBody>
      </p:sp>
      <p:sp>
        <p:nvSpPr>
          <p:cNvPr id="1037" name="Rectangle 154"/>
          <p:cNvSpPr>
            <a:spLocks noChangeArrowheads="1"/>
          </p:cNvSpPr>
          <p:nvPr/>
        </p:nvSpPr>
        <p:spPr bwMode="auto">
          <a:xfrm>
            <a:off x="1365250" y="15557500"/>
            <a:ext cx="8640763" cy="10796588"/>
          </a:xfrm>
          <a:prstGeom prst="rect">
            <a:avLst/>
          </a:prstGeom>
          <a:noFill/>
          <a:ln w="9525">
            <a:noFill/>
            <a:miter lim="800000"/>
            <a:headEnd/>
            <a:tailEnd/>
          </a:ln>
        </p:spPr>
        <p:txBody>
          <a:bodyPr lIns="77212" tIns="38606" rIns="77212" bIns="38606"/>
          <a:lstStyle/>
          <a:p>
            <a:endParaRPr lang="zh-CN" altLang="en-US">
              <a:ea typeface="宋体"/>
              <a:cs typeface="宋体"/>
            </a:endParaRPr>
          </a:p>
        </p:txBody>
      </p:sp>
      <p:sp>
        <p:nvSpPr>
          <p:cNvPr id="1040" name="Rectangle 241"/>
          <p:cNvSpPr>
            <a:spLocks noChangeArrowheads="1"/>
          </p:cNvSpPr>
          <p:nvPr/>
        </p:nvSpPr>
        <p:spPr bwMode="auto">
          <a:xfrm>
            <a:off x="33189908" y="20095841"/>
            <a:ext cx="6324600" cy="5532703"/>
          </a:xfrm>
          <a:prstGeom prst="rect">
            <a:avLst/>
          </a:prstGeom>
          <a:ln w="38100">
            <a:headEnd/>
            <a:tailEnd/>
          </a:ln>
        </p:spPr>
        <p:style>
          <a:lnRef idx="2">
            <a:schemeClr val="dk1"/>
          </a:lnRef>
          <a:fillRef idx="1">
            <a:schemeClr val="lt1"/>
          </a:fillRef>
          <a:effectRef idx="0">
            <a:schemeClr val="dk1"/>
          </a:effectRef>
          <a:fontRef idx="minor">
            <a:schemeClr val="dk1"/>
          </a:fontRef>
        </p:style>
        <p:txBody>
          <a:bodyPr lIns="77212" tIns="38606" rIns="77212" bIns="38606"/>
          <a:lstStyle/>
          <a:p>
            <a:pPr>
              <a:defRPr/>
            </a:pPr>
            <a:endParaRPr lang="zh-CN" altLang="en-US">
              <a:ln w="38100">
                <a:solidFill>
                  <a:schemeClr val="tx1"/>
                </a:solidFill>
              </a:ln>
              <a:ea typeface="宋体" pitchFamily="2" charset="-122"/>
            </a:endParaRPr>
          </a:p>
        </p:txBody>
      </p:sp>
      <p:sp>
        <p:nvSpPr>
          <p:cNvPr id="1039" name="Rectangle 242"/>
          <p:cNvSpPr>
            <a:spLocks noChangeArrowheads="1"/>
          </p:cNvSpPr>
          <p:nvPr/>
        </p:nvSpPr>
        <p:spPr bwMode="auto">
          <a:xfrm>
            <a:off x="10309225" y="3659188"/>
            <a:ext cx="107950" cy="461962"/>
          </a:xfrm>
          <a:prstGeom prst="rect">
            <a:avLst/>
          </a:prstGeom>
          <a:noFill/>
          <a:ln w="9525">
            <a:noFill/>
            <a:miter lim="800000"/>
            <a:headEnd/>
            <a:tailEnd/>
          </a:ln>
        </p:spPr>
        <p:txBody>
          <a:bodyPr wrap="none" lIns="0" tIns="0" rIns="0" bIns="0">
            <a:spAutoFit/>
          </a:bodyPr>
          <a:lstStyle/>
          <a:p>
            <a:r>
              <a:rPr lang="zh-CN" altLang="en-US" sz="3000" b="1">
                <a:solidFill>
                  <a:srgbClr val="000000"/>
                </a:solidFill>
                <a:ea typeface="宋体"/>
                <a:cs typeface="宋体"/>
              </a:rPr>
              <a:t> </a:t>
            </a:r>
            <a:endParaRPr lang="zh-CN" altLang="en-US">
              <a:ea typeface="宋体"/>
              <a:cs typeface="宋体"/>
            </a:endParaRPr>
          </a:p>
        </p:txBody>
      </p:sp>
      <p:grpSp>
        <p:nvGrpSpPr>
          <p:cNvPr id="3" name="Group 245"/>
          <p:cNvGrpSpPr>
            <a:grpSpLocks/>
          </p:cNvGrpSpPr>
          <p:nvPr/>
        </p:nvGrpSpPr>
        <p:grpSpPr bwMode="auto">
          <a:xfrm>
            <a:off x="-3298030" y="961821"/>
            <a:ext cx="7477126" cy="1636713"/>
            <a:chOff x="-2068" y="1577"/>
            <a:chExt cx="5780" cy="1237"/>
          </a:xfrm>
        </p:grpSpPr>
        <p:pic>
          <p:nvPicPr>
            <p:cNvPr id="1177" name="Picture 246"/>
            <p:cNvPicPr>
              <a:picLocks noChangeAspect="1" noChangeArrowheads="1"/>
            </p:cNvPicPr>
            <p:nvPr/>
          </p:nvPicPr>
          <p:blipFill>
            <a:blip r:embed="rId3" cstate="print"/>
            <a:srcRect/>
            <a:stretch>
              <a:fillRect/>
            </a:stretch>
          </p:blipFill>
          <p:spPr bwMode="auto">
            <a:xfrm>
              <a:off x="1410" y="1620"/>
              <a:ext cx="2302" cy="1194"/>
            </a:xfrm>
            <a:prstGeom prst="rect">
              <a:avLst/>
            </a:prstGeom>
            <a:noFill/>
            <a:ln w="9525">
              <a:noFill/>
              <a:miter lim="800000"/>
              <a:headEnd/>
              <a:tailEnd/>
            </a:ln>
          </p:spPr>
        </p:pic>
        <p:pic>
          <p:nvPicPr>
            <p:cNvPr id="1178" name="Picture 247"/>
            <p:cNvPicPr>
              <a:picLocks noChangeAspect="1" noChangeArrowheads="1"/>
            </p:cNvPicPr>
            <p:nvPr/>
          </p:nvPicPr>
          <p:blipFill>
            <a:blip r:embed="rId4" cstate="print"/>
            <a:srcRect/>
            <a:stretch>
              <a:fillRect/>
            </a:stretch>
          </p:blipFill>
          <p:spPr bwMode="auto">
            <a:xfrm>
              <a:off x="-2068" y="1577"/>
              <a:ext cx="890" cy="1"/>
            </a:xfrm>
            <a:prstGeom prst="rect">
              <a:avLst/>
            </a:prstGeom>
            <a:noFill/>
            <a:ln w="9525">
              <a:noFill/>
              <a:miter lim="800000"/>
              <a:headEnd/>
              <a:tailEnd/>
            </a:ln>
          </p:spPr>
        </p:pic>
      </p:grpSp>
      <p:sp>
        <p:nvSpPr>
          <p:cNvPr id="1042" name="Rectangle 551"/>
          <p:cNvSpPr>
            <a:spLocks noChangeArrowheads="1"/>
          </p:cNvSpPr>
          <p:nvPr/>
        </p:nvSpPr>
        <p:spPr bwMode="auto">
          <a:xfrm>
            <a:off x="32567563" y="19027775"/>
            <a:ext cx="4173537" cy="366713"/>
          </a:xfrm>
          <a:prstGeom prst="rect">
            <a:avLst/>
          </a:prstGeom>
          <a:noFill/>
          <a:ln w="9525">
            <a:noFill/>
            <a:miter lim="800000"/>
            <a:headEnd/>
            <a:tailEnd/>
          </a:ln>
        </p:spPr>
        <p:txBody>
          <a:bodyPr lIns="77212" tIns="38606" rIns="77212" bIns="38606"/>
          <a:lstStyle/>
          <a:p>
            <a:endParaRPr lang="zh-CN" altLang="en-US">
              <a:ea typeface="宋体"/>
              <a:cs typeface="宋体"/>
            </a:endParaRPr>
          </a:p>
        </p:txBody>
      </p:sp>
      <p:sp>
        <p:nvSpPr>
          <p:cNvPr id="1043" name="Rectangle 557"/>
          <p:cNvSpPr>
            <a:spLocks noChangeArrowheads="1"/>
          </p:cNvSpPr>
          <p:nvPr/>
        </p:nvSpPr>
        <p:spPr bwMode="auto">
          <a:xfrm>
            <a:off x="8382000" y="21996400"/>
            <a:ext cx="7140575" cy="2832100"/>
          </a:xfrm>
          <a:prstGeom prst="rect">
            <a:avLst/>
          </a:prstGeom>
          <a:noFill/>
          <a:ln w="9525">
            <a:noFill/>
            <a:miter lim="800000"/>
            <a:headEnd/>
            <a:tailEnd/>
          </a:ln>
        </p:spPr>
        <p:txBody>
          <a:bodyPr lIns="77212" tIns="38606" rIns="77212" bIns="38606"/>
          <a:lstStyle/>
          <a:p>
            <a:endParaRPr lang="zh-CN" altLang="en-US">
              <a:ea typeface="宋体"/>
              <a:cs typeface="宋体"/>
            </a:endParaRPr>
          </a:p>
        </p:txBody>
      </p:sp>
      <p:sp>
        <p:nvSpPr>
          <p:cNvPr id="1045" name="Rectangle 561"/>
          <p:cNvSpPr>
            <a:spLocks noChangeArrowheads="1"/>
          </p:cNvSpPr>
          <p:nvPr/>
        </p:nvSpPr>
        <p:spPr bwMode="auto">
          <a:xfrm>
            <a:off x="22528384" y="4332282"/>
            <a:ext cx="6197600" cy="369887"/>
          </a:xfrm>
          <a:prstGeom prst="rect">
            <a:avLst/>
          </a:prstGeom>
          <a:noFill/>
          <a:ln w="9525">
            <a:noFill/>
            <a:miter lim="800000"/>
            <a:headEnd/>
            <a:tailEnd/>
          </a:ln>
        </p:spPr>
        <p:txBody>
          <a:bodyPr lIns="77212" tIns="38606" rIns="77212" bIns="38606"/>
          <a:lstStyle/>
          <a:p>
            <a:endParaRPr lang="zh-CN" altLang="en-US">
              <a:ea typeface="宋体"/>
              <a:cs typeface="宋体"/>
            </a:endParaRPr>
          </a:p>
        </p:txBody>
      </p:sp>
      <p:grpSp>
        <p:nvGrpSpPr>
          <p:cNvPr id="1046" name="Group 563"/>
          <p:cNvGrpSpPr>
            <a:grpSpLocks/>
          </p:cNvGrpSpPr>
          <p:nvPr/>
        </p:nvGrpSpPr>
        <p:grpSpPr bwMode="auto">
          <a:xfrm>
            <a:off x="20116800" y="3746500"/>
            <a:ext cx="1773238" cy="61913"/>
            <a:chOff x="17680" y="3452"/>
            <a:chExt cx="1371" cy="47"/>
          </a:xfrm>
        </p:grpSpPr>
        <p:sp>
          <p:nvSpPr>
            <p:cNvPr id="1175" name="Rectangle 564"/>
            <p:cNvSpPr>
              <a:spLocks noChangeArrowheads="1"/>
            </p:cNvSpPr>
            <p:nvPr/>
          </p:nvSpPr>
          <p:spPr bwMode="auto">
            <a:xfrm>
              <a:off x="17680" y="3452"/>
              <a:ext cx="0" cy="47"/>
            </a:xfrm>
            <a:prstGeom prst="rect">
              <a:avLst/>
            </a:prstGeom>
            <a:noFill/>
            <a:ln w="9525">
              <a:noFill/>
              <a:miter lim="800000"/>
              <a:headEnd/>
              <a:tailEnd/>
            </a:ln>
          </p:spPr>
          <p:txBody>
            <a:bodyPr wrap="none" lIns="0" tIns="0" rIns="0" bIns="0">
              <a:spAutoFit/>
            </a:bodyPr>
            <a:lstStyle/>
            <a:p>
              <a:endParaRPr lang="zh-CN" altLang="en-US">
                <a:ea typeface="宋体"/>
                <a:cs typeface="宋体"/>
              </a:endParaRPr>
            </a:p>
          </p:txBody>
        </p:sp>
        <p:sp>
          <p:nvSpPr>
            <p:cNvPr id="1176" name="Rectangle 565"/>
            <p:cNvSpPr>
              <a:spLocks noChangeArrowheads="1"/>
            </p:cNvSpPr>
            <p:nvPr/>
          </p:nvSpPr>
          <p:spPr bwMode="auto">
            <a:xfrm>
              <a:off x="19051" y="3452"/>
              <a:ext cx="0" cy="47"/>
            </a:xfrm>
            <a:prstGeom prst="rect">
              <a:avLst/>
            </a:prstGeom>
            <a:noFill/>
            <a:ln w="9525">
              <a:noFill/>
              <a:miter lim="800000"/>
              <a:headEnd/>
              <a:tailEnd/>
            </a:ln>
          </p:spPr>
          <p:txBody>
            <a:bodyPr wrap="none" lIns="0" tIns="0" rIns="0" bIns="0">
              <a:spAutoFit/>
            </a:bodyPr>
            <a:lstStyle/>
            <a:p>
              <a:endParaRPr lang="zh-CN" altLang="en-US">
                <a:ea typeface="宋体"/>
                <a:cs typeface="宋体"/>
              </a:endParaRPr>
            </a:p>
          </p:txBody>
        </p:sp>
      </p:grpSp>
      <p:sp>
        <p:nvSpPr>
          <p:cNvPr id="1047" name="Text Box 567"/>
          <p:cNvSpPr txBox="1">
            <a:spLocks noChangeArrowheads="1"/>
          </p:cNvSpPr>
          <p:nvPr/>
        </p:nvSpPr>
        <p:spPr bwMode="auto">
          <a:xfrm>
            <a:off x="4648200" y="761937"/>
            <a:ext cx="33528000" cy="1309072"/>
          </a:xfrm>
          <a:prstGeom prst="rect">
            <a:avLst/>
          </a:prstGeom>
          <a:noFill/>
          <a:ln w="9525">
            <a:noFill/>
            <a:miter lim="800000"/>
            <a:headEnd/>
            <a:tailEnd/>
          </a:ln>
        </p:spPr>
        <p:txBody>
          <a:bodyPr lIns="77212" tIns="38606" rIns="77212" bIns="38606">
            <a:spAutoFit/>
          </a:bodyPr>
          <a:lstStyle/>
          <a:p>
            <a:pPr hangingPunct="0"/>
            <a:r>
              <a:rPr lang="en-US" sz="8000" dirty="0"/>
              <a:t>The healthy flea model: Public health education with 7-12 grades </a:t>
            </a:r>
          </a:p>
        </p:txBody>
      </p:sp>
      <p:sp>
        <p:nvSpPr>
          <p:cNvPr id="1048" name="Rectangle 653"/>
          <p:cNvSpPr>
            <a:spLocks noChangeArrowheads="1"/>
          </p:cNvSpPr>
          <p:nvPr/>
        </p:nvSpPr>
        <p:spPr bwMode="auto">
          <a:xfrm>
            <a:off x="8706340" y="3962399"/>
            <a:ext cx="8000994" cy="21717000"/>
          </a:xfrm>
          <a:prstGeom prst="rect">
            <a:avLst/>
          </a:prstGeom>
          <a:noFill/>
          <a:ln w="76200" cmpd="tri">
            <a:solidFill>
              <a:srgbClr val="3333CC"/>
            </a:solidFill>
            <a:miter lim="800000"/>
            <a:headEnd/>
            <a:tailEnd/>
          </a:ln>
        </p:spPr>
        <p:txBody>
          <a:bodyPr lIns="77212" tIns="38606" rIns="77212" bIns="38606"/>
          <a:lstStyle/>
          <a:p>
            <a:endParaRPr lang="zh-CN" altLang="en-US" dirty="0">
              <a:ea typeface="宋体"/>
              <a:cs typeface="宋体"/>
            </a:endParaRPr>
          </a:p>
        </p:txBody>
      </p:sp>
      <p:sp>
        <p:nvSpPr>
          <p:cNvPr id="1060" name="Rectangle 230"/>
          <p:cNvSpPr>
            <a:spLocks noChangeArrowheads="1"/>
          </p:cNvSpPr>
          <p:nvPr/>
        </p:nvSpPr>
        <p:spPr bwMode="auto">
          <a:xfrm>
            <a:off x="33147000" y="9466352"/>
            <a:ext cx="6367508" cy="10565352"/>
          </a:xfrm>
          <a:prstGeom prst="rect">
            <a:avLst/>
          </a:prstGeom>
          <a:ln w="38100">
            <a:headEnd/>
            <a:tailEnd/>
          </a:ln>
        </p:spPr>
        <p:style>
          <a:lnRef idx="2">
            <a:schemeClr val="dk1"/>
          </a:lnRef>
          <a:fillRef idx="1">
            <a:schemeClr val="lt1"/>
          </a:fillRef>
          <a:effectRef idx="0">
            <a:schemeClr val="dk1"/>
          </a:effectRef>
          <a:fontRef idx="minor">
            <a:schemeClr val="dk1"/>
          </a:fontRef>
        </p:style>
        <p:txBody>
          <a:bodyPr lIns="77212" tIns="38606" rIns="77212" bIns="38606"/>
          <a:lstStyle/>
          <a:p>
            <a:endParaRPr lang="zh-CN" altLang="en-US" dirty="0">
              <a:ln w="57150">
                <a:solidFill>
                  <a:schemeClr val="tx1"/>
                </a:solidFill>
              </a:ln>
              <a:ea typeface="宋体" pitchFamily="2" charset="-122"/>
            </a:endParaRPr>
          </a:p>
        </p:txBody>
      </p:sp>
      <p:sp>
        <p:nvSpPr>
          <p:cNvPr id="1050" name="Rectangle 562"/>
          <p:cNvSpPr>
            <a:spLocks noChangeArrowheads="1"/>
          </p:cNvSpPr>
          <p:nvPr/>
        </p:nvSpPr>
        <p:spPr bwMode="auto">
          <a:xfrm>
            <a:off x="781927" y="3946778"/>
            <a:ext cx="3798888" cy="477838"/>
          </a:xfrm>
          <a:prstGeom prst="rect">
            <a:avLst/>
          </a:prstGeom>
          <a:noFill/>
          <a:ln w="9525">
            <a:noFill/>
            <a:miter lim="800000"/>
            <a:headEnd/>
            <a:tailEnd/>
          </a:ln>
        </p:spPr>
        <p:txBody>
          <a:bodyPr lIns="77212" tIns="38606" rIns="77212" bIns="38606"/>
          <a:lstStyle/>
          <a:p>
            <a:pPr algn="ctr"/>
            <a:r>
              <a:rPr lang="en-US" altLang="zh-CN" sz="2700" b="1" u="sng" dirty="0">
                <a:ea typeface="宋体"/>
                <a:cs typeface="宋体"/>
              </a:rPr>
              <a:t>INTRODUCTION</a:t>
            </a:r>
            <a:endParaRPr lang="zh-CN" altLang="en-US" sz="2700" b="1" u="sng" dirty="0">
              <a:ea typeface="宋体"/>
              <a:cs typeface="宋体"/>
            </a:endParaRPr>
          </a:p>
        </p:txBody>
      </p:sp>
      <p:sp>
        <p:nvSpPr>
          <p:cNvPr id="1051" name="Rectangle 562"/>
          <p:cNvSpPr>
            <a:spLocks noChangeArrowheads="1"/>
          </p:cNvSpPr>
          <p:nvPr/>
        </p:nvSpPr>
        <p:spPr bwMode="auto">
          <a:xfrm>
            <a:off x="1252560" y="19286530"/>
            <a:ext cx="4843463" cy="571500"/>
          </a:xfrm>
          <a:prstGeom prst="rect">
            <a:avLst/>
          </a:prstGeom>
          <a:noFill/>
          <a:ln w="9525">
            <a:noFill/>
            <a:miter lim="800000"/>
            <a:headEnd/>
            <a:tailEnd/>
          </a:ln>
        </p:spPr>
        <p:txBody>
          <a:bodyPr lIns="77212" tIns="38606" rIns="77212" bIns="38606"/>
          <a:lstStyle/>
          <a:p>
            <a:r>
              <a:rPr lang="en-US" altLang="zh-CN" sz="2700" b="1" u="sng" dirty="0">
                <a:ea typeface="宋体"/>
                <a:cs typeface="宋体"/>
              </a:rPr>
              <a:t>METHOD</a:t>
            </a:r>
            <a:endParaRPr lang="zh-CN" altLang="en-US" sz="2700" b="1" u="sng" dirty="0">
              <a:ea typeface="宋体"/>
              <a:cs typeface="宋体"/>
            </a:endParaRPr>
          </a:p>
        </p:txBody>
      </p:sp>
      <p:sp>
        <p:nvSpPr>
          <p:cNvPr id="1056" name="Rectangle 562"/>
          <p:cNvSpPr>
            <a:spLocks noChangeArrowheads="1"/>
          </p:cNvSpPr>
          <p:nvPr/>
        </p:nvSpPr>
        <p:spPr bwMode="auto">
          <a:xfrm>
            <a:off x="33176011" y="20044746"/>
            <a:ext cx="3798888" cy="477838"/>
          </a:xfrm>
          <a:prstGeom prst="rect">
            <a:avLst/>
          </a:prstGeom>
          <a:noFill/>
          <a:ln w="9525">
            <a:noFill/>
            <a:miter lim="800000"/>
            <a:headEnd/>
            <a:tailEnd/>
          </a:ln>
        </p:spPr>
        <p:txBody>
          <a:bodyPr lIns="77212" tIns="38606" rIns="77212" bIns="38606"/>
          <a:lstStyle/>
          <a:p>
            <a:r>
              <a:rPr lang="en-US" altLang="zh-CN" sz="2400" b="1" u="sng" dirty="0">
                <a:ea typeface="宋体"/>
                <a:cs typeface="宋体"/>
              </a:rPr>
              <a:t>References</a:t>
            </a:r>
          </a:p>
          <a:p>
            <a:endParaRPr lang="zh-CN" altLang="en-US" sz="2700" b="1" u="sng" dirty="0">
              <a:ea typeface="宋体"/>
              <a:cs typeface="宋体"/>
            </a:endParaRPr>
          </a:p>
        </p:txBody>
      </p:sp>
      <p:sp>
        <p:nvSpPr>
          <p:cNvPr id="1076" name="Rectangle 2"/>
          <p:cNvSpPr>
            <a:spLocks noChangeArrowheads="1"/>
          </p:cNvSpPr>
          <p:nvPr/>
        </p:nvSpPr>
        <p:spPr bwMode="auto">
          <a:xfrm>
            <a:off x="0" y="0"/>
            <a:ext cx="40233600" cy="0"/>
          </a:xfrm>
          <a:prstGeom prst="rect">
            <a:avLst/>
          </a:prstGeom>
          <a:noFill/>
          <a:ln w="9525">
            <a:noFill/>
            <a:miter lim="800000"/>
            <a:headEnd/>
            <a:tailEnd/>
          </a:ln>
        </p:spPr>
        <p:txBody>
          <a:bodyPr wrap="none" anchor="ctr">
            <a:spAutoFit/>
          </a:bodyPr>
          <a:lstStyle/>
          <a:p>
            <a:endParaRPr lang="en-US" dirty="0"/>
          </a:p>
        </p:txBody>
      </p:sp>
      <p:sp>
        <p:nvSpPr>
          <p:cNvPr id="1077" name="Rectangle 4"/>
          <p:cNvSpPr>
            <a:spLocks noChangeArrowheads="1"/>
          </p:cNvSpPr>
          <p:nvPr/>
        </p:nvSpPr>
        <p:spPr bwMode="auto">
          <a:xfrm>
            <a:off x="0" y="0"/>
            <a:ext cx="40233600" cy="0"/>
          </a:xfrm>
          <a:prstGeom prst="rect">
            <a:avLst/>
          </a:prstGeom>
          <a:noFill/>
          <a:ln w="9525">
            <a:noFill/>
            <a:miter lim="800000"/>
            <a:headEnd/>
            <a:tailEnd/>
          </a:ln>
        </p:spPr>
        <p:txBody>
          <a:bodyPr wrap="none" anchor="ctr">
            <a:spAutoFit/>
          </a:bodyPr>
          <a:lstStyle/>
          <a:p>
            <a:endParaRPr lang="en-US" dirty="0"/>
          </a:p>
        </p:txBody>
      </p:sp>
      <p:sp>
        <p:nvSpPr>
          <p:cNvPr id="1081" name="Rectangle 6"/>
          <p:cNvSpPr>
            <a:spLocks noChangeArrowheads="1"/>
          </p:cNvSpPr>
          <p:nvPr/>
        </p:nvSpPr>
        <p:spPr bwMode="auto">
          <a:xfrm>
            <a:off x="0" y="0"/>
            <a:ext cx="40233600" cy="0"/>
          </a:xfrm>
          <a:prstGeom prst="rect">
            <a:avLst/>
          </a:prstGeom>
          <a:noFill/>
          <a:ln w="9525">
            <a:noFill/>
            <a:miter lim="800000"/>
            <a:headEnd/>
            <a:tailEnd/>
          </a:ln>
        </p:spPr>
        <p:txBody>
          <a:bodyPr wrap="none" anchor="ctr">
            <a:spAutoFit/>
          </a:bodyPr>
          <a:lstStyle/>
          <a:p>
            <a:endParaRPr lang="en-US" dirty="0"/>
          </a:p>
        </p:txBody>
      </p:sp>
      <p:sp>
        <p:nvSpPr>
          <p:cNvPr id="1084" name="Rectangle 7"/>
          <p:cNvSpPr>
            <a:spLocks noChangeArrowheads="1"/>
          </p:cNvSpPr>
          <p:nvPr/>
        </p:nvSpPr>
        <p:spPr bwMode="auto">
          <a:xfrm>
            <a:off x="0" y="0"/>
            <a:ext cx="40233600" cy="0"/>
          </a:xfrm>
          <a:prstGeom prst="rect">
            <a:avLst/>
          </a:prstGeom>
          <a:noFill/>
          <a:ln w="9525">
            <a:noFill/>
            <a:miter lim="800000"/>
            <a:headEnd/>
            <a:tailEnd/>
          </a:ln>
        </p:spPr>
        <p:txBody>
          <a:bodyPr wrap="none" anchor="ctr">
            <a:spAutoFit/>
          </a:bodyPr>
          <a:lstStyle/>
          <a:p>
            <a:endParaRPr lang="en-US" dirty="0"/>
          </a:p>
        </p:txBody>
      </p:sp>
      <p:sp>
        <p:nvSpPr>
          <p:cNvPr id="1085" name="Rectangle 9"/>
          <p:cNvSpPr>
            <a:spLocks noChangeArrowheads="1"/>
          </p:cNvSpPr>
          <p:nvPr/>
        </p:nvSpPr>
        <p:spPr bwMode="auto">
          <a:xfrm>
            <a:off x="0" y="0"/>
            <a:ext cx="40233600" cy="0"/>
          </a:xfrm>
          <a:prstGeom prst="rect">
            <a:avLst/>
          </a:prstGeom>
          <a:noFill/>
          <a:ln w="9525">
            <a:noFill/>
            <a:miter lim="800000"/>
            <a:headEnd/>
            <a:tailEnd/>
          </a:ln>
        </p:spPr>
        <p:txBody>
          <a:bodyPr wrap="none" anchor="ctr">
            <a:spAutoFit/>
          </a:bodyPr>
          <a:lstStyle/>
          <a:p>
            <a:endParaRPr lang="en-US" dirty="0"/>
          </a:p>
        </p:txBody>
      </p:sp>
      <p:sp>
        <p:nvSpPr>
          <p:cNvPr id="1086" name="Rectangle 11"/>
          <p:cNvSpPr>
            <a:spLocks noChangeArrowheads="1"/>
          </p:cNvSpPr>
          <p:nvPr/>
        </p:nvSpPr>
        <p:spPr bwMode="auto">
          <a:xfrm>
            <a:off x="0" y="0"/>
            <a:ext cx="40233600" cy="0"/>
          </a:xfrm>
          <a:prstGeom prst="rect">
            <a:avLst/>
          </a:prstGeom>
          <a:noFill/>
          <a:ln w="9525">
            <a:noFill/>
            <a:miter lim="800000"/>
            <a:headEnd/>
            <a:tailEnd/>
          </a:ln>
        </p:spPr>
        <p:txBody>
          <a:bodyPr wrap="none" anchor="ctr">
            <a:spAutoFit/>
          </a:bodyPr>
          <a:lstStyle/>
          <a:p>
            <a:endParaRPr lang="en-US" dirty="0"/>
          </a:p>
        </p:txBody>
      </p:sp>
      <p:sp>
        <p:nvSpPr>
          <p:cNvPr id="1088" name="Rectangle 13"/>
          <p:cNvSpPr>
            <a:spLocks noChangeArrowheads="1"/>
          </p:cNvSpPr>
          <p:nvPr/>
        </p:nvSpPr>
        <p:spPr bwMode="auto">
          <a:xfrm>
            <a:off x="0" y="0"/>
            <a:ext cx="40233600" cy="0"/>
          </a:xfrm>
          <a:prstGeom prst="rect">
            <a:avLst/>
          </a:prstGeom>
          <a:noFill/>
          <a:ln w="9525">
            <a:noFill/>
            <a:miter lim="800000"/>
            <a:headEnd/>
            <a:tailEnd/>
          </a:ln>
        </p:spPr>
        <p:txBody>
          <a:bodyPr wrap="none" anchor="ctr">
            <a:spAutoFit/>
          </a:bodyPr>
          <a:lstStyle/>
          <a:p>
            <a:endParaRPr lang="en-US" dirty="0"/>
          </a:p>
        </p:txBody>
      </p:sp>
      <p:sp>
        <p:nvSpPr>
          <p:cNvPr id="1089" name="Rectangle 15"/>
          <p:cNvSpPr>
            <a:spLocks noChangeArrowheads="1"/>
          </p:cNvSpPr>
          <p:nvPr/>
        </p:nvSpPr>
        <p:spPr bwMode="auto">
          <a:xfrm>
            <a:off x="0" y="0"/>
            <a:ext cx="40233600" cy="0"/>
          </a:xfrm>
          <a:prstGeom prst="rect">
            <a:avLst/>
          </a:prstGeom>
          <a:noFill/>
          <a:ln w="9525">
            <a:noFill/>
            <a:miter lim="800000"/>
            <a:headEnd/>
            <a:tailEnd/>
          </a:ln>
        </p:spPr>
        <p:txBody>
          <a:bodyPr wrap="none" anchor="ctr">
            <a:spAutoFit/>
          </a:bodyPr>
          <a:lstStyle/>
          <a:p>
            <a:endParaRPr lang="en-US" dirty="0"/>
          </a:p>
        </p:txBody>
      </p:sp>
      <p:sp>
        <p:nvSpPr>
          <p:cNvPr id="140" name="Rectangle 139"/>
          <p:cNvSpPr/>
          <p:nvPr/>
        </p:nvSpPr>
        <p:spPr>
          <a:xfrm>
            <a:off x="1212850" y="19286530"/>
            <a:ext cx="7169150" cy="639286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noFill/>
            </a:endParaRPr>
          </a:p>
        </p:txBody>
      </p:sp>
      <p:sp>
        <p:nvSpPr>
          <p:cNvPr id="1131" name="Rectangle 562"/>
          <p:cNvSpPr>
            <a:spLocks noChangeArrowheads="1"/>
          </p:cNvSpPr>
          <p:nvPr/>
        </p:nvSpPr>
        <p:spPr bwMode="auto">
          <a:xfrm>
            <a:off x="33282732" y="9649363"/>
            <a:ext cx="3798888" cy="477838"/>
          </a:xfrm>
          <a:prstGeom prst="rect">
            <a:avLst/>
          </a:prstGeom>
          <a:noFill/>
          <a:ln w="9525">
            <a:noFill/>
            <a:miter lim="800000"/>
            <a:headEnd/>
            <a:tailEnd/>
          </a:ln>
        </p:spPr>
        <p:txBody>
          <a:bodyPr lIns="77212" tIns="38606" rIns="77212" bIns="38606"/>
          <a:lstStyle/>
          <a:p>
            <a:r>
              <a:rPr lang="en-US" altLang="zh-CN" sz="2700" b="1" u="sng" dirty="0">
                <a:ea typeface="宋体"/>
                <a:cs typeface="宋体"/>
              </a:rPr>
              <a:t>CONCLUSION</a:t>
            </a:r>
          </a:p>
          <a:p>
            <a:endParaRPr lang="zh-CN" altLang="en-US" sz="2700" b="1" u="sng" dirty="0">
              <a:ea typeface="宋体"/>
              <a:cs typeface="宋体"/>
            </a:endParaRPr>
          </a:p>
        </p:txBody>
      </p:sp>
      <p:sp>
        <p:nvSpPr>
          <p:cNvPr id="166" name="Rectangle 165"/>
          <p:cNvSpPr/>
          <p:nvPr/>
        </p:nvSpPr>
        <p:spPr>
          <a:xfrm>
            <a:off x="33069924" y="3960676"/>
            <a:ext cx="6444583" cy="532266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57150">
                <a:solidFill>
                  <a:schemeClr val="tx1"/>
                </a:solidFill>
              </a:ln>
              <a:noFill/>
            </a:endParaRPr>
          </a:p>
        </p:txBody>
      </p:sp>
      <p:sp>
        <p:nvSpPr>
          <p:cNvPr id="170" name="Rectangle 169"/>
          <p:cNvSpPr/>
          <p:nvPr/>
        </p:nvSpPr>
        <p:spPr>
          <a:xfrm>
            <a:off x="35890200" y="4267200"/>
            <a:ext cx="990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171" name="Rectangle 170"/>
          <p:cNvSpPr/>
          <p:nvPr/>
        </p:nvSpPr>
        <p:spPr>
          <a:xfrm rot="16507346">
            <a:off x="33305750" y="6215063"/>
            <a:ext cx="990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136" name="TextBox 135"/>
          <p:cNvSpPr txBox="1"/>
          <p:nvPr/>
        </p:nvSpPr>
        <p:spPr>
          <a:xfrm>
            <a:off x="1311114" y="4405505"/>
            <a:ext cx="6980127" cy="15019496"/>
          </a:xfrm>
          <a:prstGeom prst="rect">
            <a:avLst/>
          </a:prstGeom>
          <a:noFill/>
        </p:spPr>
        <p:txBody>
          <a:bodyPr wrap="square" rtlCol="0">
            <a:spAutoFit/>
          </a:bodyPr>
          <a:lstStyle/>
          <a:p>
            <a:r>
              <a:rPr lang="en-US" sz="1800" dirty="0" smtClean="0"/>
              <a:t>       In </a:t>
            </a:r>
            <a:r>
              <a:rPr lang="en-US" sz="1800" dirty="0"/>
              <a:t>preparation for implementing the Next Generation Science Standards (NGSS) in Kentucky, many middle and high school science teachers are examining ways to meet these new standards for teaching. The new standards seek to redefine the metric of science proficiency from one characterized by the acquisition of a factual foundation to an inquiry based understanding through a three-dimension approach that includes crosscutting concepts, science and engineering practices, and disciplinary core ideas. Through this approach, students will take on the role of scientists and engineers as they address applicable problems in society through both inquiry and design practices (i.e., physical and computation models, literature survey, hands on activities, problem based learning). We work with many teachers across the state to prepare them for the NGSS and have helped to develop various classroom modules that exemplify the three dimensions.</a:t>
            </a:r>
          </a:p>
          <a:p>
            <a:r>
              <a:rPr lang="en-US" sz="1800" dirty="0" smtClean="0"/>
              <a:t>   </a:t>
            </a:r>
            <a:r>
              <a:rPr lang="en-US" sz="1800" dirty="0"/>
              <a:t>  We are now developing module projects on numerous health issues (COPD, obesity, nutrition, importance of exercise for skeletal muscle health, various disease states as muscular dystrophy and imaging in biological systems). Students will investigate the  health issues in the form of everyday scenarios with the objective of promote a learning style that is both problem-based as well as hands-on. The ability to retain and understand a concept is enhanced with hands-on activities. There is a common expression for active engaged learning, which applies here, “hands-on minds-on” (</a:t>
            </a:r>
            <a:r>
              <a:rPr lang="en-US" sz="1800" dirty="0" err="1"/>
              <a:t>Hitt</a:t>
            </a:r>
            <a:r>
              <a:rPr lang="en-US" sz="1800" dirty="0"/>
              <a:t> et al., 2005; </a:t>
            </a:r>
            <a:r>
              <a:rPr lang="en-US" sz="1800" dirty="0" err="1"/>
              <a:t>Pheeney</a:t>
            </a:r>
            <a:r>
              <a:rPr lang="en-US" sz="1800" dirty="0"/>
              <a:t>, 1997). The ability of middle and high school students to use the appropriate science and engineering practices such as modeling to represent the human disorders while interrelating the core ideas of the various disciplines (physics, biology, chemistry, math and engineering), should promote the importance of both increased learning within the disciplines and a healthy lifestyle.</a:t>
            </a:r>
          </a:p>
          <a:p>
            <a:r>
              <a:rPr lang="en-US" sz="1800" dirty="0"/>
              <a:t>  </a:t>
            </a:r>
            <a:r>
              <a:rPr lang="en-US" sz="1800" dirty="0" smtClean="0"/>
              <a:t>    One </a:t>
            </a:r>
            <a:r>
              <a:rPr lang="en-US" sz="1800" dirty="0"/>
              <a:t>goal of this project is to examine if the modules we developed are useful for the advancement of NGSS standards in the classroom so we are examining student pre &amp; post-test content knowledge as well as integrative understanding of the topics in these various educational modules.  To further examine the integrative understanding, we have created a culminating event that requires students to showcase their investigations and knowledge while promoting community health.</a:t>
            </a:r>
          </a:p>
          <a:p>
            <a:r>
              <a:rPr lang="en-US" sz="1800" dirty="0"/>
              <a:t>   </a:t>
            </a:r>
            <a:r>
              <a:rPr lang="en-US" sz="1800" dirty="0" smtClean="0"/>
              <a:t>   The </a:t>
            </a:r>
            <a:r>
              <a:rPr lang="en-US" sz="1800" dirty="0"/>
              <a:t>culminating module event for the participating students is presenting their work and research in an interactive public forum that will help students recognize the importance of their academic efforts outside the classroom environment. Demographics show that many Kentucky students reside in rural counties with health departments that lack the resources for annual health fairs that provide the public with free screening and information. Our goal is to provide these populations with a viable alternative that utilizes an established and popular rural community staple, the weekly flea markets (or swap meets). The Healthy Flea Annual Showcase will be held at local flea markets in partnership with local health departments and health entities, further illustrating the science and engineering principles to students. </a:t>
            </a:r>
          </a:p>
          <a:p>
            <a:endParaRPr lang="en-US" sz="1600" dirty="0"/>
          </a:p>
        </p:txBody>
      </p:sp>
      <p:sp>
        <p:nvSpPr>
          <p:cNvPr id="53" name="TextBox 52"/>
          <p:cNvSpPr txBox="1"/>
          <p:nvPr/>
        </p:nvSpPr>
        <p:spPr>
          <a:xfrm>
            <a:off x="1366419" y="19718738"/>
            <a:ext cx="6711950" cy="6247864"/>
          </a:xfrm>
          <a:prstGeom prst="rect">
            <a:avLst/>
          </a:prstGeom>
          <a:noFill/>
        </p:spPr>
        <p:txBody>
          <a:bodyPr wrap="square" rtlCol="0">
            <a:spAutoFit/>
          </a:bodyPr>
          <a:lstStyle/>
          <a:p>
            <a:r>
              <a:rPr lang="en-US" sz="2000" dirty="0" smtClean="0"/>
              <a:t>	</a:t>
            </a:r>
            <a:r>
              <a:rPr lang="en-US" sz="1800" dirty="0" smtClean="0"/>
              <a:t>We have three main projects we are introducing to middle and high school teachers with IRB approval for conducting surveys of student learning and teacher practices of implementing the modules.</a:t>
            </a:r>
          </a:p>
          <a:p>
            <a:r>
              <a:rPr lang="en-US" sz="1800" dirty="0" smtClean="0"/>
              <a:t>	The students take a pre-test, take part in the hands-on activity, instructed on the content and then complete the post-test a few days later after they had time to talk about the projects in their classrooms.</a:t>
            </a:r>
          </a:p>
          <a:p>
            <a:r>
              <a:rPr lang="en-US" sz="1800" dirty="0" smtClean="0"/>
              <a:t>The three modules are:</a:t>
            </a:r>
          </a:p>
          <a:p>
            <a:pPr marL="457200" indent="-457200">
              <a:buAutoNum type="arabicPeriod"/>
            </a:pPr>
            <a:r>
              <a:rPr lang="en-US" sz="1800" dirty="0" smtClean="0"/>
              <a:t>Skeletal muscle structure and health related around a focus of muscular dystrophy. </a:t>
            </a:r>
            <a:endParaRPr lang="en-US" sz="1800" dirty="0"/>
          </a:p>
          <a:p>
            <a:pPr marL="457200" indent="-457200">
              <a:buAutoNum type="arabicPeriod"/>
            </a:pPr>
            <a:r>
              <a:rPr lang="en-US" sz="1800" dirty="0"/>
              <a:t>Population </a:t>
            </a:r>
            <a:r>
              <a:rPr lang="en-US" sz="1800" dirty="0" smtClean="0"/>
              <a:t>dynamics with food and space resources: Examples </a:t>
            </a:r>
            <a:r>
              <a:rPr lang="en-US" sz="1800" dirty="0"/>
              <a:t>with fruit flies</a:t>
            </a:r>
          </a:p>
          <a:p>
            <a:pPr marL="457200" indent="-457200">
              <a:buAutoNum type="arabicPeriod"/>
            </a:pPr>
            <a:r>
              <a:rPr lang="en-US" sz="1800" dirty="0" smtClean="0"/>
              <a:t>Imaging </a:t>
            </a:r>
            <a:r>
              <a:rPr lang="en-US" sz="1800" dirty="0"/>
              <a:t>science: Stereology, geometry and math integration with biological concepts (3D-2D issues</a:t>
            </a:r>
            <a:r>
              <a:rPr lang="en-US" sz="1800" dirty="0" smtClean="0"/>
              <a:t>)</a:t>
            </a:r>
            <a:endParaRPr lang="en-US" sz="1800" dirty="0"/>
          </a:p>
          <a:p>
            <a:r>
              <a:rPr lang="en-US" sz="1800" dirty="0" smtClean="0"/>
              <a:t>    Each project has a middle and a high school level project and each has been aligned with the NGSS in various ways (models, computational, literature research, integration of graphing and data collection).</a:t>
            </a:r>
          </a:p>
          <a:p>
            <a:r>
              <a:rPr lang="en-US" sz="1800" dirty="0" smtClean="0"/>
              <a:t>   These projects are currently being conducted in various schools in KY and are actively on going.</a:t>
            </a:r>
            <a:endParaRPr lang="en-US" sz="1800" dirty="0"/>
          </a:p>
          <a:p>
            <a:r>
              <a:rPr lang="en-US" sz="2000" dirty="0" smtClean="0"/>
              <a:t> </a:t>
            </a:r>
            <a:endParaRPr lang="en-US" sz="2000" dirty="0"/>
          </a:p>
        </p:txBody>
      </p:sp>
      <p:pic>
        <p:nvPicPr>
          <p:cNvPr id="89" name="Picture 8" descr="http://gi3rwsbh03308qly387bgnfko.wpengine.netdna-cdn.com/wp-content/uploads/2010/06/IMG_8812_r1-flea-300x19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1756" y="1144965"/>
            <a:ext cx="3866460" cy="2474535"/>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https://encrypted-tbn1.gstatic.com/images?q=tbn:ANd9GcSx36hSEDE3chb_lSFxg2PC05-qiW0SbLAh027wzmJ7hSyl0jJ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247559" y="2300823"/>
            <a:ext cx="1727366" cy="1365023"/>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0" descr="http://sedalianewsjournal.com/wp-content/uploads/2014/03/HealthFair-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410024" y="4040709"/>
            <a:ext cx="3546804" cy="2218149"/>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653"/>
          <p:cNvSpPr>
            <a:spLocks noChangeArrowheads="1"/>
          </p:cNvSpPr>
          <p:nvPr/>
        </p:nvSpPr>
        <p:spPr bwMode="auto">
          <a:xfrm>
            <a:off x="16702982" y="3960676"/>
            <a:ext cx="8336655" cy="21695362"/>
          </a:xfrm>
          <a:prstGeom prst="rect">
            <a:avLst/>
          </a:prstGeom>
          <a:noFill/>
          <a:ln w="76200" cmpd="tri">
            <a:solidFill>
              <a:srgbClr val="3333CC"/>
            </a:solidFill>
            <a:miter lim="800000"/>
            <a:headEnd/>
            <a:tailEnd/>
          </a:ln>
        </p:spPr>
        <p:txBody>
          <a:bodyPr lIns="77212" tIns="38606" rIns="77212" bIns="38606"/>
          <a:lstStyle/>
          <a:p>
            <a:endParaRPr lang="zh-CN" altLang="en-US">
              <a:ea typeface="宋体"/>
              <a:cs typeface="宋体"/>
            </a:endParaRPr>
          </a:p>
        </p:txBody>
      </p:sp>
      <p:sp>
        <p:nvSpPr>
          <p:cNvPr id="95" name="Rectangle 653"/>
          <p:cNvSpPr>
            <a:spLocks noChangeArrowheads="1"/>
          </p:cNvSpPr>
          <p:nvPr/>
        </p:nvSpPr>
        <p:spPr bwMode="auto">
          <a:xfrm>
            <a:off x="25036513" y="3962398"/>
            <a:ext cx="7866059" cy="21717001"/>
          </a:xfrm>
          <a:prstGeom prst="rect">
            <a:avLst/>
          </a:prstGeom>
          <a:noFill/>
          <a:ln w="76200" cmpd="tri">
            <a:solidFill>
              <a:srgbClr val="3333CC"/>
            </a:solidFill>
            <a:miter lim="800000"/>
            <a:headEnd/>
            <a:tailEnd/>
          </a:ln>
        </p:spPr>
        <p:txBody>
          <a:bodyPr lIns="77212" tIns="38606" rIns="77212" bIns="38606"/>
          <a:lstStyle/>
          <a:p>
            <a:endParaRPr lang="zh-CN" altLang="en-US">
              <a:ea typeface="宋体"/>
              <a:cs typeface="宋体"/>
            </a:endParaRPr>
          </a:p>
        </p:txBody>
      </p:sp>
      <p:sp>
        <p:nvSpPr>
          <p:cNvPr id="4" name="TextBox 3"/>
          <p:cNvSpPr txBox="1"/>
          <p:nvPr/>
        </p:nvSpPr>
        <p:spPr>
          <a:xfrm>
            <a:off x="9233452" y="4178518"/>
            <a:ext cx="7086600" cy="984885"/>
          </a:xfrm>
          <a:prstGeom prst="rect">
            <a:avLst/>
          </a:prstGeom>
          <a:noFill/>
        </p:spPr>
        <p:txBody>
          <a:bodyPr wrap="square" rtlCol="0">
            <a:spAutoFit/>
          </a:bodyPr>
          <a:lstStyle/>
          <a:p>
            <a:pPr algn="ctr"/>
            <a:r>
              <a:rPr lang="en-US" sz="2000" b="1" dirty="0"/>
              <a:t>Skeletal muscle structure and health related around a focus of muscular </a:t>
            </a:r>
            <a:r>
              <a:rPr lang="en-US" sz="2000" b="1" dirty="0" smtClean="0"/>
              <a:t>dystrophy </a:t>
            </a:r>
            <a:endParaRPr lang="en-US" sz="2000" b="1" dirty="0"/>
          </a:p>
          <a:p>
            <a:endParaRPr lang="en-US" sz="1800" dirty="0"/>
          </a:p>
        </p:txBody>
      </p:sp>
      <p:sp>
        <p:nvSpPr>
          <p:cNvPr id="44" name="TextBox 43"/>
          <p:cNvSpPr txBox="1"/>
          <p:nvPr/>
        </p:nvSpPr>
        <p:spPr>
          <a:xfrm>
            <a:off x="17534946" y="4121150"/>
            <a:ext cx="7086600" cy="984885"/>
          </a:xfrm>
          <a:prstGeom prst="rect">
            <a:avLst/>
          </a:prstGeom>
          <a:noFill/>
        </p:spPr>
        <p:txBody>
          <a:bodyPr wrap="square" rtlCol="0">
            <a:spAutoFit/>
          </a:bodyPr>
          <a:lstStyle/>
          <a:p>
            <a:pPr algn="ctr"/>
            <a:r>
              <a:rPr lang="en-US" sz="2000" b="1" dirty="0"/>
              <a:t>Population dynamics with food and space resources: Examples with fruit flies</a:t>
            </a:r>
          </a:p>
          <a:p>
            <a:endParaRPr lang="en-US" sz="1800" dirty="0"/>
          </a:p>
        </p:txBody>
      </p:sp>
      <p:sp>
        <p:nvSpPr>
          <p:cNvPr id="45" name="TextBox 44"/>
          <p:cNvSpPr txBox="1"/>
          <p:nvPr/>
        </p:nvSpPr>
        <p:spPr>
          <a:xfrm>
            <a:off x="25556562" y="4124940"/>
            <a:ext cx="7194358" cy="984885"/>
          </a:xfrm>
          <a:prstGeom prst="rect">
            <a:avLst/>
          </a:prstGeom>
          <a:noFill/>
          <a:ln w="28575">
            <a:noFill/>
          </a:ln>
        </p:spPr>
        <p:txBody>
          <a:bodyPr wrap="square" rtlCol="0">
            <a:spAutoFit/>
          </a:bodyPr>
          <a:lstStyle/>
          <a:p>
            <a:pPr algn="ctr"/>
            <a:r>
              <a:rPr lang="en-US" sz="2000" b="1" dirty="0"/>
              <a:t>Imaging science: Stereology, geometry and math integration with biological concepts (3D-2D issues)</a:t>
            </a:r>
          </a:p>
          <a:p>
            <a:endParaRPr lang="en-US" sz="1800" dirty="0"/>
          </a:p>
        </p:txBody>
      </p:sp>
      <p:sp>
        <p:nvSpPr>
          <p:cNvPr id="46" name="TextBox 33"/>
          <p:cNvSpPr txBox="1">
            <a:spLocks noChangeArrowheads="1"/>
          </p:cNvSpPr>
          <p:nvPr/>
        </p:nvSpPr>
        <p:spPr bwMode="auto">
          <a:xfrm>
            <a:off x="9049497" y="5104953"/>
            <a:ext cx="3225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pitchFamily="42" charset="0"/>
                <a:ea typeface="ヒラギノ角ゴ ProN W3" pitchFamily="42" charset="-128"/>
                <a:sym typeface="Gill Sans" pitchFamily="42" charset="0"/>
              </a:defRPr>
            </a:lvl1pPr>
            <a:lvl2pPr marL="742950" indent="-285750">
              <a:defRPr sz="4200">
                <a:solidFill>
                  <a:srgbClr val="000000"/>
                </a:solidFill>
                <a:latin typeface="Gill Sans" pitchFamily="42" charset="0"/>
                <a:ea typeface="ヒラギノ角ゴ ProN W3" pitchFamily="42" charset="-128"/>
                <a:sym typeface="Gill Sans" pitchFamily="42" charset="0"/>
              </a:defRPr>
            </a:lvl2pPr>
            <a:lvl3pPr marL="1143000" indent="-228600">
              <a:defRPr sz="4200">
                <a:solidFill>
                  <a:srgbClr val="000000"/>
                </a:solidFill>
                <a:latin typeface="Gill Sans" pitchFamily="42" charset="0"/>
                <a:ea typeface="ヒラギノ角ゴ ProN W3" pitchFamily="42" charset="-128"/>
                <a:sym typeface="Gill Sans" pitchFamily="42" charset="0"/>
              </a:defRPr>
            </a:lvl3pPr>
            <a:lvl4pPr marL="1600200" indent="-228600">
              <a:defRPr sz="4200">
                <a:solidFill>
                  <a:srgbClr val="000000"/>
                </a:solidFill>
                <a:latin typeface="Gill Sans" pitchFamily="42" charset="0"/>
                <a:ea typeface="ヒラギノ角ゴ ProN W3" pitchFamily="42" charset="-128"/>
                <a:sym typeface="Gill Sans" pitchFamily="42" charset="0"/>
              </a:defRPr>
            </a:lvl4pPr>
            <a:lvl5pPr marL="2057400" indent="-228600">
              <a:defRPr sz="4200">
                <a:solidFill>
                  <a:srgbClr val="000000"/>
                </a:solidFill>
                <a:latin typeface="Gill Sans" pitchFamily="42" charset="0"/>
                <a:ea typeface="ヒラギノ角ゴ ProN W3" pitchFamily="42" charset="-128"/>
                <a:sym typeface="Gill Sans" pitchFamily="42" charset="0"/>
              </a:defRPr>
            </a:lvl5pPr>
            <a:lvl6pPr marL="25146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6pPr>
            <a:lvl7pPr marL="29718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7pPr>
            <a:lvl8pPr marL="34290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8pPr>
            <a:lvl9pPr marL="38862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9pPr>
          </a:lstStyle>
          <a:p>
            <a:r>
              <a:rPr lang="en-US" altLang="en-US" sz="2800" dirty="0"/>
              <a:t>Middle school level</a:t>
            </a:r>
          </a:p>
        </p:txBody>
      </p:sp>
      <p:sp>
        <p:nvSpPr>
          <p:cNvPr id="47" name="TextBox 33"/>
          <p:cNvSpPr txBox="1">
            <a:spLocks noChangeArrowheads="1"/>
          </p:cNvSpPr>
          <p:nvPr/>
        </p:nvSpPr>
        <p:spPr bwMode="auto">
          <a:xfrm>
            <a:off x="17337560" y="5066019"/>
            <a:ext cx="3225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pitchFamily="42" charset="0"/>
                <a:ea typeface="ヒラギノ角ゴ ProN W3" pitchFamily="42" charset="-128"/>
                <a:sym typeface="Gill Sans" pitchFamily="42" charset="0"/>
              </a:defRPr>
            </a:lvl1pPr>
            <a:lvl2pPr marL="742950" indent="-285750">
              <a:defRPr sz="4200">
                <a:solidFill>
                  <a:srgbClr val="000000"/>
                </a:solidFill>
                <a:latin typeface="Gill Sans" pitchFamily="42" charset="0"/>
                <a:ea typeface="ヒラギノ角ゴ ProN W3" pitchFamily="42" charset="-128"/>
                <a:sym typeface="Gill Sans" pitchFamily="42" charset="0"/>
              </a:defRPr>
            </a:lvl2pPr>
            <a:lvl3pPr marL="1143000" indent="-228600">
              <a:defRPr sz="4200">
                <a:solidFill>
                  <a:srgbClr val="000000"/>
                </a:solidFill>
                <a:latin typeface="Gill Sans" pitchFamily="42" charset="0"/>
                <a:ea typeface="ヒラギノ角ゴ ProN W3" pitchFamily="42" charset="-128"/>
                <a:sym typeface="Gill Sans" pitchFamily="42" charset="0"/>
              </a:defRPr>
            </a:lvl3pPr>
            <a:lvl4pPr marL="1600200" indent="-228600">
              <a:defRPr sz="4200">
                <a:solidFill>
                  <a:srgbClr val="000000"/>
                </a:solidFill>
                <a:latin typeface="Gill Sans" pitchFamily="42" charset="0"/>
                <a:ea typeface="ヒラギノ角ゴ ProN W3" pitchFamily="42" charset="-128"/>
                <a:sym typeface="Gill Sans" pitchFamily="42" charset="0"/>
              </a:defRPr>
            </a:lvl4pPr>
            <a:lvl5pPr marL="2057400" indent="-228600">
              <a:defRPr sz="4200">
                <a:solidFill>
                  <a:srgbClr val="000000"/>
                </a:solidFill>
                <a:latin typeface="Gill Sans" pitchFamily="42" charset="0"/>
                <a:ea typeface="ヒラギノ角ゴ ProN W3" pitchFamily="42" charset="-128"/>
                <a:sym typeface="Gill Sans" pitchFamily="42" charset="0"/>
              </a:defRPr>
            </a:lvl5pPr>
            <a:lvl6pPr marL="25146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6pPr>
            <a:lvl7pPr marL="29718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7pPr>
            <a:lvl8pPr marL="34290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8pPr>
            <a:lvl9pPr marL="38862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9pPr>
          </a:lstStyle>
          <a:p>
            <a:r>
              <a:rPr lang="en-US" altLang="en-US" sz="2800" dirty="0"/>
              <a:t>Middle school level</a:t>
            </a:r>
          </a:p>
        </p:txBody>
      </p:sp>
      <p:sp>
        <p:nvSpPr>
          <p:cNvPr id="48" name="TextBox 33"/>
          <p:cNvSpPr txBox="1">
            <a:spLocks noChangeArrowheads="1"/>
          </p:cNvSpPr>
          <p:nvPr/>
        </p:nvSpPr>
        <p:spPr bwMode="auto">
          <a:xfrm>
            <a:off x="25220820" y="7696015"/>
            <a:ext cx="3225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pitchFamily="42" charset="0"/>
                <a:ea typeface="ヒラギノ角ゴ ProN W3" pitchFamily="42" charset="-128"/>
                <a:sym typeface="Gill Sans" pitchFamily="42" charset="0"/>
              </a:defRPr>
            </a:lvl1pPr>
            <a:lvl2pPr marL="742950" indent="-285750">
              <a:defRPr sz="4200">
                <a:solidFill>
                  <a:srgbClr val="000000"/>
                </a:solidFill>
                <a:latin typeface="Gill Sans" pitchFamily="42" charset="0"/>
                <a:ea typeface="ヒラギノ角ゴ ProN W3" pitchFamily="42" charset="-128"/>
                <a:sym typeface="Gill Sans" pitchFamily="42" charset="0"/>
              </a:defRPr>
            </a:lvl2pPr>
            <a:lvl3pPr marL="1143000" indent="-228600">
              <a:defRPr sz="4200">
                <a:solidFill>
                  <a:srgbClr val="000000"/>
                </a:solidFill>
                <a:latin typeface="Gill Sans" pitchFamily="42" charset="0"/>
                <a:ea typeface="ヒラギノ角ゴ ProN W3" pitchFamily="42" charset="-128"/>
                <a:sym typeface="Gill Sans" pitchFamily="42" charset="0"/>
              </a:defRPr>
            </a:lvl3pPr>
            <a:lvl4pPr marL="1600200" indent="-228600">
              <a:defRPr sz="4200">
                <a:solidFill>
                  <a:srgbClr val="000000"/>
                </a:solidFill>
                <a:latin typeface="Gill Sans" pitchFamily="42" charset="0"/>
                <a:ea typeface="ヒラギノ角ゴ ProN W3" pitchFamily="42" charset="-128"/>
                <a:sym typeface="Gill Sans" pitchFamily="42" charset="0"/>
              </a:defRPr>
            </a:lvl4pPr>
            <a:lvl5pPr marL="2057400" indent="-228600">
              <a:defRPr sz="4200">
                <a:solidFill>
                  <a:srgbClr val="000000"/>
                </a:solidFill>
                <a:latin typeface="Gill Sans" pitchFamily="42" charset="0"/>
                <a:ea typeface="ヒラギノ角ゴ ProN W3" pitchFamily="42" charset="-128"/>
                <a:sym typeface="Gill Sans" pitchFamily="42" charset="0"/>
              </a:defRPr>
            </a:lvl5pPr>
            <a:lvl6pPr marL="25146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6pPr>
            <a:lvl7pPr marL="29718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7pPr>
            <a:lvl8pPr marL="34290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8pPr>
            <a:lvl9pPr marL="38862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9pPr>
          </a:lstStyle>
          <a:p>
            <a:r>
              <a:rPr lang="en-US" altLang="en-US" sz="2800" dirty="0"/>
              <a:t>Middle school level</a:t>
            </a:r>
          </a:p>
        </p:txBody>
      </p:sp>
      <p:sp>
        <p:nvSpPr>
          <p:cNvPr id="49" name="TextBox 33"/>
          <p:cNvSpPr txBox="1">
            <a:spLocks noChangeArrowheads="1"/>
          </p:cNvSpPr>
          <p:nvPr/>
        </p:nvSpPr>
        <p:spPr bwMode="auto">
          <a:xfrm>
            <a:off x="25263787" y="18842495"/>
            <a:ext cx="2904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pitchFamily="42" charset="0"/>
                <a:ea typeface="ヒラギノ角ゴ ProN W3" pitchFamily="42" charset="-128"/>
                <a:sym typeface="Gill Sans" pitchFamily="42" charset="0"/>
              </a:defRPr>
            </a:lvl1pPr>
            <a:lvl2pPr marL="742950" indent="-285750">
              <a:defRPr sz="4200">
                <a:solidFill>
                  <a:srgbClr val="000000"/>
                </a:solidFill>
                <a:latin typeface="Gill Sans" pitchFamily="42" charset="0"/>
                <a:ea typeface="ヒラギノ角ゴ ProN W3" pitchFamily="42" charset="-128"/>
                <a:sym typeface="Gill Sans" pitchFamily="42" charset="0"/>
              </a:defRPr>
            </a:lvl2pPr>
            <a:lvl3pPr marL="1143000" indent="-228600">
              <a:defRPr sz="4200">
                <a:solidFill>
                  <a:srgbClr val="000000"/>
                </a:solidFill>
                <a:latin typeface="Gill Sans" pitchFamily="42" charset="0"/>
                <a:ea typeface="ヒラギノ角ゴ ProN W3" pitchFamily="42" charset="-128"/>
                <a:sym typeface="Gill Sans" pitchFamily="42" charset="0"/>
              </a:defRPr>
            </a:lvl3pPr>
            <a:lvl4pPr marL="1600200" indent="-228600">
              <a:defRPr sz="4200">
                <a:solidFill>
                  <a:srgbClr val="000000"/>
                </a:solidFill>
                <a:latin typeface="Gill Sans" pitchFamily="42" charset="0"/>
                <a:ea typeface="ヒラギノ角ゴ ProN W3" pitchFamily="42" charset="-128"/>
                <a:sym typeface="Gill Sans" pitchFamily="42" charset="0"/>
              </a:defRPr>
            </a:lvl4pPr>
            <a:lvl5pPr marL="2057400" indent="-228600">
              <a:defRPr sz="4200">
                <a:solidFill>
                  <a:srgbClr val="000000"/>
                </a:solidFill>
                <a:latin typeface="Gill Sans" pitchFamily="42" charset="0"/>
                <a:ea typeface="ヒラギノ角ゴ ProN W3" pitchFamily="42" charset="-128"/>
                <a:sym typeface="Gill Sans" pitchFamily="42" charset="0"/>
              </a:defRPr>
            </a:lvl5pPr>
            <a:lvl6pPr marL="25146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6pPr>
            <a:lvl7pPr marL="29718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7pPr>
            <a:lvl8pPr marL="34290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8pPr>
            <a:lvl9pPr marL="38862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9pPr>
          </a:lstStyle>
          <a:p>
            <a:r>
              <a:rPr lang="en-US" altLang="en-US" sz="2800" dirty="0" smtClean="0"/>
              <a:t>High </a:t>
            </a:r>
            <a:r>
              <a:rPr lang="en-US" altLang="en-US" sz="2800" dirty="0"/>
              <a:t>school level</a:t>
            </a:r>
          </a:p>
        </p:txBody>
      </p:sp>
      <p:sp>
        <p:nvSpPr>
          <p:cNvPr id="50" name="TextBox 33"/>
          <p:cNvSpPr txBox="1">
            <a:spLocks noChangeArrowheads="1"/>
          </p:cNvSpPr>
          <p:nvPr/>
        </p:nvSpPr>
        <p:spPr bwMode="auto">
          <a:xfrm>
            <a:off x="17297499" y="17895621"/>
            <a:ext cx="2904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pitchFamily="42" charset="0"/>
                <a:ea typeface="ヒラギノ角ゴ ProN W3" pitchFamily="42" charset="-128"/>
                <a:sym typeface="Gill Sans" pitchFamily="42" charset="0"/>
              </a:defRPr>
            </a:lvl1pPr>
            <a:lvl2pPr marL="742950" indent="-285750">
              <a:defRPr sz="4200">
                <a:solidFill>
                  <a:srgbClr val="000000"/>
                </a:solidFill>
                <a:latin typeface="Gill Sans" pitchFamily="42" charset="0"/>
                <a:ea typeface="ヒラギノ角ゴ ProN W3" pitchFamily="42" charset="-128"/>
                <a:sym typeface="Gill Sans" pitchFamily="42" charset="0"/>
              </a:defRPr>
            </a:lvl2pPr>
            <a:lvl3pPr marL="1143000" indent="-228600">
              <a:defRPr sz="4200">
                <a:solidFill>
                  <a:srgbClr val="000000"/>
                </a:solidFill>
                <a:latin typeface="Gill Sans" pitchFamily="42" charset="0"/>
                <a:ea typeface="ヒラギノ角ゴ ProN W3" pitchFamily="42" charset="-128"/>
                <a:sym typeface="Gill Sans" pitchFamily="42" charset="0"/>
              </a:defRPr>
            </a:lvl3pPr>
            <a:lvl4pPr marL="1600200" indent="-228600">
              <a:defRPr sz="4200">
                <a:solidFill>
                  <a:srgbClr val="000000"/>
                </a:solidFill>
                <a:latin typeface="Gill Sans" pitchFamily="42" charset="0"/>
                <a:ea typeface="ヒラギノ角ゴ ProN W3" pitchFamily="42" charset="-128"/>
                <a:sym typeface="Gill Sans" pitchFamily="42" charset="0"/>
              </a:defRPr>
            </a:lvl4pPr>
            <a:lvl5pPr marL="2057400" indent="-228600">
              <a:defRPr sz="4200">
                <a:solidFill>
                  <a:srgbClr val="000000"/>
                </a:solidFill>
                <a:latin typeface="Gill Sans" pitchFamily="42" charset="0"/>
                <a:ea typeface="ヒラギノ角ゴ ProN W3" pitchFamily="42" charset="-128"/>
                <a:sym typeface="Gill Sans" pitchFamily="42" charset="0"/>
              </a:defRPr>
            </a:lvl5pPr>
            <a:lvl6pPr marL="25146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6pPr>
            <a:lvl7pPr marL="29718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7pPr>
            <a:lvl8pPr marL="34290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8pPr>
            <a:lvl9pPr marL="38862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9pPr>
          </a:lstStyle>
          <a:p>
            <a:r>
              <a:rPr lang="en-US" altLang="en-US" sz="2800" dirty="0" smtClean="0"/>
              <a:t>High </a:t>
            </a:r>
            <a:r>
              <a:rPr lang="en-US" altLang="en-US" sz="2800" dirty="0"/>
              <a:t>school level</a:t>
            </a:r>
          </a:p>
        </p:txBody>
      </p:sp>
      <p:sp>
        <p:nvSpPr>
          <p:cNvPr id="51" name="TextBox 33"/>
          <p:cNvSpPr txBox="1">
            <a:spLocks noChangeArrowheads="1"/>
          </p:cNvSpPr>
          <p:nvPr/>
        </p:nvSpPr>
        <p:spPr bwMode="auto">
          <a:xfrm>
            <a:off x="8846170" y="15788213"/>
            <a:ext cx="2904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pitchFamily="42" charset="0"/>
                <a:ea typeface="ヒラギノ角ゴ ProN W3" pitchFamily="42" charset="-128"/>
                <a:sym typeface="Gill Sans" pitchFamily="42" charset="0"/>
              </a:defRPr>
            </a:lvl1pPr>
            <a:lvl2pPr marL="742950" indent="-285750">
              <a:defRPr sz="4200">
                <a:solidFill>
                  <a:srgbClr val="000000"/>
                </a:solidFill>
                <a:latin typeface="Gill Sans" pitchFamily="42" charset="0"/>
                <a:ea typeface="ヒラギノ角ゴ ProN W3" pitchFamily="42" charset="-128"/>
                <a:sym typeface="Gill Sans" pitchFamily="42" charset="0"/>
              </a:defRPr>
            </a:lvl2pPr>
            <a:lvl3pPr marL="1143000" indent="-228600">
              <a:defRPr sz="4200">
                <a:solidFill>
                  <a:srgbClr val="000000"/>
                </a:solidFill>
                <a:latin typeface="Gill Sans" pitchFamily="42" charset="0"/>
                <a:ea typeface="ヒラギノ角ゴ ProN W3" pitchFamily="42" charset="-128"/>
                <a:sym typeface="Gill Sans" pitchFamily="42" charset="0"/>
              </a:defRPr>
            </a:lvl3pPr>
            <a:lvl4pPr marL="1600200" indent="-228600">
              <a:defRPr sz="4200">
                <a:solidFill>
                  <a:srgbClr val="000000"/>
                </a:solidFill>
                <a:latin typeface="Gill Sans" pitchFamily="42" charset="0"/>
                <a:ea typeface="ヒラギノ角ゴ ProN W3" pitchFamily="42" charset="-128"/>
                <a:sym typeface="Gill Sans" pitchFamily="42" charset="0"/>
              </a:defRPr>
            </a:lvl4pPr>
            <a:lvl5pPr marL="2057400" indent="-228600">
              <a:defRPr sz="4200">
                <a:solidFill>
                  <a:srgbClr val="000000"/>
                </a:solidFill>
                <a:latin typeface="Gill Sans" pitchFamily="42" charset="0"/>
                <a:ea typeface="ヒラギノ角ゴ ProN W3" pitchFamily="42" charset="-128"/>
                <a:sym typeface="Gill Sans" pitchFamily="42" charset="0"/>
              </a:defRPr>
            </a:lvl5pPr>
            <a:lvl6pPr marL="25146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6pPr>
            <a:lvl7pPr marL="29718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7pPr>
            <a:lvl8pPr marL="34290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8pPr>
            <a:lvl9pPr marL="38862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9pPr>
          </a:lstStyle>
          <a:p>
            <a:r>
              <a:rPr lang="en-US" altLang="en-US" sz="2800" dirty="0" smtClean="0"/>
              <a:t>High </a:t>
            </a:r>
            <a:r>
              <a:rPr lang="en-US" altLang="en-US" sz="2800" dirty="0"/>
              <a:t>school level</a:t>
            </a:r>
          </a:p>
        </p:txBody>
      </p:sp>
      <p:sp>
        <p:nvSpPr>
          <p:cNvPr id="5" name="TextBox 4"/>
          <p:cNvSpPr txBox="1"/>
          <p:nvPr/>
        </p:nvSpPr>
        <p:spPr>
          <a:xfrm>
            <a:off x="9049497" y="5946250"/>
            <a:ext cx="7086600" cy="3893374"/>
          </a:xfrm>
          <a:prstGeom prst="rect">
            <a:avLst/>
          </a:prstGeom>
          <a:noFill/>
        </p:spPr>
        <p:txBody>
          <a:bodyPr wrap="square" rtlCol="0">
            <a:spAutoFit/>
          </a:bodyPr>
          <a:lstStyle/>
          <a:p>
            <a:pPr>
              <a:lnSpc>
                <a:spcPct val="150000"/>
              </a:lnSpc>
            </a:pPr>
            <a:r>
              <a:rPr lang="en-US" altLang="en-US" sz="1800" dirty="0">
                <a:cs typeface="Arial" panose="020B0604020202020204" pitchFamily="34" charset="0"/>
              </a:rPr>
              <a:t>• Provide the history of the sarcomere and cross sections of </a:t>
            </a:r>
            <a:r>
              <a:rPr lang="en-US" altLang="en-US" sz="1800" dirty="0" smtClean="0">
                <a:cs typeface="Arial" panose="020B0604020202020204" pitchFamily="34" charset="0"/>
              </a:rPr>
              <a:t>  	different </a:t>
            </a:r>
            <a:r>
              <a:rPr lang="en-US" altLang="en-US" sz="1800" dirty="0">
                <a:cs typeface="Arial" panose="020B0604020202020204" pitchFamily="34" charset="0"/>
              </a:rPr>
              <a:t>bands. (2 D figures)</a:t>
            </a:r>
          </a:p>
          <a:p>
            <a:pPr>
              <a:lnSpc>
                <a:spcPct val="150000"/>
              </a:lnSpc>
            </a:pPr>
            <a:r>
              <a:rPr lang="en-US" altLang="en-US" sz="1800" dirty="0">
                <a:cs typeface="Arial" panose="020B0604020202020204" pitchFamily="34" charset="0"/>
              </a:rPr>
              <a:t>• List or label the vocabulary for a sarcomere.</a:t>
            </a:r>
          </a:p>
          <a:p>
            <a:pPr>
              <a:lnSpc>
                <a:spcPct val="150000"/>
              </a:lnSpc>
            </a:pPr>
            <a:r>
              <a:rPr lang="en-US" altLang="en-US" sz="1800" dirty="0">
                <a:cs typeface="Arial" panose="020B0604020202020204" pitchFamily="34" charset="0"/>
              </a:rPr>
              <a:t>• How do the cross sections create a banding pattern? Have the </a:t>
            </a:r>
            <a:r>
              <a:rPr lang="en-US" altLang="en-US" sz="1800" dirty="0" smtClean="0">
                <a:cs typeface="Arial" panose="020B0604020202020204" pitchFamily="34" charset="0"/>
              </a:rPr>
              <a:t>	students </a:t>
            </a:r>
            <a:r>
              <a:rPr lang="en-US" altLang="en-US" sz="1800" dirty="0">
                <a:cs typeface="Arial" panose="020B0604020202020204" pitchFamily="34" charset="0"/>
              </a:rPr>
              <a:t>create their models (2 D-3 </a:t>
            </a:r>
            <a:r>
              <a:rPr lang="en-US" altLang="en-US" sz="1800" dirty="0" smtClean="0">
                <a:cs typeface="Arial" panose="020B0604020202020204" pitchFamily="34" charset="0"/>
              </a:rPr>
              <a:t>D models</a:t>
            </a:r>
            <a:r>
              <a:rPr lang="en-US" altLang="en-US" sz="1800" dirty="0">
                <a:cs typeface="Arial" panose="020B0604020202020204" pitchFamily="34" charset="0"/>
              </a:rPr>
              <a:t>).</a:t>
            </a:r>
          </a:p>
          <a:p>
            <a:pPr>
              <a:lnSpc>
                <a:spcPct val="150000"/>
              </a:lnSpc>
            </a:pPr>
            <a:r>
              <a:rPr lang="en-US" altLang="en-US" sz="1800" dirty="0">
                <a:cs typeface="Arial" panose="020B0604020202020204" pitchFamily="34" charset="0"/>
              </a:rPr>
              <a:t>• Possible use of ppt. for modeling.</a:t>
            </a:r>
          </a:p>
          <a:p>
            <a:pPr>
              <a:lnSpc>
                <a:spcPct val="150000"/>
              </a:lnSpc>
            </a:pPr>
            <a:r>
              <a:rPr lang="en-US" altLang="en-US" sz="1800" dirty="0">
                <a:cs typeface="Arial" panose="020B0604020202020204" pitchFamily="34" charset="0"/>
              </a:rPr>
              <a:t>• Use tongue depressors and Velcro strips to illustrate force. Use of </a:t>
            </a:r>
            <a:r>
              <a:rPr lang="en-US" altLang="en-US" sz="1800" dirty="0" smtClean="0">
                <a:cs typeface="Arial" panose="020B0604020202020204" pitchFamily="34" charset="0"/>
              </a:rPr>
              <a:t>	different </a:t>
            </a:r>
            <a:r>
              <a:rPr lang="en-US" altLang="en-US" sz="1800" dirty="0">
                <a:cs typeface="Arial" panose="020B0604020202020204" pitchFamily="34" charset="0"/>
              </a:rPr>
              <a:t>numbers of patches </a:t>
            </a:r>
            <a:r>
              <a:rPr lang="en-US" altLang="en-US" sz="1800" dirty="0" smtClean="0">
                <a:cs typeface="Arial" panose="020B0604020202020204" pitchFamily="34" charset="0"/>
              </a:rPr>
              <a:t>to mimic </a:t>
            </a:r>
            <a:r>
              <a:rPr lang="en-US" altLang="en-US" sz="1800" dirty="0">
                <a:cs typeface="Arial" panose="020B0604020202020204" pitchFamily="34" charset="0"/>
              </a:rPr>
              <a:t>number of myosin </a:t>
            </a:r>
            <a:r>
              <a:rPr lang="en-US" altLang="en-US" sz="1800" dirty="0" smtClean="0">
                <a:cs typeface="Arial" panose="020B0604020202020204" pitchFamily="34" charset="0"/>
              </a:rPr>
              <a:t>	heads</a:t>
            </a:r>
            <a:r>
              <a:rPr lang="en-US" altLang="en-US" sz="1800" dirty="0">
                <a:cs typeface="Arial" panose="020B0604020202020204" pitchFamily="34" charset="0"/>
              </a:rPr>
              <a:t>. Probes or weights used to measure force.</a:t>
            </a:r>
          </a:p>
          <a:p>
            <a:endParaRPr lang="en-US" dirty="0"/>
          </a:p>
        </p:txBody>
      </p:sp>
      <p:pic>
        <p:nvPicPr>
          <p:cNvPr id="54" name="Picture 63" descr="EJQKBHjk5LIJgFMd8yn_eWzriIxo8jq-bIYA2DF04_k.jpe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58342" y="12768810"/>
            <a:ext cx="1962150" cy="2616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 name="Picture 71" descr="gLYq5lukEIfcqb4zxC7UZ5wRgEeiQbYVlp2KEvarTgM,jAZsTDTPcQCOp_cu3HmWS1Qg60JLFkevAj5soPeoeGY.jpe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235074" y="12812948"/>
            <a:ext cx="3480224" cy="252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Box 53"/>
          <p:cNvSpPr txBox="1">
            <a:spLocks noChangeArrowheads="1"/>
          </p:cNvSpPr>
          <p:nvPr/>
        </p:nvSpPr>
        <p:spPr bwMode="auto">
          <a:xfrm>
            <a:off x="12695998" y="10404463"/>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pitchFamily="42" charset="0"/>
                <a:ea typeface="ヒラギノ角ゴ ProN W3" pitchFamily="42" charset="-128"/>
                <a:sym typeface="Gill Sans" pitchFamily="42" charset="0"/>
              </a:defRPr>
            </a:lvl1pPr>
            <a:lvl2pPr marL="742950" indent="-285750">
              <a:defRPr sz="4200">
                <a:solidFill>
                  <a:srgbClr val="000000"/>
                </a:solidFill>
                <a:latin typeface="Gill Sans" pitchFamily="42" charset="0"/>
                <a:ea typeface="ヒラギノ角ゴ ProN W3" pitchFamily="42" charset="-128"/>
                <a:sym typeface="Gill Sans" pitchFamily="42" charset="0"/>
              </a:defRPr>
            </a:lvl2pPr>
            <a:lvl3pPr marL="1143000" indent="-228600">
              <a:defRPr sz="4200">
                <a:solidFill>
                  <a:srgbClr val="000000"/>
                </a:solidFill>
                <a:latin typeface="Gill Sans" pitchFamily="42" charset="0"/>
                <a:ea typeface="ヒラギノ角ゴ ProN W3" pitchFamily="42" charset="-128"/>
                <a:sym typeface="Gill Sans" pitchFamily="42" charset="0"/>
              </a:defRPr>
            </a:lvl3pPr>
            <a:lvl4pPr marL="1600200" indent="-228600">
              <a:defRPr sz="4200">
                <a:solidFill>
                  <a:srgbClr val="000000"/>
                </a:solidFill>
                <a:latin typeface="Gill Sans" pitchFamily="42" charset="0"/>
                <a:ea typeface="ヒラギノ角ゴ ProN W3" pitchFamily="42" charset="-128"/>
                <a:sym typeface="Gill Sans" pitchFamily="42" charset="0"/>
              </a:defRPr>
            </a:lvl4pPr>
            <a:lvl5pPr marL="2057400" indent="-228600">
              <a:defRPr sz="4200">
                <a:solidFill>
                  <a:srgbClr val="000000"/>
                </a:solidFill>
                <a:latin typeface="Gill Sans" pitchFamily="42" charset="0"/>
                <a:ea typeface="ヒラギノ角ゴ ProN W3" pitchFamily="42" charset="-128"/>
                <a:sym typeface="Gill Sans" pitchFamily="42" charset="0"/>
              </a:defRPr>
            </a:lvl5pPr>
            <a:lvl6pPr marL="25146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6pPr>
            <a:lvl7pPr marL="29718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7pPr>
            <a:lvl8pPr marL="34290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8pPr>
            <a:lvl9pPr marL="38862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9pPr>
          </a:lstStyle>
          <a:p>
            <a:r>
              <a:rPr lang="en-US" altLang="en-US" sz="1800" dirty="0"/>
              <a:t>Show stretched  and contracted</a:t>
            </a:r>
          </a:p>
          <a:p>
            <a:r>
              <a:rPr lang="en-US" altLang="en-US" sz="1800" dirty="0"/>
              <a:t>states of sarcomere</a:t>
            </a:r>
          </a:p>
        </p:txBody>
      </p:sp>
      <p:grpSp>
        <p:nvGrpSpPr>
          <p:cNvPr id="57" name="Group 60"/>
          <p:cNvGrpSpPr>
            <a:grpSpLocks/>
          </p:cNvGrpSpPr>
          <p:nvPr/>
        </p:nvGrpSpPr>
        <p:grpSpPr bwMode="auto">
          <a:xfrm>
            <a:off x="9181273" y="9704017"/>
            <a:ext cx="3514725" cy="2895600"/>
            <a:chOff x="20421600" y="11430000"/>
            <a:chExt cx="3514725" cy="2895600"/>
          </a:xfrm>
        </p:grpSpPr>
        <p:pic>
          <p:nvPicPr>
            <p:cNvPr id="58" name="Picture 35" descr="front"/>
            <p:cNvPicPr>
              <a:picLocks noChangeAspect="1" noChangeArrowheads="1"/>
            </p:cNvPicPr>
            <p:nvPr/>
          </p:nvPicPr>
          <p:blipFill>
            <a:blip r:embed="rId10">
              <a:extLst>
                <a:ext uri="{28A0092B-C50C-407E-A947-70E740481C1C}">
                  <a14:useLocalDpi xmlns:a14="http://schemas.microsoft.com/office/drawing/2010/main" val="0"/>
                </a:ext>
              </a:extLst>
            </a:blip>
            <a:srcRect l="62538" t="36563" b="13712"/>
            <a:stretch>
              <a:fillRect/>
            </a:stretch>
          </p:blipFill>
          <p:spPr bwMode="auto">
            <a:xfrm>
              <a:off x="20421600" y="11734800"/>
              <a:ext cx="35147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57"/>
            <p:cNvSpPr txBox="1">
              <a:spLocks noChangeArrowheads="1"/>
            </p:cNvSpPr>
            <p:nvPr/>
          </p:nvSpPr>
          <p:spPr bwMode="auto">
            <a:xfrm>
              <a:off x="21640800" y="11430000"/>
              <a:ext cx="11721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pitchFamily="42" charset="0"/>
                  <a:ea typeface="ヒラギノ角ゴ ProN W3" pitchFamily="42" charset="-128"/>
                  <a:sym typeface="Gill Sans" pitchFamily="42" charset="0"/>
                </a:defRPr>
              </a:lvl1pPr>
              <a:lvl2pPr marL="742950" indent="-285750">
                <a:defRPr sz="4200">
                  <a:solidFill>
                    <a:srgbClr val="000000"/>
                  </a:solidFill>
                  <a:latin typeface="Gill Sans" pitchFamily="42" charset="0"/>
                  <a:ea typeface="ヒラギノ角ゴ ProN W3" pitchFamily="42" charset="-128"/>
                  <a:sym typeface="Gill Sans" pitchFamily="42" charset="0"/>
                </a:defRPr>
              </a:lvl2pPr>
              <a:lvl3pPr marL="1143000" indent="-228600">
                <a:defRPr sz="4200">
                  <a:solidFill>
                    <a:srgbClr val="000000"/>
                  </a:solidFill>
                  <a:latin typeface="Gill Sans" pitchFamily="42" charset="0"/>
                  <a:ea typeface="ヒラギノ角ゴ ProN W3" pitchFamily="42" charset="-128"/>
                  <a:sym typeface="Gill Sans" pitchFamily="42" charset="0"/>
                </a:defRPr>
              </a:lvl3pPr>
              <a:lvl4pPr marL="1600200" indent="-228600">
                <a:defRPr sz="4200">
                  <a:solidFill>
                    <a:srgbClr val="000000"/>
                  </a:solidFill>
                  <a:latin typeface="Gill Sans" pitchFamily="42" charset="0"/>
                  <a:ea typeface="ヒラギノ角ゴ ProN W3" pitchFamily="42" charset="-128"/>
                  <a:sym typeface="Gill Sans" pitchFamily="42" charset="0"/>
                </a:defRPr>
              </a:lvl4pPr>
              <a:lvl5pPr marL="2057400" indent="-228600">
                <a:defRPr sz="4200">
                  <a:solidFill>
                    <a:srgbClr val="000000"/>
                  </a:solidFill>
                  <a:latin typeface="Gill Sans" pitchFamily="42" charset="0"/>
                  <a:ea typeface="ヒラギノ角ゴ ProN W3" pitchFamily="42" charset="-128"/>
                  <a:sym typeface="Gill Sans" pitchFamily="42" charset="0"/>
                </a:defRPr>
              </a:lvl5pPr>
              <a:lvl6pPr marL="25146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6pPr>
              <a:lvl7pPr marL="29718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7pPr>
              <a:lvl8pPr marL="34290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8pPr>
              <a:lvl9pPr marL="38862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9pPr>
            </a:lstStyle>
            <a:p>
              <a:r>
                <a:rPr lang="en-US" altLang="en-US" sz="1800"/>
                <a:t>Stretched</a:t>
              </a:r>
            </a:p>
          </p:txBody>
        </p:sp>
        <p:sp>
          <p:nvSpPr>
            <p:cNvPr id="60" name="Rectangle 59"/>
            <p:cNvSpPr>
              <a:spLocks noChangeArrowheads="1"/>
            </p:cNvSpPr>
            <p:nvPr/>
          </p:nvSpPr>
          <p:spPr bwMode="auto">
            <a:xfrm>
              <a:off x="20574000" y="12573000"/>
              <a:ext cx="3352800" cy="838200"/>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lstStyle>
              <a:lvl1pPr>
                <a:defRPr sz="4200">
                  <a:solidFill>
                    <a:srgbClr val="000000"/>
                  </a:solidFill>
                  <a:latin typeface="Gill Sans" pitchFamily="42" charset="0"/>
                  <a:ea typeface="ヒラギノ角ゴ ProN W3" pitchFamily="42" charset="-128"/>
                  <a:sym typeface="Gill Sans" pitchFamily="42" charset="0"/>
                </a:defRPr>
              </a:lvl1pPr>
              <a:lvl2pPr marL="742950" indent="-285750">
                <a:defRPr sz="4200">
                  <a:solidFill>
                    <a:srgbClr val="000000"/>
                  </a:solidFill>
                  <a:latin typeface="Gill Sans" pitchFamily="42" charset="0"/>
                  <a:ea typeface="ヒラギノ角ゴ ProN W3" pitchFamily="42" charset="-128"/>
                  <a:sym typeface="Gill Sans" pitchFamily="42" charset="0"/>
                </a:defRPr>
              </a:lvl2pPr>
              <a:lvl3pPr marL="1143000" indent="-228600">
                <a:defRPr sz="4200">
                  <a:solidFill>
                    <a:srgbClr val="000000"/>
                  </a:solidFill>
                  <a:latin typeface="Gill Sans" pitchFamily="42" charset="0"/>
                  <a:ea typeface="ヒラギノ角ゴ ProN W3" pitchFamily="42" charset="-128"/>
                  <a:sym typeface="Gill Sans" pitchFamily="42" charset="0"/>
                </a:defRPr>
              </a:lvl3pPr>
              <a:lvl4pPr marL="1600200" indent="-228600">
                <a:defRPr sz="4200">
                  <a:solidFill>
                    <a:srgbClr val="000000"/>
                  </a:solidFill>
                  <a:latin typeface="Gill Sans" pitchFamily="42" charset="0"/>
                  <a:ea typeface="ヒラギノ角ゴ ProN W3" pitchFamily="42" charset="-128"/>
                  <a:sym typeface="Gill Sans" pitchFamily="42" charset="0"/>
                </a:defRPr>
              </a:lvl4pPr>
              <a:lvl5pPr marL="2057400" indent="-228600">
                <a:defRPr sz="4200">
                  <a:solidFill>
                    <a:srgbClr val="000000"/>
                  </a:solidFill>
                  <a:latin typeface="Gill Sans" pitchFamily="42" charset="0"/>
                  <a:ea typeface="ヒラギノ角ゴ ProN W3" pitchFamily="42" charset="-128"/>
                  <a:sym typeface="Gill Sans" pitchFamily="42" charset="0"/>
                </a:defRPr>
              </a:lvl5pPr>
              <a:lvl6pPr marL="25146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6pPr>
              <a:lvl7pPr marL="29718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7pPr>
              <a:lvl8pPr marL="34290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8pPr>
              <a:lvl9pPr marL="38862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9pPr>
            </a:lstStyle>
            <a:p>
              <a:pPr algn="ctr" eaLnBrk="1" hangingPunct="1"/>
              <a:endParaRPr lang="en-US" altLang="en-US"/>
            </a:p>
          </p:txBody>
        </p:sp>
        <p:sp>
          <p:nvSpPr>
            <p:cNvPr id="61" name="TextBox 58"/>
            <p:cNvSpPr txBox="1">
              <a:spLocks noChangeArrowheads="1"/>
            </p:cNvSpPr>
            <p:nvPr/>
          </p:nvSpPr>
          <p:spPr bwMode="auto">
            <a:xfrm>
              <a:off x="21793200" y="13030200"/>
              <a:ext cx="126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Gill Sans" pitchFamily="42" charset="0"/>
                  <a:ea typeface="ヒラギノ角ゴ ProN W3" pitchFamily="42" charset="-128"/>
                  <a:sym typeface="Gill Sans" pitchFamily="42" charset="0"/>
                </a:defRPr>
              </a:lvl1pPr>
              <a:lvl2pPr marL="742950" indent="-285750">
                <a:defRPr sz="4200">
                  <a:solidFill>
                    <a:srgbClr val="000000"/>
                  </a:solidFill>
                  <a:latin typeface="Gill Sans" pitchFamily="42" charset="0"/>
                  <a:ea typeface="ヒラギノ角ゴ ProN W3" pitchFamily="42" charset="-128"/>
                  <a:sym typeface="Gill Sans" pitchFamily="42" charset="0"/>
                </a:defRPr>
              </a:lvl2pPr>
              <a:lvl3pPr marL="1143000" indent="-228600">
                <a:defRPr sz="4200">
                  <a:solidFill>
                    <a:srgbClr val="000000"/>
                  </a:solidFill>
                  <a:latin typeface="Gill Sans" pitchFamily="42" charset="0"/>
                  <a:ea typeface="ヒラギノ角ゴ ProN W3" pitchFamily="42" charset="-128"/>
                  <a:sym typeface="Gill Sans" pitchFamily="42" charset="0"/>
                </a:defRPr>
              </a:lvl3pPr>
              <a:lvl4pPr marL="1600200" indent="-228600">
                <a:defRPr sz="4200">
                  <a:solidFill>
                    <a:srgbClr val="000000"/>
                  </a:solidFill>
                  <a:latin typeface="Gill Sans" pitchFamily="42" charset="0"/>
                  <a:ea typeface="ヒラギノ角ゴ ProN W3" pitchFamily="42" charset="-128"/>
                  <a:sym typeface="Gill Sans" pitchFamily="42" charset="0"/>
                </a:defRPr>
              </a:lvl4pPr>
              <a:lvl5pPr marL="2057400" indent="-228600">
                <a:defRPr sz="4200">
                  <a:solidFill>
                    <a:srgbClr val="000000"/>
                  </a:solidFill>
                  <a:latin typeface="Gill Sans" pitchFamily="42" charset="0"/>
                  <a:ea typeface="ヒラギノ角ゴ ProN W3" pitchFamily="42" charset="-128"/>
                  <a:sym typeface="Gill Sans" pitchFamily="42" charset="0"/>
                </a:defRPr>
              </a:lvl5pPr>
              <a:lvl6pPr marL="25146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6pPr>
              <a:lvl7pPr marL="29718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7pPr>
              <a:lvl8pPr marL="34290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8pPr>
              <a:lvl9pPr marL="3886200" indent="-228600" eaLnBrk="0" fontAlgn="base" hangingPunct="0">
                <a:spcBef>
                  <a:spcPct val="0"/>
                </a:spcBef>
                <a:spcAft>
                  <a:spcPct val="0"/>
                </a:spcAft>
                <a:defRPr sz="4200">
                  <a:solidFill>
                    <a:srgbClr val="000000"/>
                  </a:solidFill>
                  <a:latin typeface="Gill Sans" pitchFamily="42" charset="0"/>
                  <a:ea typeface="ヒラギノ角ゴ ProN W3" pitchFamily="42" charset="-128"/>
                  <a:sym typeface="Gill Sans" pitchFamily="42" charset="0"/>
                </a:defRPr>
              </a:lvl9pPr>
            </a:lstStyle>
            <a:p>
              <a:r>
                <a:rPr lang="en-US" altLang="en-US" sz="1800"/>
                <a:t>contracted</a:t>
              </a:r>
            </a:p>
          </p:txBody>
        </p:sp>
      </p:grpSp>
      <p:sp>
        <p:nvSpPr>
          <p:cNvPr id="6" name="TextBox 5"/>
          <p:cNvSpPr txBox="1"/>
          <p:nvPr/>
        </p:nvSpPr>
        <p:spPr>
          <a:xfrm>
            <a:off x="15034478" y="13190802"/>
            <a:ext cx="1227772" cy="1200329"/>
          </a:xfrm>
          <a:prstGeom prst="rect">
            <a:avLst/>
          </a:prstGeom>
          <a:noFill/>
        </p:spPr>
        <p:txBody>
          <a:bodyPr wrap="none" rtlCol="0">
            <a:spAutoFit/>
          </a:bodyPr>
          <a:lstStyle/>
          <a:p>
            <a:pPr algn="ctr"/>
            <a:r>
              <a:rPr lang="en-US" sz="1800" dirty="0" smtClean="0"/>
              <a:t>EMG</a:t>
            </a:r>
          </a:p>
          <a:p>
            <a:pPr algn="ctr"/>
            <a:r>
              <a:rPr lang="en-US" sz="1800" dirty="0" smtClean="0"/>
              <a:t>with </a:t>
            </a:r>
          </a:p>
          <a:p>
            <a:pPr algn="ctr"/>
            <a:r>
              <a:rPr lang="en-US" sz="1800" dirty="0" smtClean="0"/>
              <a:t>Back Yard</a:t>
            </a:r>
          </a:p>
          <a:p>
            <a:pPr algn="ctr"/>
            <a:r>
              <a:rPr lang="en-US" sz="1800" dirty="0" smtClean="0"/>
              <a:t>Brains</a:t>
            </a:r>
            <a:endParaRPr lang="en-US" sz="1800" dirty="0"/>
          </a:p>
        </p:txBody>
      </p:sp>
      <p:sp>
        <p:nvSpPr>
          <p:cNvPr id="7" name="TextBox 6"/>
          <p:cNvSpPr txBox="1"/>
          <p:nvPr/>
        </p:nvSpPr>
        <p:spPr>
          <a:xfrm>
            <a:off x="8839201" y="16336498"/>
            <a:ext cx="6803873" cy="2369880"/>
          </a:xfrm>
          <a:prstGeom prst="rect">
            <a:avLst/>
          </a:prstGeom>
          <a:noFill/>
        </p:spPr>
        <p:txBody>
          <a:bodyPr wrap="square" rtlCol="0">
            <a:spAutoFit/>
          </a:bodyPr>
          <a:lstStyle/>
          <a:p>
            <a:pPr>
              <a:lnSpc>
                <a:spcPct val="150000"/>
              </a:lnSpc>
            </a:pPr>
            <a:r>
              <a:rPr lang="en-US" altLang="en-US" sz="1600" dirty="0">
                <a:cs typeface="Arial" panose="020B0604020202020204" pitchFamily="34" charset="0"/>
              </a:rPr>
              <a:t>• Discussion of muscle cells and disease.</a:t>
            </a:r>
          </a:p>
          <a:p>
            <a:pPr>
              <a:lnSpc>
                <a:spcPct val="150000"/>
              </a:lnSpc>
            </a:pPr>
            <a:r>
              <a:rPr lang="en-US" altLang="en-US" sz="1600" dirty="0">
                <a:cs typeface="Arial" panose="020B0604020202020204" pitchFamily="34" charset="0"/>
              </a:rPr>
              <a:t>• Discussion of muscular dystrophy.</a:t>
            </a:r>
          </a:p>
          <a:p>
            <a:pPr>
              <a:lnSpc>
                <a:spcPct val="150000"/>
              </a:lnSpc>
            </a:pPr>
            <a:r>
              <a:rPr lang="en-US" altLang="en-US" sz="1600" dirty="0">
                <a:cs typeface="Arial" panose="020B0604020202020204" pitchFamily="34" charset="0"/>
              </a:rPr>
              <a:t>• Create muscular dystrophy models to give example as to how the </a:t>
            </a:r>
            <a:endParaRPr lang="en-US" altLang="en-US" sz="1600" dirty="0" smtClean="0">
              <a:cs typeface="Arial" panose="020B0604020202020204" pitchFamily="34" charset="0"/>
            </a:endParaRPr>
          </a:p>
          <a:p>
            <a:pPr>
              <a:lnSpc>
                <a:spcPct val="150000"/>
              </a:lnSpc>
            </a:pPr>
            <a:r>
              <a:rPr lang="en-US" altLang="en-US" sz="1600" dirty="0">
                <a:cs typeface="Arial" panose="020B0604020202020204" pitchFamily="34" charset="0"/>
              </a:rPr>
              <a:t>	</a:t>
            </a:r>
            <a:r>
              <a:rPr lang="en-US" altLang="en-US" sz="1600" dirty="0" smtClean="0">
                <a:cs typeface="Arial" panose="020B0604020202020204" pitchFamily="34" charset="0"/>
              </a:rPr>
              <a:t>disease </a:t>
            </a:r>
            <a:r>
              <a:rPr lang="en-US" altLang="en-US" sz="1600" dirty="0">
                <a:cs typeface="Arial" panose="020B0604020202020204" pitchFamily="34" charset="0"/>
              </a:rPr>
              <a:t>works. </a:t>
            </a:r>
            <a:r>
              <a:rPr lang="en-US" altLang="en-US" sz="1600" dirty="0" smtClean="0">
                <a:cs typeface="Arial" panose="020B0604020202020204" pitchFamily="34" charset="0"/>
              </a:rPr>
              <a:t>(build </a:t>
            </a:r>
            <a:r>
              <a:rPr lang="en-US" altLang="en-US" sz="1600" dirty="0">
                <a:cs typeface="Arial" panose="020B0604020202020204" pitchFamily="34" charset="0"/>
              </a:rPr>
              <a:t>up from Middle school models)</a:t>
            </a:r>
          </a:p>
          <a:p>
            <a:pPr>
              <a:lnSpc>
                <a:spcPct val="150000"/>
              </a:lnSpc>
            </a:pPr>
            <a:r>
              <a:rPr lang="en-US" altLang="en-US" sz="1600" dirty="0">
                <a:cs typeface="Arial" panose="020B0604020202020204" pitchFamily="34" charset="0"/>
              </a:rPr>
              <a:t>• Descriptive explanation of the disease and treatments prognosis</a:t>
            </a:r>
          </a:p>
          <a:p>
            <a:pPr>
              <a:lnSpc>
                <a:spcPct val="150000"/>
              </a:lnSpc>
            </a:pPr>
            <a:r>
              <a:rPr lang="en-US" altLang="en-US" sz="1600" dirty="0">
                <a:cs typeface="Arial" panose="020B0604020202020204" pitchFamily="34" charset="0"/>
              </a:rPr>
              <a:t>• 3D modeling with </a:t>
            </a:r>
            <a:r>
              <a:rPr lang="en-US" altLang="en-US" sz="1600" dirty="0" smtClean="0">
                <a:cs typeface="Arial" panose="020B0604020202020204" pitchFamily="34" charset="0"/>
              </a:rPr>
              <a:t>Sketch Up </a:t>
            </a:r>
            <a:r>
              <a:rPr lang="en-US" altLang="en-US" sz="1600" dirty="0">
                <a:cs typeface="Arial" panose="020B0604020202020204" pitchFamily="34" charset="0"/>
              </a:rPr>
              <a:t>or </a:t>
            </a:r>
            <a:r>
              <a:rPr lang="en-US" altLang="en-US" sz="1600" dirty="0" err="1">
                <a:cs typeface="Arial" panose="020B0604020202020204" pitchFamily="34" charset="0"/>
              </a:rPr>
              <a:t>ppt</a:t>
            </a:r>
            <a:endParaRPr lang="en-US" altLang="en-US" sz="1600" dirty="0"/>
          </a:p>
          <a:p>
            <a:endParaRPr lang="en-US" dirty="0"/>
          </a:p>
        </p:txBody>
      </p:sp>
      <p:pic>
        <p:nvPicPr>
          <p:cNvPr id="63" name="Picture 78" descr="http://web.as.uky.edu/Biology/faculty/cooper/Education-Muscle/dystrophin%20figure-2small.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18409" y="18675898"/>
            <a:ext cx="3505200" cy="305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73" descr="y1m4H8mq_AP2Bki65F_LVBwHCdD6KL6iRWDZ8fMbe3w,4qVSitkkbOvoHMNb0GoZbF1GlXRvbJuJfQxC6JLVUwg.jpe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33673" y="22179475"/>
            <a:ext cx="2758758" cy="26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70" descr="Sketchup Collage.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121924" y="18228365"/>
            <a:ext cx="3488230" cy="67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890844" y="24982213"/>
            <a:ext cx="5847825" cy="646331"/>
          </a:xfrm>
          <a:prstGeom prst="rect">
            <a:avLst/>
          </a:prstGeom>
          <a:noFill/>
        </p:spPr>
        <p:txBody>
          <a:bodyPr wrap="square" rtlCol="0">
            <a:spAutoFit/>
          </a:bodyPr>
          <a:lstStyle/>
          <a:p>
            <a:r>
              <a:rPr lang="en-US" sz="1800" dirty="0">
                <a:cs typeface="Arial" pitchFamily="34" charset="0"/>
              </a:rPr>
              <a:t>Investigate the comparative differences in skeletal muscle from different animals.</a:t>
            </a:r>
            <a:endParaRPr lang="en-US" sz="1800" dirty="0"/>
          </a:p>
        </p:txBody>
      </p:sp>
      <p:sp>
        <p:nvSpPr>
          <p:cNvPr id="67" name="TextBox 77"/>
          <p:cNvSpPr txBox="1">
            <a:spLocks noChangeArrowheads="1"/>
          </p:cNvSpPr>
          <p:nvPr/>
        </p:nvSpPr>
        <p:spPr bwMode="auto">
          <a:xfrm>
            <a:off x="17315142" y="5727738"/>
            <a:ext cx="67509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pitchFamily="1" charset="0"/>
                <a:ea typeface="ヒラギノ角ゴ ProN W3" pitchFamily="1" charset="-128"/>
                <a:sym typeface="Gill Sans" pitchFamily="1" charset="0"/>
              </a:defRPr>
            </a:lvl1pPr>
            <a:lvl2pPr marL="742950" indent="-285750">
              <a:defRPr sz="4200">
                <a:solidFill>
                  <a:srgbClr val="000000"/>
                </a:solidFill>
                <a:latin typeface="Gill Sans" pitchFamily="1" charset="0"/>
                <a:ea typeface="ヒラギノ角ゴ ProN W3" pitchFamily="1" charset="-128"/>
                <a:sym typeface="Gill Sans" pitchFamily="1" charset="0"/>
              </a:defRPr>
            </a:lvl2pPr>
            <a:lvl3pPr marL="1143000" indent="-228600">
              <a:defRPr sz="4200">
                <a:solidFill>
                  <a:srgbClr val="000000"/>
                </a:solidFill>
                <a:latin typeface="Gill Sans" pitchFamily="1" charset="0"/>
                <a:ea typeface="ヒラギノ角ゴ ProN W3" pitchFamily="1" charset="-128"/>
                <a:sym typeface="Gill Sans" pitchFamily="1" charset="0"/>
              </a:defRPr>
            </a:lvl3pPr>
            <a:lvl4pPr marL="1600200" indent="-228600">
              <a:defRPr sz="4200">
                <a:solidFill>
                  <a:srgbClr val="000000"/>
                </a:solidFill>
                <a:latin typeface="Gill Sans" pitchFamily="1" charset="0"/>
                <a:ea typeface="ヒラギノ角ゴ ProN W3" pitchFamily="1" charset="-128"/>
                <a:sym typeface="Gill Sans" pitchFamily="1" charset="0"/>
              </a:defRPr>
            </a:lvl4pPr>
            <a:lvl5pPr marL="2057400" indent="-228600">
              <a:defRPr sz="4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r>
              <a:rPr lang="en-US" altLang="en-US" sz="1800" b="1" dirty="0">
                <a:solidFill>
                  <a:srgbClr val="FF0000"/>
                </a:solidFill>
                <a:latin typeface="Arial" panose="020B0604020202020204" pitchFamily="34" charset="0"/>
                <a:cs typeface="Arial" panose="020B0604020202020204" pitchFamily="34" charset="0"/>
              </a:rPr>
              <a:t>Module 1: Rate of population growth depending on #of females and </a:t>
            </a:r>
            <a:r>
              <a:rPr lang="en-US" altLang="en-US" sz="1800" b="1" dirty="0" err="1" smtClean="0">
                <a:solidFill>
                  <a:srgbClr val="FF0000"/>
                </a:solidFill>
                <a:latin typeface="Arial" panose="020B0604020202020204" pitchFamily="34" charset="0"/>
                <a:cs typeface="Arial" panose="020B0604020202020204" pitchFamily="34" charset="0"/>
              </a:rPr>
              <a:t>elclosion</a:t>
            </a:r>
            <a:r>
              <a:rPr lang="en-US" altLang="en-US" sz="1800" b="1" dirty="0" smtClean="0">
                <a:solidFill>
                  <a:srgbClr val="FF0000"/>
                </a:solidFill>
                <a:latin typeface="Arial" panose="020B0604020202020204" pitchFamily="34" charset="0"/>
                <a:cs typeface="Arial" panose="020B0604020202020204" pitchFamily="34" charset="0"/>
              </a:rPr>
              <a:t> </a:t>
            </a:r>
            <a:r>
              <a:rPr lang="en-US" altLang="en-US" sz="1800" b="1" dirty="0">
                <a:solidFill>
                  <a:srgbClr val="FF0000"/>
                </a:solidFill>
                <a:latin typeface="Arial" panose="020B0604020202020204" pitchFamily="34" charset="0"/>
                <a:cs typeface="Arial" panose="020B0604020202020204" pitchFamily="34" charset="0"/>
              </a:rPr>
              <a:t>rate</a:t>
            </a:r>
          </a:p>
        </p:txBody>
      </p:sp>
      <p:sp>
        <p:nvSpPr>
          <p:cNvPr id="68" name="TextBox 119"/>
          <p:cNvSpPr txBox="1">
            <a:spLocks noChangeArrowheads="1"/>
          </p:cNvSpPr>
          <p:nvPr/>
        </p:nvSpPr>
        <p:spPr bwMode="auto">
          <a:xfrm>
            <a:off x="17404913" y="10002353"/>
            <a:ext cx="72839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pitchFamily="1" charset="0"/>
                <a:ea typeface="ヒラギノ角ゴ ProN W3" pitchFamily="1" charset="-128"/>
                <a:sym typeface="Gill Sans" pitchFamily="1" charset="0"/>
              </a:defRPr>
            </a:lvl1pPr>
            <a:lvl2pPr marL="742950" indent="-285750">
              <a:defRPr sz="4200">
                <a:solidFill>
                  <a:srgbClr val="000000"/>
                </a:solidFill>
                <a:latin typeface="Gill Sans" pitchFamily="1" charset="0"/>
                <a:ea typeface="ヒラギノ角ゴ ProN W3" pitchFamily="1" charset="-128"/>
                <a:sym typeface="Gill Sans" pitchFamily="1" charset="0"/>
              </a:defRPr>
            </a:lvl2pPr>
            <a:lvl3pPr marL="1143000" indent="-228600">
              <a:defRPr sz="4200">
                <a:solidFill>
                  <a:srgbClr val="000000"/>
                </a:solidFill>
                <a:latin typeface="Gill Sans" pitchFamily="1" charset="0"/>
                <a:ea typeface="ヒラギノ角ゴ ProN W3" pitchFamily="1" charset="-128"/>
                <a:sym typeface="Gill Sans" pitchFamily="1" charset="0"/>
              </a:defRPr>
            </a:lvl3pPr>
            <a:lvl4pPr marL="1600200" indent="-228600">
              <a:defRPr sz="4200">
                <a:solidFill>
                  <a:srgbClr val="000000"/>
                </a:solidFill>
                <a:latin typeface="Gill Sans" pitchFamily="1" charset="0"/>
                <a:ea typeface="ヒラギノ角ゴ ProN W3" pitchFamily="1" charset="-128"/>
                <a:sym typeface="Gill Sans" pitchFamily="1" charset="0"/>
              </a:defRPr>
            </a:lvl4pPr>
            <a:lvl5pPr marL="2057400" indent="-228600">
              <a:defRPr sz="4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r>
              <a:rPr lang="en-US" altLang="en-US" sz="1800" b="1" dirty="0">
                <a:solidFill>
                  <a:srgbClr val="FF0000"/>
                </a:solidFill>
              </a:rPr>
              <a:t>Module 2: Food choice of adults and effects on larvae </a:t>
            </a:r>
          </a:p>
        </p:txBody>
      </p:sp>
      <p:sp>
        <p:nvSpPr>
          <p:cNvPr id="69" name="TextBox 119"/>
          <p:cNvSpPr txBox="1">
            <a:spLocks noChangeArrowheads="1"/>
          </p:cNvSpPr>
          <p:nvPr/>
        </p:nvSpPr>
        <p:spPr bwMode="auto">
          <a:xfrm>
            <a:off x="17357464" y="13801833"/>
            <a:ext cx="72908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pitchFamily="1" charset="0"/>
                <a:ea typeface="ヒラギノ角ゴ ProN W3" pitchFamily="1" charset="-128"/>
                <a:sym typeface="Gill Sans" pitchFamily="1" charset="0"/>
              </a:defRPr>
            </a:lvl1pPr>
            <a:lvl2pPr marL="742950" indent="-285750">
              <a:defRPr sz="4200">
                <a:solidFill>
                  <a:srgbClr val="000000"/>
                </a:solidFill>
                <a:latin typeface="Gill Sans" pitchFamily="1" charset="0"/>
                <a:ea typeface="ヒラギノ角ゴ ProN W3" pitchFamily="1" charset="-128"/>
                <a:sym typeface="Gill Sans" pitchFamily="1" charset="0"/>
              </a:defRPr>
            </a:lvl2pPr>
            <a:lvl3pPr marL="1143000" indent="-228600">
              <a:defRPr sz="4200">
                <a:solidFill>
                  <a:srgbClr val="000000"/>
                </a:solidFill>
                <a:latin typeface="Gill Sans" pitchFamily="1" charset="0"/>
                <a:ea typeface="ヒラギノ角ゴ ProN W3" pitchFamily="1" charset="-128"/>
                <a:sym typeface="Gill Sans" pitchFamily="1" charset="0"/>
              </a:defRPr>
            </a:lvl3pPr>
            <a:lvl4pPr marL="1600200" indent="-228600">
              <a:defRPr sz="4200">
                <a:solidFill>
                  <a:srgbClr val="000000"/>
                </a:solidFill>
                <a:latin typeface="Gill Sans" pitchFamily="1" charset="0"/>
                <a:ea typeface="ヒラギノ角ゴ ProN W3" pitchFamily="1" charset="-128"/>
                <a:sym typeface="Gill Sans" pitchFamily="1" charset="0"/>
              </a:defRPr>
            </a:lvl4pPr>
            <a:lvl5pPr marL="2057400" indent="-228600">
              <a:defRPr sz="4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r>
              <a:rPr lang="en-US" altLang="en-US" sz="1800" b="1" dirty="0">
                <a:solidFill>
                  <a:srgbClr val="FF0000"/>
                </a:solidFill>
              </a:rPr>
              <a:t>Module 3:  Pupa and adult behaviors in response to diet as a larvae .</a:t>
            </a:r>
          </a:p>
        </p:txBody>
      </p:sp>
      <p:pic>
        <p:nvPicPr>
          <p:cNvPr id="70" name="Picture 61" descr="C:\Student-subfolders\Sam Potter\3-3-214fliesA-F.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297499" y="6438763"/>
            <a:ext cx="4470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79"/>
          <p:cNvSpPr txBox="1">
            <a:spLocks noChangeArrowheads="1"/>
          </p:cNvSpPr>
          <p:nvPr/>
        </p:nvSpPr>
        <p:spPr bwMode="auto">
          <a:xfrm>
            <a:off x="21869499" y="6286363"/>
            <a:ext cx="2895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pitchFamily="1" charset="0"/>
                <a:ea typeface="ヒラギノ角ゴ ProN W3" pitchFamily="1" charset="-128"/>
                <a:sym typeface="Gill Sans" pitchFamily="1" charset="0"/>
              </a:defRPr>
            </a:lvl1pPr>
            <a:lvl2pPr marL="742950" indent="-285750">
              <a:defRPr sz="4200">
                <a:solidFill>
                  <a:srgbClr val="000000"/>
                </a:solidFill>
                <a:latin typeface="Gill Sans" pitchFamily="1" charset="0"/>
                <a:ea typeface="ヒラギノ角ゴ ProN W3" pitchFamily="1" charset="-128"/>
                <a:sym typeface="Gill Sans" pitchFamily="1" charset="0"/>
              </a:defRPr>
            </a:lvl2pPr>
            <a:lvl3pPr marL="1143000" indent="-228600">
              <a:defRPr sz="4200">
                <a:solidFill>
                  <a:srgbClr val="000000"/>
                </a:solidFill>
                <a:latin typeface="Gill Sans" pitchFamily="1" charset="0"/>
                <a:ea typeface="ヒラギノ角ゴ ProN W3" pitchFamily="1" charset="-128"/>
                <a:sym typeface="Gill Sans" pitchFamily="1" charset="0"/>
              </a:defRPr>
            </a:lvl3pPr>
            <a:lvl4pPr marL="1600200" indent="-228600">
              <a:defRPr sz="4200">
                <a:solidFill>
                  <a:srgbClr val="000000"/>
                </a:solidFill>
                <a:latin typeface="Gill Sans" pitchFamily="1" charset="0"/>
                <a:ea typeface="ヒラギノ角ゴ ProN W3" pitchFamily="1" charset="-128"/>
                <a:sym typeface="Gill Sans" pitchFamily="1" charset="0"/>
              </a:defRPr>
            </a:lvl4pPr>
            <a:lvl5pPr marL="2057400" indent="-228600">
              <a:defRPr sz="4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r>
              <a:rPr lang="en-US" altLang="en-US" sz="1800">
                <a:latin typeface="Arial" panose="020B0604020202020204" pitchFamily="34" charset="0"/>
                <a:cs typeface="Arial" panose="020B0604020202020204" pitchFamily="34" charset="0"/>
              </a:rPr>
              <a:t>An example of 2 sets of conditions, repeated 3 times.</a:t>
            </a:r>
          </a:p>
          <a:p>
            <a:r>
              <a:rPr lang="en-US" altLang="en-US" sz="1800">
                <a:latin typeface="Arial" panose="020B0604020202020204" pitchFamily="34" charset="0"/>
                <a:cs typeface="Arial" panose="020B0604020202020204" pitchFamily="34" charset="0"/>
              </a:rPr>
              <a:t>1 female :1 male vs </a:t>
            </a:r>
          </a:p>
          <a:p>
            <a:r>
              <a:rPr lang="en-US" altLang="en-US" sz="1800">
                <a:latin typeface="Arial" panose="020B0604020202020204" pitchFamily="34" charset="0"/>
                <a:cs typeface="Arial" panose="020B0604020202020204" pitchFamily="34" charset="0"/>
              </a:rPr>
              <a:t>3 females :1 male</a:t>
            </a:r>
          </a:p>
        </p:txBody>
      </p:sp>
      <p:sp>
        <p:nvSpPr>
          <p:cNvPr id="72" name="TextBox 80"/>
          <p:cNvSpPr txBox="1">
            <a:spLocks noChangeArrowheads="1"/>
          </p:cNvSpPr>
          <p:nvPr/>
        </p:nvSpPr>
        <p:spPr bwMode="auto">
          <a:xfrm>
            <a:off x="21793299" y="7810363"/>
            <a:ext cx="2895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pitchFamily="1" charset="0"/>
                <a:ea typeface="ヒラギノ角ゴ ProN W3" pitchFamily="1" charset="-128"/>
                <a:sym typeface="Gill Sans" pitchFamily="1" charset="0"/>
              </a:defRPr>
            </a:lvl1pPr>
            <a:lvl2pPr marL="742950" indent="-285750">
              <a:defRPr sz="4200">
                <a:solidFill>
                  <a:srgbClr val="000000"/>
                </a:solidFill>
                <a:latin typeface="Gill Sans" pitchFamily="1" charset="0"/>
                <a:ea typeface="ヒラギノ角ゴ ProN W3" pitchFamily="1" charset="-128"/>
                <a:sym typeface="Gill Sans" pitchFamily="1" charset="0"/>
              </a:defRPr>
            </a:lvl2pPr>
            <a:lvl3pPr marL="1143000" indent="-228600">
              <a:defRPr sz="4200">
                <a:solidFill>
                  <a:srgbClr val="000000"/>
                </a:solidFill>
                <a:latin typeface="Gill Sans" pitchFamily="1" charset="0"/>
                <a:ea typeface="ヒラギノ角ゴ ProN W3" pitchFamily="1" charset="-128"/>
                <a:sym typeface="Gill Sans" pitchFamily="1" charset="0"/>
              </a:defRPr>
            </a:lvl3pPr>
            <a:lvl4pPr marL="1600200" indent="-228600">
              <a:defRPr sz="4200">
                <a:solidFill>
                  <a:srgbClr val="000000"/>
                </a:solidFill>
                <a:latin typeface="Gill Sans" pitchFamily="1" charset="0"/>
                <a:ea typeface="ヒラギノ角ゴ ProN W3" pitchFamily="1" charset="-128"/>
                <a:sym typeface="Gill Sans" pitchFamily="1" charset="0"/>
              </a:defRPr>
            </a:lvl4pPr>
            <a:lvl5pPr marL="2057400" indent="-228600">
              <a:defRPr sz="4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r>
              <a:rPr lang="en-US" altLang="en-US" sz="1800" dirty="0">
                <a:latin typeface="Arial" panose="020B0604020202020204" pitchFamily="34" charset="0"/>
                <a:cs typeface="Arial" panose="020B0604020202020204" pitchFamily="34" charset="0"/>
              </a:rPr>
              <a:t>Mark each pupa as they form.  Take out adults at a particular day before </a:t>
            </a:r>
            <a:r>
              <a:rPr lang="en-US" altLang="en-US" sz="1800" dirty="0" smtClean="0">
                <a:latin typeface="Arial" panose="020B0604020202020204" pitchFamily="34" charset="0"/>
                <a:cs typeface="Arial" panose="020B0604020202020204" pitchFamily="34" charset="0"/>
              </a:rPr>
              <a:t>pupas </a:t>
            </a:r>
            <a:r>
              <a:rPr lang="en-US" altLang="en-US" sz="1800" dirty="0" err="1">
                <a:latin typeface="Arial" panose="020B0604020202020204" pitchFamily="34" charset="0"/>
                <a:cs typeface="Arial" panose="020B0604020202020204" pitchFamily="34" charset="0"/>
              </a:rPr>
              <a:t>elcose</a:t>
            </a:r>
            <a:r>
              <a:rPr lang="en-US" altLang="en-US" sz="1800" dirty="0">
                <a:latin typeface="Arial" panose="020B0604020202020204" pitchFamily="34" charset="0"/>
                <a:cs typeface="Arial" panose="020B0604020202020204" pitchFamily="34" charset="0"/>
              </a:rPr>
              <a:t>. Then count the rate of </a:t>
            </a:r>
            <a:r>
              <a:rPr lang="en-US" altLang="en-US" sz="1800" dirty="0" err="1">
                <a:latin typeface="Arial" panose="020B0604020202020204" pitchFamily="34" charset="0"/>
                <a:cs typeface="Arial" panose="020B0604020202020204" pitchFamily="34" charset="0"/>
              </a:rPr>
              <a:t>eclosion</a:t>
            </a:r>
            <a:r>
              <a:rPr lang="en-US" altLang="en-US" sz="1800" dirty="0">
                <a:latin typeface="Arial" panose="020B0604020202020204" pitchFamily="34" charset="0"/>
                <a:cs typeface="Arial" panose="020B0604020202020204" pitchFamily="34" charset="0"/>
              </a:rPr>
              <a:t> by releasing the flies each day.</a:t>
            </a:r>
          </a:p>
        </p:txBody>
      </p:sp>
      <p:cxnSp>
        <p:nvCxnSpPr>
          <p:cNvPr id="73" name="Straight Connector 87"/>
          <p:cNvCxnSpPr>
            <a:cxnSpLocks noChangeShapeType="1"/>
          </p:cNvCxnSpPr>
          <p:nvPr/>
        </p:nvCxnSpPr>
        <p:spPr bwMode="auto">
          <a:xfrm>
            <a:off x="19583400" y="6438763"/>
            <a:ext cx="0" cy="33528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cxnSp>
      <p:pic>
        <p:nvPicPr>
          <p:cNvPr id="74" name="Picture 58" descr="C:\Student-subfolders\Sam Potter\IMG_1940.JPG"/>
          <p:cNvPicPr>
            <a:picLocks noChangeAspect="1" noChangeArrowheads="1"/>
          </p:cNvPicPr>
          <p:nvPr/>
        </p:nvPicPr>
        <p:blipFill>
          <a:blip r:embed="rId15" cstate="print">
            <a:extLst>
              <a:ext uri="{28A0092B-C50C-407E-A947-70E740481C1C}">
                <a14:useLocalDpi xmlns:a14="http://schemas.microsoft.com/office/drawing/2010/main" val="0"/>
              </a:ext>
            </a:extLst>
          </a:blip>
          <a:srcRect t="12962" b="22221"/>
          <a:stretch>
            <a:fillRect/>
          </a:stretch>
        </p:blipFill>
        <p:spPr bwMode="auto">
          <a:xfrm>
            <a:off x="17330382" y="10445132"/>
            <a:ext cx="3601693" cy="311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59" descr="C:\Student-subfolders\Sam Potter\IMG_1942.JPG"/>
          <p:cNvPicPr>
            <a:picLocks noChangeAspect="1" noChangeArrowheads="1"/>
          </p:cNvPicPr>
          <p:nvPr/>
        </p:nvPicPr>
        <p:blipFill>
          <a:blip r:embed="rId16" cstate="print">
            <a:extLst>
              <a:ext uri="{28A0092B-C50C-407E-A947-70E740481C1C}">
                <a14:useLocalDpi xmlns:a14="http://schemas.microsoft.com/office/drawing/2010/main" val="0"/>
              </a:ext>
            </a:extLst>
          </a:blip>
          <a:srcRect t="14629" b="23199"/>
          <a:stretch>
            <a:fillRect/>
          </a:stretch>
        </p:blipFill>
        <p:spPr bwMode="auto">
          <a:xfrm>
            <a:off x="21224175" y="10439400"/>
            <a:ext cx="3670655" cy="304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60" descr="C:\Student-subfolders\Sam Potter\IMG_1944.JPG"/>
          <p:cNvPicPr>
            <a:picLocks noChangeAspect="1" noChangeArrowheads="1"/>
          </p:cNvPicPr>
          <p:nvPr/>
        </p:nvPicPr>
        <p:blipFill>
          <a:blip r:embed="rId17" cstate="print">
            <a:extLst>
              <a:ext uri="{28A0092B-C50C-407E-A947-70E740481C1C}">
                <a14:useLocalDpi xmlns:a14="http://schemas.microsoft.com/office/drawing/2010/main" val="0"/>
              </a:ext>
            </a:extLst>
          </a:blip>
          <a:srcRect t="9721" b="30333"/>
          <a:stretch>
            <a:fillRect/>
          </a:stretch>
        </p:blipFill>
        <p:spPr bwMode="auto">
          <a:xfrm>
            <a:off x="20563123" y="14588932"/>
            <a:ext cx="4125776" cy="329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88"/>
          <p:cNvSpPr txBox="1">
            <a:spLocks noChangeArrowheads="1"/>
          </p:cNvSpPr>
          <p:nvPr/>
        </p:nvSpPr>
        <p:spPr bwMode="auto">
          <a:xfrm>
            <a:off x="17404913" y="14578789"/>
            <a:ext cx="282014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pitchFamily="1" charset="0"/>
                <a:ea typeface="ヒラギノ角ゴ ProN W3" pitchFamily="1" charset="-128"/>
                <a:sym typeface="Gill Sans" pitchFamily="1" charset="0"/>
              </a:defRPr>
            </a:lvl1pPr>
            <a:lvl2pPr marL="742950" indent="-285750">
              <a:defRPr sz="4200">
                <a:solidFill>
                  <a:srgbClr val="000000"/>
                </a:solidFill>
                <a:latin typeface="Gill Sans" pitchFamily="1" charset="0"/>
                <a:ea typeface="ヒラギノ角ゴ ProN W3" pitchFamily="1" charset="-128"/>
                <a:sym typeface="Gill Sans" pitchFamily="1" charset="0"/>
              </a:defRPr>
            </a:lvl2pPr>
            <a:lvl3pPr marL="1143000" indent="-228600">
              <a:defRPr sz="4200">
                <a:solidFill>
                  <a:srgbClr val="000000"/>
                </a:solidFill>
                <a:latin typeface="Gill Sans" pitchFamily="1" charset="0"/>
                <a:ea typeface="ヒラギノ角ゴ ProN W3" pitchFamily="1" charset="-128"/>
                <a:sym typeface="Gill Sans" pitchFamily="1" charset="0"/>
              </a:defRPr>
            </a:lvl3pPr>
            <a:lvl4pPr marL="1600200" indent="-228600">
              <a:defRPr sz="4200">
                <a:solidFill>
                  <a:srgbClr val="000000"/>
                </a:solidFill>
                <a:latin typeface="Gill Sans" pitchFamily="1" charset="0"/>
                <a:ea typeface="ヒラギノ角ゴ ProN W3" pitchFamily="1" charset="-128"/>
                <a:sym typeface="Gill Sans" pitchFamily="1" charset="0"/>
              </a:defRPr>
            </a:lvl4pPr>
            <a:lvl5pPr marL="2057400" indent="-228600">
              <a:defRPr sz="4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4200">
                <a:solidFill>
                  <a:srgbClr val="000000"/>
                </a:solidFill>
                <a:latin typeface="Gill Sans" pitchFamily="1" charset="0"/>
                <a:ea typeface="ヒラギノ角ゴ ProN W3" pitchFamily="1" charset="-128"/>
                <a:sym typeface="Gill Sans" pitchFamily="1" charset="0"/>
              </a:defRPr>
            </a:lvl9pPr>
          </a:lstStyle>
          <a:p>
            <a:r>
              <a:rPr lang="en-US" altLang="en-US" sz="2000" dirty="0">
                <a:latin typeface="Arial" panose="020B0604020202020204" pitchFamily="34" charset="0"/>
                <a:cs typeface="Arial" panose="020B0604020202020204" pitchFamily="34" charset="0"/>
              </a:rPr>
              <a:t>Closed system 1 male: 1 female but each container with different amounts of food. Let the chamber go until populations die out and then count total number of adults.</a:t>
            </a:r>
          </a:p>
        </p:txBody>
      </p:sp>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078246" y="21350019"/>
            <a:ext cx="3790713" cy="228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7404913" y="18451680"/>
            <a:ext cx="4583371" cy="677108"/>
          </a:xfrm>
          <a:prstGeom prst="rect">
            <a:avLst/>
          </a:prstGeom>
        </p:spPr>
        <p:txBody>
          <a:bodyPr wrap="none">
            <a:spAutoFit/>
          </a:bodyPr>
          <a:lstStyle/>
          <a:p>
            <a:r>
              <a:rPr lang="en-US" sz="1800" dirty="0" smtClean="0">
                <a:cs typeface="Arial" panose="020B0604020202020204" pitchFamily="34" charset="0"/>
              </a:rPr>
              <a:t>Using </a:t>
            </a:r>
            <a:r>
              <a:rPr lang="en-US" sz="1800" dirty="0">
                <a:cs typeface="Arial" panose="020B0604020202020204" pitchFamily="34" charset="0"/>
              </a:rPr>
              <a:t>Excel and </a:t>
            </a:r>
            <a:r>
              <a:rPr lang="en-US" sz="1800" dirty="0" err="1">
                <a:cs typeface="Arial" panose="020B0604020202020204" pitchFamily="34" charset="0"/>
              </a:rPr>
              <a:t>Joinpoint</a:t>
            </a:r>
            <a:r>
              <a:rPr lang="en-US" sz="1800" dirty="0">
                <a:cs typeface="Arial" panose="020B0604020202020204" pitchFamily="34" charset="0"/>
              </a:rPr>
              <a:t> to Analyze Data:</a:t>
            </a:r>
          </a:p>
          <a:p>
            <a:r>
              <a:rPr lang="en-US" sz="2000" dirty="0" smtClean="0">
                <a:latin typeface="Times New Roman" panose="02020603050405020304" pitchFamily="18" charset="0"/>
                <a:ea typeface="MS Mincho" panose="02020609040205080304" pitchFamily="49" charset="-128"/>
              </a:rPr>
              <a:t> </a:t>
            </a:r>
            <a:endParaRPr lang="en-US" sz="2000" dirty="0"/>
          </a:p>
        </p:txBody>
      </p:sp>
      <p:pic>
        <p:nvPicPr>
          <p:cNvPr id="1028" name="Picture 4" descr="http://web.as.uky.edu/Biology/faculty/cooper/Population%20dynamics%20examples%20with%20fruit%20flies/Potter%20growth%20graph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448603" y="19031806"/>
            <a:ext cx="4768281" cy="23169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337560" y="23704677"/>
            <a:ext cx="7283986" cy="1938992"/>
          </a:xfrm>
          <a:prstGeom prst="rect">
            <a:avLst/>
          </a:prstGeom>
          <a:noFill/>
        </p:spPr>
        <p:txBody>
          <a:bodyPr wrap="square" rtlCol="0">
            <a:spAutoFit/>
          </a:bodyPr>
          <a:lstStyle/>
          <a:p>
            <a:r>
              <a:rPr lang="en-US" sz="2400" dirty="0">
                <a:cs typeface="Arial" panose="020B0604020202020204" pitchFamily="34" charset="0"/>
              </a:rPr>
              <a:t>Using </a:t>
            </a:r>
            <a:r>
              <a:rPr lang="en-US" sz="2400" dirty="0" err="1">
                <a:cs typeface="Arial" panose="020B0604020202020204" pitchFamily="34" charset="0"/>
              </a:rPr>
              <a:t>Netlogo</a:t>
            </a:r>
            <a:r>
              <a:rPr lang="en-US" sz="2400" dirty="0">
                <a:cs typeface="Arial" panose="020B0604020202020204" pitchFamily="34" charset="0"/>
              </a:rPr>
              <a:t> modeling software, students can run a simulation that corresponds to each module. Just as in the live models, students will be able to alter certain variables, such as amount of food and number of initial females, to test their hypotheses. </a:t>
            </a:r>
          </a:p>
        </p:txBody>
      </p:sp>
      <p:sp>
        <p:nvSpPr>
          <p:cNvPr id="11" name="TextBox 10"/>
          <p:cNvSpPr txBox="1"/>
          <p:nvPr/>
        </p:nvSpPr>
        <p:spPr>
          <a:xfrm>
            <a:off x="33371156" y="12175932"/>
            <a:ext cx="6012019" cy="4247317"/>
          </a:xfrm>
          <a:prstGeom prst="rect">
            <a:avLst/>
          </a:prstGeom>
          <a:noFill/>
        </p:spPr>
        <p:txBody>
          <a:bodyPr wrap="square" rtlCol="0">
            <a:spAutoFit/>
          </a:bodyPr>
          <a:lstStyle/>
          <a:p>
            <a:r>
              <a:rPr lang="en-US" sz="1800" b="1" dirty="0" smtClean="0"/>
              <a:t>Fly Model: </a:t>
            </a:r>
            <a:r>
              <a:rPr lang="en-US" sz="1800" dirty="0" smtClean="0"/>
              <a:t>With </a:t>
            </a:r>
            <a:r>
              <a:rPr lang="en-US" sz="1800" dirty="0"/>
              <a:t>the world on the cusp of a population crisis, there has never been a more important time for students to understand what factors influence a population’s growth (UNESCO, 1999; Lutz, 2013; United Nations, 2014). These modules incorporate biological concepts, mathematical analysis, and computer skills to expound some of the intricacies of how a population changes. The experiments performed are simple and consist mostly of creating an environment in which the populations can thrive. The modules also take up limited class time, for the data collection takes but a few minutes a day. The principles learned via these experiments will grant students a better understanding of both the ecological underpinnings of a population as well as the implications of current human population growth. </a:t>
            </a:r>
          </a:p>
        </p:txBody>
      </p:sp>
      <p:sp>
        <p:nvSpPr>
          <p:cNvPr id="12" name="TextBox 11"/>
          <p:cNvSpPr txBox="1"/>
          <p:nvPr/>
        </p:nvSpPr>
        <p:spPr>
          <a:xfrm>
            <a:off x="25233524" y="5066019"/>
            <a:ext cx="7334039" cy="2646878"/>
          </a:xfrm>
          <a:prstGeom prst="rect">
            <a:avLst/>
          </a:prstGeom>
          <a:noFill/>
        </p:spPr>
        <p:txBody>
          <a:bodyPr wrap="square" rtlCol="0">
            <a:spAutoFit/>
          </a:bodyPr>
          <a:lstStyle/>
          <a:p>
            <a:pPr>
              <a:defRPr/>
            </a:pPr>
            <a:r>
              <a:rPr lang="en-US" altLang="en-US" sz="1800" dirty="0">
                <a:cs typeface="Arial" panose="020B0604020202020204" pitchFamily="34" charset="0"/>
              </a:rPr>
              <a:t>One can create various scenarios for a classroom to work on:</a:t>
            </a:r>
          </a:p>
          <a:p>
            <a:pPr>
              <a:defRPr/>
            </a:pPr>
            <a:endParaRPr lang="en-US" altLang="en-US" sz="1800" dirty="0">
              <a:cs typeface="Arial" panose="020B0604020202020204" pitchFamily="34" charset="0"/>
            </a:endParaRPr>
          </a:p>
          <a:p>
            <a:pPr marL="342900" indent="-342900">
              <a:buFontTx/>
              <a:buAutoNum type="arabicPeriod"/>
              <a:defRPr/>
            </a:pPr>
            <a:r>
              <a:rPr lang="en-US" sz="1800" b="1" dirty="0"/>
              <a:t>What Are the real sizes of  synaptic vesicles in nerve terminals (electron microscopic images)?</a:t>
            </a:r>
          </a:p>
          <a:p>
            <a:pPr marL="342900" indent="-342900">
              <a:buFontTx/>
              <a:buAutoNum type="arabicPeriod"/>
              <a:defRPr/>
            </a:pPr>
            <a:r>
              <a:rPr lang="en-US" sz="1800" b="1" dirty="0"/>
              <a:t>What is the area of a synapse within a nerve terminal (electron microscopic images)?</a:t>
            </a:r>
          </a:p>
          <a:p>
            <a:pPr marL="342900" indent="-342900">
              <a:buFontTx/>
              <a:buAutoNum type="arabicPeriod"/>
              <a:defRPr/>
            </a:pPr>
            <a:r>
              <a:rPr lang="en-US" sz="1800" b="1" dirty="0"/>
              <a:t>What is the volume of a tumor ?</a:t>
            </a:r>
          </a:p>
          <a:p>
            <a:pPr marL="342900" indent="-342900">
              <a:buFontTx/>
              <a:buAutoNum type="arabicPeriod"/>
              <a:defRPr/>
            </a:pPr>
            <a:r>
              <a:rPr lang="en-US" sz="1800" b="1" dirty="0"/>
              <a:t>How many serial sections would be required to have less than a 10% error in true area or volume of the object ?</a:t>
            </a:r>
          </a:p>
          <a:p>
            <a:endParaRPr lang="en-US" dirty="0"/>
          </a:p>
        </p:txBody>
      </p:sp>
      <p:sp>
        <p:nvSpPr>
          <p:cNvPr id="13" name="TextBox 12"/>
          <p:cNvSpPr txBox="1"/>
          <p:nvPr/>
        </p:nvSpPr>
        <p:spPr>
          <a:xfrm>
            <a:off x="25263787" y="8205585"/>
            <a:ext cx="7273512" cy="1384995"/>
          </a:xfrm>
          <a:prstGeom prst="rect">
            <a:avLst/>
          </a:prstGeom>
          <a:noFill/>
        </p:spPr>
        <p:txBody>
          <a:bodyPr wrap="square" rtlCol="0">
            <a:spAutoFit/>
          </a:bodyPr>
          <a:lstStyle/>
          <a:p>
            <a:r>
              <a:rPr lang="en-US" altLang="en-US" sz="1800" dirty="0" smtClean="0">
                <a:cs typeface="Arial" panose="020B0604020202020204" pitchFamily="34" charset="0"/>
              </a:rPr>
              <a:t>1. Students </a:t>
            </a:r>
            <a:r>
              <a:rPr lang="en-US" altLang="en-US" sz="1800" dirty="0">
                <a:cs typeface="Arial" panose="020B0604020202020204" pitchFamily="34" charset="0"/>
              </a:rPr>
              <a:t>will calculate different versions of the estimated areas for each object observed in each section.  The students can combine the images on the graph paper and try to determine the full structure with these serial sections. </a:t>
            </a:r>
          </a:p>
          <a:p>
            <a:endParaRPr lang="en-US" altLang="en-US" sz="800" dirty="0">
              <a:cs typeface="Arial" panose="020B0604020202020204" pitchFamily="34" charset="0"/>
            </a:endParaRPr>
          </a:p>
          <a:p>
            <a:endParaRPr lang="en-US" dirty="0"/>
          </a:p>
        </p:txBody>
      </p:sp>
      <p:grpSp>
        <p:nvGrpSpPr>
          <p:cNvPr id="85" name="Group 2"/>
          <p:cNvGrpSpPr>
            <a:grpSpLocks/>
          </p:cNvGrpSpPr>
          <p:nvPr/>
        </p:nvGrpSpPr>
        <p:grpSpPr bwMode="auto">
          <a:xfrm>
            <a:off x="25263787" y="9462967"/>
            <a:ext cx="7456868" cy="2784771"/>
            <a:chOff x="11465078" y="9380653"/>
            <a:chExt cx="13142362" cy="4232275"/>
          </a:xfrm>
        </p:grpSpPr>
        <p:pic>
          <p:nvPicPr>
            <p:cNvPr id="86" name="Picture 1"/>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462775" y="9418753"/>
              <a:ext cx="3777118" cy="283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2"/>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1465078" y="9380653"/>
              <a:ext cx="3828897" cy="287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3"/>
            <p:cNvPicPr>
              <a:picLocks noChangeAspect="1"/>
            </p:cNvPicPr>
            <p:nvPr/>
          </p:nvPicPr>
          <p:blipFill>
            <a:blip r:embed="rId22" cstate="print">
              <a:extLst>
                <a:ext uri="{28A0092B-C50C-407E-A947-70E740481C1C}">
                  <a14:useLocalDpi xmlns:a14="http://schemas.microsoft.com/office/drawing/2010/main" val="0"/>
                </a:ext>
              </a:extLst>
            </a:blip>
            <a:srcRect t="15517" r="49414"/>
            <a:stretch>
              <a:fillRect/>
            </a:stretch>
          </p:blipFill>
          <p:spPr bwMode="auto">
            <a:xfrm>
              <a:off x="19323843" y="9437803"/>
              <a:ext cx="2057400" cy="257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4"/>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1462603" y="9418753"/>
              <a:ext cx="3144837"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p:cNvSpPr txBox="1"/>
          <p:nvPr/>
        </p:nvSpPr>
        <p:spPr>
          <a:xfrm>
            <a:off x="25220820" y="12474275"/>
            <a:ext cx="7571503" cy="430887"/>
          </a:xfrm>
          <a:prstGeom prst="rect">
            <a:avLst/>
          </a:prstGeom>
          <a:noFill/>
        </p:spPr>
        <p:txBody>
          <a:bodyPr wrap="square" rtlCol="0">
            <a:spAutoFit/>
          </a:bodyPr>
          <a:lstStyle/>
          <a:p>
            <a:r>
              <a:rPr lang="en-US" altLang="en-US" sz="1800" b="1" dirty="0" smtClean="0"/>
              <a:t>2. Determining </a:t>
            </a:r>
            <a:r>
              <a:rPr lang="en-US" altLang="en-US" sz="1800" b="1" dirty="0"/>
              <a:t>the Area with an Edited Version of the End Sections</a:t>
            </a:r>
            <a:endParaRPr lang="en-US" altLang="en-US" sz="1800" dirty="0">
              <a:cs typeface="Arial" panose="020B0604020202020204" pitchFamily="34" charset="0"/>
            </a:endParaRPr>
          </a:p>
          <a:p>
            <a:endParaRPr lang="en-US" dirty="0"/>
          </a:p>
        </p:txBody>
      </p:sp>
      <p:pic>
        <p:nvPicPr>
          <p:cNvPr id="92" name="Picture 1" descr="fig1a.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420862" y="12905162"/>
            <a:ext cx="256698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5" descr="fig2a.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413922" y="12905162"/>
            <a:ext cx="3898158" cy="20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5263787" y="14989314"/>
            <a:ext cx="6903244" cy="707886"/>
          </a:xfrm>
          <a:prstGeom prst="rect">
            <a:avLst/>
          </a:prstGeom>
          <a:noFill/>
        </p:spPr>
        <p:txBody>
          <a:bodyPr wrap="square" rtlCol="0">
            <a:spAutoFit/>
          </a:bodyPr>
          <a:lstStyle/>
          <a:p>
            <a:r>
              <a:rPr lang="en-US" altLang="en-US" sz="1800" b="1" dirty="0" smtClean="0">
                <a:cs typeface="Arial" panose="020B0604020202020204" pitchFamily="34" charset="0"/>
              </a:rPr>
              <a:t>3. Determining </a:t>
            </a:r>
            <a:r>
              <a:rPr lang="en-US" altLang="en-US" sz="1800" b="1" dirty="0">
                <a:cs typeface="Arial" panose="020B0604020202020204" pitchFamily="34" charset="0"/>
              </a:rPr>
              <a:t>the Area with a More Realistic Edited Version of the End </a:t>
            </a:r>
            <a:r>
              <a:rPr lang="en-US" altLang="en-US" sz="1800" b="1" dirty="0" smtClean="0">
                <a:cs typeface="Arial" panose="020B0604020202020204" pitchFamily="34" charset="0"/>
              </a:rPr>
              <a:t>Sections and edges</a:t>
            </a:r>
            <a:endParaRPr lang="en-US" altLang="en-US" sz="1800" b="1" dirty="0">
              <a:cs typeface="Arial" panose="020B0604020202020204" pitchFamily="34" charset="0"/>
            </a:endParaRPr>
          </a:p>
          <a:p>
            <a:endParaRPr lang="en-US" dirty="0"/>
          </a:p>
        </p:txBody>
      </p:sp>
      <p:sp>
        <p:nvSpPr>
          <p:cNvPr id="16" name="TextBox 15"/>
          <p:cNvSpPr txBox="1"/>
          <p:nvPr/>
        </p:nvSpPr>
        <p:spPr>
          <a:xfrm>
            <a:off x="25236060" y="15923008"/>
            <a:ext cx="3835354" cy="2369880"/>
          </a:xfrm>
          <a:prstGeom prst="rect">
            <a:avLst/>
          </a:prstGeom>
          <a:noFill/>
        </p:spPr>
        <p:txBody>
          <a:bodyPr wrap="square" rtlCol="0">
            <a:spAutoFit/>
          </a:bodyPr>
          <a:lstStyle/>
          <a:p>
            <a:r>
              <a:rPr lang="en-US" altLang="en-US" sz="1600" dirty="0"/>
              <a:t>Take the same drawing done in part 2.0 and take off half of the width in the end sections (step 1). Then draw a line down a fourth (1/4) of the way from the projected section (step 2), and go to the edge of the second projected section (step 3).  This corrects for end sections as well as the large stair step effect on average.</a:t>
            </a:r>
          </a:p>
          <a:p>
            <a:endParaRPr lang="en-US" dirty="0"/>
          </a:p>
        </p:txBody>
      </p:sp>
      <p:sp>
        <p:nvSpPr>
          <p:cNvPr id="17" name="TextBox 16"/>
          <p:cNvSpPr txBox="1"/>
          <p:nvPr/>
        </p:nvSpPr>
        <p:spPr>
          <a:xfrm>
            <a:off x="25147657" y="19516934"/>
            <a:ext cx="7572998" cy="984885"/>
          </a:xfrm>
          <a:prstGeom prst="rect">
            <a:avLst/>
          </a:prstGeom>
          <a:noFill/>
        </p:spPr>
        <p:txBody>
          <a:bodyPr wrap="square" rtlCol="0">
            <a:spAutoFit/>
          </a:bodyPr>
          <a:lstStyle/>
          <a:p>
            <a:r>
              <a:rPr lang="en-US" altLang="en-US" sz="1800" dirty="0">
                <a:cs typeface="Arial" panose="020B0604020202020204" pitchFamily="34" charset="0"/>
              </a:rPr>
              <a:t>Instead of just slicing the object into </a:t>
            </a:r>
            <a:r>
              <a:rPr lang="en-US" altLang="en-US" sz="1800" b="1" dirty="0">
                <a:cs typeface="Arial" panose="020B0604020202020204" pitchFamily="34" charset="0"/>
              </a:rPr>
              <a:t>3 slices </a:t>
            </a:r>
            <a:r>
              <a:rPr lang="en-US" altLang="en-US" sz="1800" dirty="0">
                <a:cs typeface="Arial" panose="020B0604020202020204" pitchFamily="34" charset="0"/>
              </a:rPr>
              <a:t>the given object could be sliced into </a:t>
            </a:r>
            <a:r>
              <a:rPr lang="en-US" altLang="en-US" sz="1800" b="1" dirty="0">
                <a:cs typeface="Arial" panose="020B0604020202020204" pitchFamily="34" charset="0"/>
              </a:rPr>
              <a:t>4 or 6 slices </a:t>
            </a:r>
            <a:r>
              <a:rPr lang="en-US" altLang="en-US" sz="1800" dirty="0">
                <a:cs typeface="Arial" panose="020B0604020202020204" pitchFamily="34" charset="0"/>
              </a:rPr>
              <a:t>and area estimated with including the error for the end sections as a comparison for only using 3 slices.</a:t>
            </a:r>
          </a:p>
          <a:p>
            <a:endParaRPr lang="en-US" dirty="0"/>
          </a:p>
        </p:txBody>
      </p:sp>
      <p:sp>
        <p:nvSpPr>
          <p:cNvPr id="18" name="TextBox 17"/>
          <p:cNvSpPr txBox="1"/>
          <p:nvPr/>
        </p:nvSpPr>
        <p:spPr>
          <a:xfrm>
            <a:off x="25179544" y="20522584"/>
            <a:ext cx="7273512" cy="1200329"/>
          </a:xfrm>
          <a:prstGeom prst="rect">
            <a:avLst/>
          </a:prstGeom>
          <a:noFill/>
        </p:spPr>
        <p:txBody>
          <a:bodyPr wrap="square" rtlCol="0">
            <a:spAutoFit/>
          </a:bodyPr>
          <a:lstStyle/>
          <a:p>
            <a:r>
              <a:rPr lang="en-US" altLang="en-US" sz="1800" dirty="0">
                <a:cs typeface="Arial" panose="020B0604020202020204" pitchFamily="34" charset="0"/>
              </a:rPr>
              <a:t>For more of a challenge, the </a:t>
            </a:r>
            <a:r>
              <a:rPr lang="en-US" altLang="en-US" sz="1800" b="1" dirty="0">
                <a:solidFill>
                  <a:srgbClr val="FF0000"/>
                </a:solidFill>
                <a:cs typeface="Arial" panose="020B0604020202020204" pitchFamily="34" charset="0"/>
              </a:rPr>
              <a:t>volume of the triangular prism </a:t>
            </a:r>
            <a:r>
              <a:rPr lang="en-US" altLang="en-US" sz="1800" dirty="0">
                <a:cs typeface="Arial" panose="020B0604020202020204" pitchFamily="34" charset="0"/>
              </a:rPr>
              <a:t>can be tackled and the error in volume. This can be related to 3-D imaging in MRI machines and the level of section thickness used for the size of the object with an acceptable error in estimating volume.</a:t>
            </a:r>
            <a:endParaRPr lang="en-US" sz="1800" dirty="0"/>
          </a:p>
        </p:txBody>
      </p:sp>
      <p:pic>
        <p:nvPicPr>
          <p:cNvPr id="98" name="Picture 69" descr="Image result for images triangular prism"/>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593900" y="21670537"/>
            <a:ext cx="239395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25233524" y="23614745"/>
            <a:ext cx="7623724" cy="2031325"/>
          </a:xfrm>
          <a:prstGeom prst="rect">
            <a:avLst/>
          </a:prstGeom>
          <a:noFill/>
        </p:spPr>
        <p:txBody>
          <a:bodyPr wrap="square" rtlCol="0">
            <a:spAutoFit/>
          </a:bodyPr>
          <a:lstStyle/>
          <a:p>
            <a:r>
              <a:rPr lang="en-US" altLang="en-US" sz="1800" dirty="0">
                <a:cs typeface="Arial" panose="020B0604020202020204" pitchFamily="34" charset="0"/>
              </a:rPr>
              <a:t>The</a:t>
            </a:r>
            <a:r>
              <a:rPr lang="en-US" altLang="en-US" sz="1800" b="1" dirty="0">
                <a:solidFill>
                  <a:srgbClr val="FF0000"/>
                </a:solidFill>
                <a:cs typeface="Arial" panose="020B0604020202020204" pitchFamily="34" charset="0"/>
              </a:rPr>
              <a:t> volume </a:t>
            </a:r>
            <a:r>
              <a:rPr lang="en-US" altLang="en-US" sz="1800" dirty="0">
                <a:cs typeface="Arial" panose="020B0604020202020204" pitchFamily="34" charset="0"/>
              </a:rPr>
              <a:t>can be approached is using geometry </a:t>
            </a:r>
            <a:r>
              <a:rPr lang="en-US" altLang="en-US" sz="1800" b="1" dirty="0">
                <a:solidFill>
                  <a:srgbClr val="FF0000"/>
                </a:solidFill>
                <a:cs typeface="Arial" panose="020B0604020202020204" pitchFamily="34" charset="0"/>
              </a:rPr>
              <a:t>(½ b*H*W) </a:t>
            </a:r>
            <a:r>
              <a:rPr lang="en-US" altLang="en-US" sz="1800" dirty="0">
                <a:cs typeface="Arial" panose="020B0604020202020204" pitchFamily="34" charset="0"/>
              </a:rPr>
              <a:t>for a true measure and compared to the estimated measures obtained by the projected images and taking the various errors in measurement for the end sections as well as the between sections.</a:t>
            </a:r>
          </a:p>
          <a:p>
            <a:r>
              <a:rPr lang="en-US" altLang="en-US" sz="1800" dirty="0">
                <a:cs typeface="Arial" panose="020B0604020202020204" pitchFamily="34" charset="0"/>
              </a:rPr>
              <a:t>	For </a:t>
            </a:r>
            <a:r>
              <a:rPr lang="en-US" altLang="en-US" sz="1800" b="1" dirty="0">
                <a:solidFill>
                  <a:srgbClr val="FF0000"/>
                </a:solidFill>
                <a:cs typeface="Arial" panose="020B0604020202020204" pitchFamily="34" charset="0"/>
              </a:rPr>
              <a:t>calculus based students </a:t>
            </a:r>
            <a:r>
              <a:rPr lang="en-US" altLang="en-US" sz="1800" dirty="0">
                <a:cs typeface="Arial" panose="020B0604020202020204" pitchFamily="34" charset="0"/>
              </a:rPr>
              <a:t>a triple integral can be used to determine volume and compared to the geometric approach as well as to the estimates from the projected lines with thickness.</a:t>
            </a:r>
            <a:endParaRPr lang="en-US" sz="1800" dirty="0"/>
          </a:p>
        </p:txBody>
      </p:sp>
      <p:sp>
        <p:nvSpPr>
          <p:cNvPr id="20" name="TextBox 19"/>
          <p:cNvSpPr txBox="1"/>
          <p:nvPr/>
        </p:nvSpPr>
        <p:spPr>
          <a:xfrm>
            <a:off x="33341429" y="16492274"/>
            <a:ext cx="6041746" cy="3539430"/>
          </a:xfrm>
          <a:prstGeom prst="rect">
            <a:avLst/>
          </a:prstGeom>
          <a:noFill/>
        </p:spPr>
        <p:txBody>
          <a:bodyPr wrap="square" rtlCol="0">
            <a:spAutoFit/>
          </a:bodyPr>
          <a:lstStyle/>
          <a:p>
            <a:r>
              <a:rPr lang="en-US" altLang="en-US" sz="2000" b="1" dirty="0" smtClean="0">
                <a:cs typeface="Arial" panose="020B0604020202020204" pitchFamily="34" charset="0"/>
              </a:rPr>
              <a:t>Math/Biology: </a:t>
            </a:r>
            <a:r>
              <a:rPr lang="en-US" altLang="en-US" sz="2000" dirty="0" smtClean="0">
                <a:cs typeface="Arial" panose="020B0604020202020204" pitchFamily="34" charset="0"/>
              </a:rPr>
              <a:t>This module examines 2D </a:t>
            </a:r>
            <a:r>
              <a:rPr lang="en-US" altLang="en-US" sz="2000" dirty="0">
                <a:cs typeface="Arial" panose="020B0604020202020204" pitchFamily="34" charset="0"/>
              </a:rPr>
              <a:t>image projections for reconstruction of 3D objects allows a student to develop various approaches on their own to see 1</a:t>
            </a:r>
            <a:r>
              <a:rPr lang="en-US" altLang="en-US" sz="2000" baseline="30000" dirty="0">
                <a:cs typeface="Arial" panose="020B0604020202020204" pitchFamily="34" charset="0"/>
              </a:rPr>
              <a:t>st</a:t>
            </a:r>
            <a:r>
              <a:rPr lang="en-US" altLang="en-US" sz="2000" dirty="0">
                <a:cs typeface="Arial" panose="020B0604020202020204" pitchFamily="34" charset="0"/>
              </a:rPr>
              <a:t> hand the problems in the real world. With literature searching in scientific journals and resources students will be exposed to new concepts and ideas.</a:t>
            </a:r>
          </a:p>
          <a:p>
            <a:r>
              <a:rPr lang="en-US" altLang="en-US" sz="2000" dirty="0" smtClean="0">
                <a:cs typeface="Arial" panose="020B0604020202020204" pitchFamily="34" charset="0"/>
              </a:rPr>
              <a:t>	Determining </a:t>
            </a:r>
            <a:r>
              <a:rPr lang="en-US" altLang="en-US" sz="2000" dirty="0">
                <a:cs typeface="Arial" panose="020B0604020202020204" pitchFamily="34" charset="0"/>
              </a:rPr>
              <a:t>the best way to process 2D images for 3D reconstructions provides the students with integration of algebra, geometry, and calculus to biological problems.</a:t>
            </a:r>
          </a:p>
          <a:p>
            <a:endParaRPr lang="en-US" dirty="0"/>
          </a:p>
        </p:txBody>
      </p:sp>
      <p:sp>
        <p:nvSpPr>
          <p:cNvPr id="21" name="TextBox 20"/>
          <p:cNvSpPr txBox="1"/>
          <p:nvPr/>
        </p:nvSpPr>
        <p:spPr>
          <a:xfrm>
            <a:off x="33320231" y="10295913"/>
            <a:ext cx="5726390" cy="1815882"/>
          </a:xfrm>
          <a:prstGeom prst="rect">
            <a:avLst/>
          </a:prstGeom>
          <a:noFill/>
        </p:spPr>
        <p:txBody>
          <a:bodyPr wrap="square" rtlCol="0">
            <a:spAutoFit/>
          </a:bodyPr>
          <a:lstStyle/>
          <a:p>
            <a:r>
              <a:rPr lang="en-US" sz="1800" b="1" dirty="0"/>
              <a:t>Skeletal Muscle: </a:t>
            </a:r>
            <a:r>
              <a:rPr lang="en-US" sz="1800" dirty="0"/>
              <a:t> Fits with NGSS on cell structure and function. Model building complies engineering practices for NGSS. Using </a:t>
            </a:r>
            <a:r>
              <a:rPr lang="en-US" sz="1800" dirty="0" err="1"/>
              <a:t>Sketchup</a:t>
            </a:r>
            <a:r>
              <a:rPr lang="en-US" sz="1800" dirty="0"/>
              <a:t> provides a computational aspect to this module. In addition, a real life scenario can be used as a theme for the module with skeletal muscle disorders.</a:t>
            </a:r>
          </a:p>
          <a:p>
            <a:endParaRPr lang="en-US" dirty="0"/>
          </a:p>
        </p:txBody>
      </p:sp>
      <p:sp>
        <p:nvSpPr>
          <p:cNvPr id="102" name="TextBox 72"/>
          <p:cNvSpPr txBox="1">
            <a:spLocks noChangeArrowheads="1"/>
          </p:cNvSpPr>
          <p:nvPr/>
        </p:nvSpPr>
        <p:spPr bwMode="auto">
          <a:xfrm>
            <a:off x="33237269" y="20190274"/>
            <a:ext cx="6242903"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endParaRPr lang="en-US" altLang="en-US" sz="1400" dirty="0"/>
          </a:p>
          <a:p>
            <a:r>
              <a:rPr lang="en-US" altLang="en-US" sz="1400" dirty="0">
                <a:latin typeface="Arial" panose="020B0604020202020204" pitchFamily="34" charset="0"/>
                <a:cs typeface="Arial" panose="020B0604020202020204" pitchFamily="34" charset="0"/>
              </a:rPr>
              <a:t>Atwood, H.L. and Cooper, R.L. (1996) Assessing ultrastructure of crustacean and insect neuromuscular junctions. Journal of Neuroscience Methods </a:t>
            </a:r>
            <a:r>
              <a:rPr lang="en-US" altLang="en-US" sz="1400" dirty="0" smtClean="0">
                <a:latin typeface="Arial" panose="020B0604020202020204" pitchFamily="34" charset="0"/>
                <a:cs typeface="Arial" panose="020B0604020202020204" pitchFamily="34" charset="0"/>
              </a:rPr>
              <a:t>69:51-58</a:t>
            </a:r>
          </a:p>
          <a:p>
            <a:endParaRPr lang="en-US" sz="1400" dirty="0" smtClean="0"/>
          </a:p>
          <a:p>
            <a:r>
              <a:rPr lang="en-US" sz="1400" dirty="0" smtClean="0"/>
              <a:t>Coffey</a:t>
            </a:r>
            <a:r>
              <a:rPr lang="en-US" sz="1400" dirty="0"/>
              <a:t>, A., &amp; Atkinson, P. (1996). Making sense of qualitative data: Complementary research strategies. Thousand Oaks, CA: SAGE Publications.</a:t>
            </a:r>
          </a:p>
          <a:p>
            <a:r>
              <a:rPr lang="en-US" sz="1400" dirty="0"/>
              <a:t> </a:t>
            </a:r>
          </a:p>
          <a:p>
            <a:r>
              <a:rPr lang="en-US" sz="1400" dirty="0"/>
              <a:t>Lutz, W. (2013). The future population of the world: what can we assume today?  Dunstan House, London, UK.</a:t>
            </a:r>
          </a:p>
          <a:p>
            <a:endParaRPr lang="en-US" altLang="en-US" sz="1400" dirty="0">
              <a:latin typeface="Arial" panose="020B0604020202020204" pitchFamily="34" charset="0"/>
              <a:cs typeface="Arial" panose="020B0604020202020204" pitchFamily="34" charset="0"/>
            </a:endParaRPr>
          </a:p>
          <a:p>
            <a:r>
              <a:rPr lang="en-US" altLang="en-US" sz="1400" dirty="0" err="1">
                <a:latin typeface="Arial" panose="020B0604020202020204" pitchFamily="34" charset="0"/>
                <a:cs typeface="Arial" panose="020B0604020202020204" pitchFamily="34" charset="0"/>
              </a:rPr>
              <a:t>Johnstone</a:t>
            </a:r>
            <a:r>
              <a:rPr lang="en-US" altLang="en-US" sz="1400" dirty="0">
                <a:latin typeface="Arial" panose="020B0604020202020204" pitchFamily="34" charset="0"/>
                <a:cs typeface="Arial" panose="020B0604020202020204" pitchFamily="34" charset="0"/>
              </a:rPr>
              <a:t>, A.F.M., </a:t>
            </a:r>
            <a:r>
              <a:rPr lang="en-US" altLang="en-US" sz="1400" dirty="0" err="1">
                <a:latin typeface="Arial" panose="020B0604020202020204" pitchFamily="34" charset="0"/>
                <a:cs typeface="Arial" panose="020B0604020202020204" pitchFamily="34" charset="0"/>
              </a:rPr>
              <a:t>Viele</a:t>
            </a:r>
            <a:r>
              <a:rPr lang="en-US" altLang="en-US" sz="1400" dirty="0">
                <a:latin typeface="Arial" panose="020B0604020202020204" pitchFamily="34" charset="0"/>
                <a:cs typeface="Arial" panose="020B0604020202020204" pitchFamily="34" charset="0"/>
              </a:rPr>
              <a:t>, K., and Cooper, R.L. (2011) Structure/Function assessment of crayfish neuromuscular junctions. SYNAPSE  65(4):287-299.  </a:t>
            </a:r>
            <a:r>
              <a:rPr lang="en-US" altLang="en-US" sz="1400" dirty="0" err="1">
                <a:latin typeface="Arial" panose="020B0604020202020204" pitchFamily="34" charset="0"/>
                <a:cs typeface="Arial" panose="020B0604020202020204" pitchFamily="34" charset="0"/>
              </a:rPr>
              <a:t>doi</a:t>
            </a:r>
            <a:r>
              <a:rPr lang="en-US" altLang="en-US" sz="1400" dirty="0">
                <a:latin typeface="Arial" panose="020B0604020202020204" pitchFamily="34" charset="0"/>
                <a:cs typeface="Arial" panose="020B0604020202020204" pitchFamily="34" charset="0"/>
              </a:rPr>
              <a:t>: 10.1002/syn.20847, </a:t>
            </a:r>
          </a:p>
          <a:p>
            <a:endParaRPr lang="en-US" altLang="en-US" sz="1400" dirty="0">
              <a:latin typeface="Arial" panose="020B0604020202020204" pitchFamily="34" charset="0"/>
              <a:cs typeface="Arial" panose="020B0604020202020204" pitchFamily="34" charset="0"/>
            </a:endParaRPr>
          </a:p>
          <a:p>
            <a:r>
              <a:rPr lang="en-US" altLang="en-US" sz="1400" dirty="0" err="1">
                <a:latin typeface="Arial" panose="020B0604020202020204" pitchFamily="34" charset="0"/>
                <a:cs typeface="Arial" panose="020B0604020202020204" pitchFamily="34" charset="0"/>
              </a:rPr>
              <a:t>Pheeney</a:t>
            </a:r>
            <a:r>
              <a:rPr lang="en-US" altLang="en-US" sz="1400" dirty="0">
                <a:latin typeface="Arial" panose="020B0604020202020204" pitchFamily="34" charset="0"/>
                <a:cs typeface="Arial" panose="020B0604020202020204" pitchFamily="34" charset="0"/>
              </a:rPr>
              <a:t>, P. (1997) Hands-on, minds-on: Activities to engage our students. Science Scope 21(4): 30-33. </a:t>
            </a:r>
          </a:p>
          <a:p>
            <a:endParaRPr lang="en-US" altLang="en-US" sz="1400" dirty="0">
              <a:latin typeface="Arial" panose="020B0604020202020204" pitchFamily="34" charset="0"/>
              <a:cs typeface="Arial" panose="020B0604020202020204" pitchFamily="34" charset="0"/>
            </a:endParaRPr>
          </a:p>
          <a:p>
            <a:r>
              <a:rPr lang="en-US" altLang="en-US" sz="1400" dirty="0">
                <a:latin typeface="Arial" panose="020B0604020202020204" pitchFamily="34" charset="0"/>
                <a:cs typeface="Arial" panose="020B0604020202020204" pitchFamily="34" charset="0"/>
              </a:rPr>
              <a:t>SS Lead States (2013) Next Generation Science Standards: For States, By States.</a:t>
            </a:r>
            <a:r>
              <a:rPr lang="en-US" altLang="en-US" sz="1400" i="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Washington, DC: The National Academies Press.</a:t>
            </a:r>
          </a:p>
          <a:p>
            <a:endParaRPr lang="en-US" altLang="en-US" sz="1400" dirty="0">
              <a:latin typeface="Arial" panose="020B0604020202020204" pitchFamily="34" charset="0"/>
              <a:cs typeface="Arial" panose="020B0604020202020204" pitchFamily="34" charset="0"/>
            </a:endParaRPr>
          </a:p>
          <a:p>
            <a:r>
              <a:rPr lang="en-US" altLang="en-US" sz="1400" dirty="0" err="1">
                <a:latin typeface="Arial" panose="020B0604020202020204" pitchFamily="34" charset="0"/>
                <a:cs typeface="Arial" panose="020B0604020202020204" pitchFamily="34" charset="0"/>
              </a:rPr>
              <a:t>Uteshev</a:t>
            </a:r>
            <a:r>
              <a:rPr lang="en-US" altLang="en-US" sz="1400" dirty="0">
                <a:latin typeface="Arial" panose="020B0604020202020204" pitchFamily="34" charset="0"/>
                <a:cs typeface="Arial" panose="020B0604020202020204" pitchFamily="34" charset="0"/>
              </a:rPr>
              <a:t> VV, </a:t>
            </a:r>
            <a:r>
              <a:rPr lang="en-US" altLang="en-US" sz="1400" dirty="0" err="1">
                <a:latin typeface="Arial" panose="020B0604020202020204" pitchFamily="34" charset="0"/>
                <a:cs typeface="Arial" panose="020B0604020202020204" pitchFamily="34" charset="0"/>
              </a:rPr>
              <a:t>Pennefather</a:t>
            </a:r>
            <a:r>
              <a:rPr lang="en-US" altLang="en-US" sz="1400" dirty="0">
                <a:latin typeface="Arial" panose="020B0604020202020204" pitchFamily="34" charset="0"/>
                <a:cs typeface="Arial" panose="020B0604020202020204" pitchFamily="34" charset="0"/>
              </a:rPr>
              <a:t> PS. 1997. Analytical description of the activation of multi-state receptors by continuous neurotransmitter signals at brain synapses. </a:t>
            </a:r>
            <a:r>
              <a:rPr lang="en-US" altLang="en-US" sz="1400" dirty="0" err="1">
                <a:latin typeface="Arial" panose="020B0604020202020204" pitchFamily="34" charset="0"/>
                <a:cs typeface="Arial" panose="020B0604020202020204" pitchFamily="34" charset="0"/>
              </a:rPr>
              <a:t>Biophys</a:t>
            </a:r>
            <a:r>
              <a:rPr lang="en-US" altLang="en-US" sz="1400" dirty="0">
                <a:latin typeface="Arial" panose="020B0604020202020204" pitchFamily="34" charset="0"/>
                <a:cs typeface="Arial" panose="020B0604020202020204" pitchFamily="34" charset="0"/>
              </a:rPr>
              <a:t> J 72:1127–1134. </a:t>
            </a:r>
          </a:p>
          <a:p>
            <a:endParaRPr lang="en-US" altLang="en-US" sz="14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33226895" y="6197598"/>
            <a:ext cx="6062944" cy="3170099"/>
          </a:xfrm>
          <a:prstGeom prst="rect">
            <a:avLst/>
          </a:prstGeom>
          <a:noFill/>
        </p:spPr>
        <p:txBody>
          <a:bodyPr wrap="square" rtlCol="0">
            <a:spAutoFit/>
          </a:bodyPr>
          <a:lstStyle/>
          <a:p>
            <a:r>
              <a:rPr lang="en-US" sz="2000" dirty="0" smtClean="0">
                <a:cs typeface="Arial" panose="020B0604020202020204" pitchFamily="34" charset="0"/>
              </a:rPr>
              <a:t>One goal of this project is to examine if the modules we developed are useful for the advancement of NGSS standards in the classroom so we are examining student pre &amp; post-test content knowledge as well as integrative understanding of the topics in various educational models. To further examine the integrative understanding, we have created a culminating event to showcase their investigations and knowledge while promoting community health.    </a:t>
            </a:r>
            <a:endParaRPr lang="en-US" sz="2000" dirty="0">
              <a:cs typeface="Arial" panose="020B0604020202020204" pitchFamily="34" charset="0"/>
            </a:endParaRPr>
          </a:p>
        </p:txBody>
      </p:sp>
      <p:cxnSp>
        <p:nvCxnSpPr>
          <p:cNvPr id="24" name="Straight Connector 23"/>
          <p:cNvCxnSpPr/>
          <p:nvPr/>
        </p:nvCxnSpPr>
        <p:spPr>
          <a:xfrm flipH="1">
            <a:off x="16760784" y="4898953"/>
            <a:ext cx="8134046" cy="54915"/>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25233524" y="4843177"/>
            <a:ext cx="7559483" cy="55776"/>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88367" y="4953868"/>
            <a:ext cx="7820765" cy="55737"/>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10189</TotalTime>
  <Words>1258</Words>
  <Application>Microsoft Office PowerPoint</Application>
  <PresentationFormat>Custom</PresentationFormat>
  <Paragraphs>94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Characterization of Glutamate receptors at the Drosophila Neuromuscular Junction DEVAL BHATT AND ROBIN L. COOPER, DEPARTMENT OF BIOLOGY, UNIVERSITY OF KENTUCKY, LEXINGTON, KY 40506-0225</dc:title>
  <dc:creator>Deval Bhatt</dc:creator>
  <cp:lastModifiedBy>robin</cp:lastModifiedBy>
  <cp:revision>571</cp:revision>
  <cp:lastPrinted>2004-04-21T14:44:04Z</cp:lastPrinted>
  <dcterms:created xsi:type="dcterms:W3CDTF">2004-04-20T21:39:25Z</dcterms:created>
  <dcterms:modified xsi:type="dcterms:W3CDTF">2015-04-05T14:27:04Z</dcterms:modified>
</cp:coreProperties>
</file>