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Default Extension="wdp" ContentType="image/vnd.ms-photo"/>
  <Override PartName="/ppt/slideLayouts/slideLayout10.xml" ContentType="application/vnd.openxmlformats-officedocument.presentationml.slideLayout+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74" r:id="rId2"/>
    <p:sldId id="275" r:id="rId3"/>
    <p:sldId id="276" r:id="rId4"/>
    <p:sldId id="277" r:id="rId5"/>
    <p:sldId id="278" r:id="rId6"/>
    <p:sldId id="267" r:id="rId7"/>
    <p:sldId id="259" r:id="rId8"/>
    <p:sldId id="268" r:id="rId9"/>
    <p:sldId id="260" r:id="rId10"/>
    <p:sldId id="284" r:id="rId11"/>
    <p:sldId id="279" r:id="rId12"/>
    <p:sldId id="280" r:id="rId13"/>
    <p:sldId id="269" r:id="rId14"/>
    <p:sldId id="261" r:id="rId15"/>
    <p:sldId id="281" r:id="rId16"/>
    <p:sldId id="272" r:id="rId17"/>
    <p:sldId id="271" r:id="rId18"/>
    <p:sldId id="264" r:id="rId19"/>
    <p:sldId id="266" r:id="rId20"/>
    <p:sldId id="265" r:id="rId21"/>
    <p:sldId id="283" r:id="rId22"/>
    <p:sldId id="285" r:id="rId23"/>
    <p:sldId id="282" r:id="rId24"/>
    <p:sldId id="256" r:id="rId25"/>
    <p:sldId id="262"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2" autoAdjust="0"/>
    <p:restoredTop sz="94638" autoAdjust="0"/>
  </p:normalViewPr>
  <p:slideViewPr>
    <p:cSldViewPr showGuides="1">
      <p:cViewPr>
        <p:scale>
          <a:sx n="60" d="100"/>
          <a:sy n="60" d="100"/>
        </p:scale>
        <p:origin x="-1146" y="-145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1524"/>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9A8A380-54BD-4C83-BD59-23A22258D6C5}" type="datetimeFigureOut">
              <a:rPr lang="en-US" smtClean="0"/>
              <a:pPr/>
              <a:t>6/7/2012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09E344A-2B94-40AE-BA8E-E257987E332F}" type="slidenum">
              <a:rPr lang="en-US" smtClean="0"/>
              <a:pPr/>
              <a:t>‹#›</a:t>
            </a:fld>
            <a:endParaRPr lang="en-US"/>
          </a:p>
        </p:txBody>
      </p:sp>
    </p:spTree>
    <p:extLst>
      <p:ext uri="{BB962C8B-B14F-4D97-AF65-F5344CB8AC3E}">
        <p14:creationId xmlns:p14="http://schemas.microsoft.com/office/powerpoint/2010/main" xmlns="" val="256460160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Answer:  The blood pressure will increase.</a:t>
            </a:r>
            <a:endParaRPr lang="en-US" dirty="0"/>
          </a:p>
        </p:txBody>
      </p:sp>
      <p:sp>
        <p:nvSpPr>
          <p:cNvPr id="4" name="Slide Number Placeholder 3"/>
          <p:cNvSpPr>
            <a:spLocks noGrp="1"/>
          </p:cNvSpPr>
          <p:nvPr>
            <p:ph type="sldNum" sz="quarter" idx="10"/>
          </p:nvPr>
        </p:nvSpPr>
        <p:spPr/>
        <p:txBody>
          <a:bodyPr/>
          <a:lstStyle/>
          <a:p>
            <a:fld id="{909E344A-2B94-40AE-BA8E-E257987E332F}" type="slidenum">
              <a:rPr lang="en-US" smtClean="0"/>
              <a:pPr/>
              <a:t>8</a:t>
            </a:fld>
            <a:endParaRPr lang="en-US"/>
          </a:p>
        </p:txBody>
      </p:sp>
    </p:spTree>
    <p:extLst>
      <p:ext uri="{BB962C8B-B14F-4D97-AF65-F5344CB8AC3E}">
        <p14:creationId xmlns:p14="http://schemas.microsoft.com/office/powerpoint/2010/main" xmlns="" val="423447692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Concept:</a:t>
            </a:r>
            <a:r>
              <a:rPr lang="en-US" baseline="0" dirty="0" smtClean="0"/>
              <a:t>  When a water hose is pinched, less water is able to flow through the hose.  Atherosclerosis works the same way: plaque hardens along the inside of arteries and prevents blood flow from moving along the vessels smoothly.</a:t>
            </a:r>
            <a:endParaRPr lang="en-US" dirty="0"/>
          </a:p>
        </p:txBody>
      </p:sp>
      <p:sp>
        <p:nvSpPr>
          <p:cNvPr id="4" name="Slide Number Placeholder 3"/>
          <p:cNvSpPr>
            <a:spLocks noGrp="1"/>
          </p:cNvSpPr>
          <p:nvPr>
            <p:ph type="sldNum" sz="quarter" idx="10"/>
          </p:nvPr>
        </p:nvSpPr>
        <p:spPr/>
        <p:txBody>
          <a:bodyPr/>
          <a:lstStyle/>
          <a:p>
            <a:fld id="{909E344A-2B94-40AE-BA8E-E257987E332F}" type="slidenum">
              <a:rPr lang="en-US" smtClean="0"/>
              <a:pPr/>
              <a:t>11</a:t>
            </a:fld>
            <a:endParaRPr lang="en-US"/>
          </a:p>
        </p:txBody>
      </p:sp>
    </p:spTree>
    <p:extLst>
      <p:ext uri="{BB962C8B-B14F-4D97-AF65-F5344CB8AC3E}">
        <p14:creationId xmlns:p14="http://schemas.microsoft.com/office/powerpoint/2010/main" xmlns="" val="336790659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9E344A-2B94-40AE-BA8E-E257987E332F}" type="slidenum">
              <a:rPr lang="en-US" smtClean="0"/>
              <a:pPr/>
              <a:t>12</a:t>
            </a:fld>
            <a:endParaRPr lang="en-US"/>
          </a:p>
        </p:txBody>
      </p:sp>
    </p:spTree>
    <p:extLst>
      <p:ext uri="{BB962C8B-B14F-4D97-AF65-F5344CB8AC3E}">
        <p14:creationId xmlns:p14="http://schemas.microsoft.com/office/powerpoint/2010/main" xmlns="" val="321804700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9E344A-2B94-40AE-BA8E-E257987E332F}" type="slidenum">
              <a:rPr lang="en-US" smtClean="0"/>
              <a:pPr/>
              <a:t>13</a:t>
            </a:fld>
            <a:endParaRPr lang="en-US"/>
          </a:p>
        </p:txBody>
      </p:sp>
    </p:spTree>
    <p:extLst>
      <p:ext uri="{BB962C8B-B14F-4D97-AF65-F5344CB8AC3E}">
        <p14:creationId xmlns:p14="http://schemas.microsoft.com/office/powerpoint/2010/main" xmlns="" val="35457842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Concept:</a:t>
            </a:r>
            <a:r>
              <a:rPr lang="en-US" baseline="0" dirty="0" smtClean="0"/>
              <a:t>  More blood is pumped to the skeletal muscles during exercise to provide more oxygen for the active muscles.</a:t>
            </a:r>
            <a:endParaRPr lang="en-US" dirty="0" smtClean="0"/>
          </a:p>
          <a:p>
            <a:endParaRPr lang="en-US" dirty="0"/>
          </a:p>
        </p:txBody>
      </p:sp>
      <p:sp>
        <p:nvSpPr>
          <p:cNvPr id="4" name="Slide Number Placeholder 3"/>
          <p:cNvSpPr>
            <a:spLocks noGrp="1"/>
          </p:cNvSpPr>
          <p:nvPr>
            <p:ph type="sldNum" sz="quarter" idx="10"/>
          </p:nvPr>
        </p:nvSpPr>
        <p:spPr/>
        <p:txBody>
          <a:bodyPr/>
          <a:lstStyle/>
          <a:p>
            <a:fld id="{909E344A-2B94-40AE-BA8E-E257987E332F}" type="slidenum">
              <a:rPr lang="en-US" smtClean="0"/>
              <a:pPr/>
              <a:t>14</a:t>
            </a:fld>
            <a:endParaRPr lang="en-US"/>
          </a:p>
        </p:txBody>
      </p:sp>
    </p:spTree>
    <p:extLst>
      <p:ext uri="{BB962C8B-B14F-4D97-AF65-F5344CB8AC3E}">
        <p14:creationId xmlns:p14="http://schemas.microsoft.com/office/powerpoint/2010/main" xmlns="" val="362469598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Concept:</a:t>
            </a:r>
            <a:r>
              <a:rPr lang="en-US" baseline="0" dirty="0" smtClean="0"/>
              <a:t>  More blood is pumped to the skeletal muscles during exercise to provide more oxygen for the active muscles.</a:t>
            </a:r>
            <a:endParaRPr lang="en-US" dirty="0" smtClean="0"/>
          </a:p>
          <a:p>
            <a:endParaRPr lang="en-US" dirty="0"/>
          </a:p>
        </p:txBody>
      </p:sp>
      <p:sp>
        <p:nvSpPr>
          <p:cNvPr id="4" name="Slide Number Placeholder 3"/>
          <p:cNvSpPr>
            <a:spLocks noGrp="1"/>
          </p:cNvSpPr>
          <p:nvPr>
            <p:ph type="sldNum" sz="quarter" idx="10"/>
          </p:nvPr>
        </p:nvSpPr>
        <p:spPr/>
        <p:txBody>
          <a:bodyPr/>
          <a:lstStyle/>
          <a:p>
            <a:fld id="{909E344A-2B94-40AE-BA8E-E257987E332F}" type="slidenum">
              <a:rPr lang="en-US" smtClean="0"/>
              <a:pPr/>
              <a:t>15</a:t>
            </a:fld>
            <a:endParaRPr lang="en-US"/>
          </a:p>
        </p:txBody>
      </p:sp>
    </p:spTree>
    <p:extLst>
      <p:ext uri="{BB962C8B-B14F-4D97-AF65-F5344CB8AC3E}">
        <p14:creationId xmlns:p14="http://schemas.microsoft.com/office/powerpoint/2010/main" xmlns="" val="36246959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http://www.cedars-sinai.edu/Patients/Health-Conditions/Aortic-Aneurysm.aspx</a:t>
            </a:r>
            <a:endParaRPr lang="en-US" dirty="0"/>
          </a:p>
        </p:txBody>
      </p:sp>
      <p:sp>
        <p:nvSpPr>
          <p:cNvPr id="4" name="Slide Number Placeholder 3"/>
          <p:cNvSpPr>
            <a:spLocks noGrp="1"/>
          </p:cNvSpPr>
          <p:nvPr>
            <p:ph type="sldNum" sz="quarter" idx="10"/>
          </p:nvPr>
        </p:nvSpPr>
        <p:spPr/>
        <p:txBody>
          <a:bodyPr/>
          <a:lstStyle/>
          <a:p>
            <a:fld id="{909E344A-2B94-40AE-BA8E-E257987E332F}" type="slidenum">
              <a:rPr lang="en-US" smtClean="0"/>
              <a:pPr/>
              <a:t>21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FFB2974-219C-4BE1-8551-A4C0F2F199AF}" type="datetimeFigureOut">
              <a:rPr lang="en-US" smtClean="0"/>
              <a:pPr/>
              <a:t>6/7/2012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B2974-219C-4BE1-8551-A4C0F2F199AF}" type="datetimeFigureOut">
              <a:rPr lang="en-US" smtClean="0"/>
              <a:pPr/>
              <a:t>6/7/2012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B2974-219C-4BE1-8551-A4C0F2F199AF}" type="datetimeFigureOut">
              <a:rPr lang="en-US" smtClean="0"/>
              <a:pPr/>
              <a:t>6/7/2012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FFB2974-219C-4BE1-8551-A4C0F2F199AF}" type="datetimeFigureOut">
              <a:rPr lang="en-US" smtClean="0"/>
              <a:pPr/>
              <a:t>6/7/2012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FFB2974-219C-4BE1-8551-A4C0F2F199AF}" type="datetimeFigureOut">
              <a:rPr lang="en-US" smtClean="0"/>
              <a:pPr/>
              <a:t>6/7/2012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FFB2974-219C-4BE1-8551-A4C0F2F199AF}" type="datetimeFigureOut">
              <a:rPr lang="en-US" smtClean="0"/>
              <a:pPr/>
              <a:t>6/7/2012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FFB2974-219C-4BE1-8551-A4C0F2F199AF}" type="datetimeFigureOut">
              <a:rPr lang="en-US" smtClean="0"/>
              <a:pPr/>
              <a:t>6/7/2012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FFB2974-219C-4BE1-8551-A4C0F2F199AF}" type="datetimeFigureOut">
              <a:rPr lang="en-US" smtClean="0"/>
              <a:pPr/>
              <a:t>6/7/2012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FFB2974-219C-4BE1-8551-A4C0F2F199AF}" type="datetimeFigureOut">
              <a:rPr lang="en-US" smtClean="0"/>
              <a:pPr/>
              <a:t>6/7/2012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B2974-219C-4BE1-8551-A4C0F2F199AF}" type="datetimeFigureOut">
              <a:rPr lang="en-US" smtClean="0"/>
              <a:pPr/>
              <a:t>6/7/2012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FFB2974-219C-4BE1-8551-A4C0F2F199AF}" type="datetimeFigureOut">
              <a:rPr lang="en-US" smtClean="0"/>
              <a:pPr/>
              <a:t>6/7/2012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7B3B1D-4E8D-4E3C-AD7F-5C14D0ADE304}"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FFB2974-219C-4BE1-8551-A4C0F2F199AF}" type="datetimeFigureOut">
              <a:rPr lang="en-US" smtClean="0"/>
              <a:pPr/>
              <a:t>6/7/2012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7B3B1D-4E8D-4E3C-AD7F-5C14D0ADE304}"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3.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2.jpe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notesSlide" Target="../notesSlides/notesSlide5.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7" Type="http://schemas.openxmlformats.org/officeDocument/2006/relationships/image" Target="../media/image8.jpe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image" Target="../media/image7.jpeg"/><Relationship Id="rId5" Type="http://schemas.openxmlformats.org/officeDocument/2006/relationships/image" Target="../media/image6.jpeg"/><Relationship Id="rId4" Type="http://schemas.openxmlformats.org/officeDocument/2006/relationships/image" Target="../media/image5.jpeg"/></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4.jpeg"/><Relationship Id="rId1" Type="http://schemas.openxmlformats.org/officeDocument/2006/relationships/slideLayout" Target="../slideLayouts/slideLayout1.xml"/><Relationship Id="rId4" Type="http://schemas.openxmlformats.org/officeDocument/2006/relationships/image" Target="../media/image8.jpe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8.jpeg"/><Relationship Id="rId7" Type="http://schemas.openxmlformats.org/officeDocument/2006/relationships/image" Target="../media/image7.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14.jpeg"/></Relationships>
</file>

<file path=ppt/slides/_rels/slide21.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notesSlide" Target="../notesSlides/notesSlide7.xml"/><Relationship Id="rId1" Type="http://schemas.openxmlformats.org/officeDocument/2006/relationships/slideLayout" Target="../slideLayouts/slideLayout2.xml"/><Relationship Id="rId4" Type="http://schemas.openxmlformats.org/officeDocument/2006/relationships/image" Target="../media/image16.jpeg"/></Relationships>
</file>

<file path=ppt/slides/_rels/slide22.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2.png"/><Relationship Id="rId1" Type="http://schemas.openxmlformats.org/officeDocument/2006/relationships/slideLayout" Target="../slideLayouts/slideLayout1.xml"/><Relationship Id="rId4" Type="http://schemas.openxmlformats.org/officeDocument/2006/relationships/image" Target="../media/image14.jpe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1.bp.blogspot.com/-rdiluIC0mK8/TacFZbBwvYI/AAAAAAAAAFc/yn4Kvr8GRUo/s1600/heart2.jpg" TargetMode="External"/><Relationship Id="rId1" Type="http://schemas.openxmlformats.org/officeDocument/2006/relationships/slideLayout" Target="../slideLayouts/slideLayout2.xml"/><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2.png"/><Relationship Id="rId1" Type="http://schemas.openxmlformats.org/officeDocument/2006/relationships/slideLayout" Target="../slideLayouts/slideLayout1.xml"/><Relationship Id="rId6" Type="http://schemas.openxmlformats.org/officeDocument/2006/relationships/image" Target="../media/image8.jpeg"/><Relationship Id="rId5" Type="http://schemas.openxmlformats.org/officeDocument/2006/relationships/image" Target="../media/image7.jpeg"/><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1143000"/>
          </a:xfrm>
        </p:spPr>
        <p:txBody>
          <a:bodyPr/>
          <a:lstStyle/>
          <a:p>
            <a:r>
              <a:rPr lang="en-US" dirty="0" smtClean="0"/>
              <a:t>Some basics on fluid flow &amp; physics</a:t>
            </a:r>
            <a:endParaRPr lang="en-US" dirty="0"/>
          </a:p>
        </p:txBody>
      </p:sp>
      <p:sp>
        <p:nvSpPr>
          <p:cNvPr id="4" name="TextBox 3"/>
          <p:cNvSpPr txBox="1"/>
          <p:nvPr/>
        </p:nvSpPr>
        <p:spPr>
          <a:xfrm>
            <a:off x="3149121" y="2667000"/>
            <a:ext cx="3847527" cy="1938992"/>
          </a:xfrm>
          <a:prstGeom prst="rect">
            <a:avLst/>
          </a:prstGeom>
          <a:noFill/>
        </p:spPr>
        <p:txBody>
          <a:bodyPr wrap="none" rtlCol="0">
            <a:spAutoFit/>
          </a:bodyPr>
          <a:lstStyle/>
          <a:p>
            <a:pPr algn="ctr"/>
            <a:r>
              <a:rPr lang="en-US" sz="4000" dirty="0" smtClean="0">
                <a:solidFill>
                  <a:srgbClr val="FF0000"/>
                </a:solidFill>
              </a:rPr>
              <a:t>It is not so bad !!!</a:t>
            </a:r>
          </a:p>
          <a:p>
            <a:pPr algn="ctr"/>
            <a:endParaRPr lang="en-US" sz="4000" dirty="0" smtClean="0">
              <a:solidFill>
                <a:srgbClr val="FF0000"/>
              </a:solidFill>
            </a:endParaRPr>
          </a:p>
          <a:p>
            <a:pPr algn="ctr"/>
            <a:endParaRPr lang="en-US" sz="4000" dirty="0">
              <a:solidFill>
                <a:srgbClr val="FF00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art 8"/>
          <p:cNvSpPr/>
          <p:nvPr/>
        </p:nvSpPr>
        <p:spPr>
          <a:xfrm>
            <a:off x="2590800" y="2514600"/>
            <a:ext cx="838200" cy="762000"/>
          </a:xfrm>
          <a:prstGeom prst="hear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2"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p:cNvPicPr>
            <a:picLocks noChangeAspect="1" noChangeArrowheads="1"/>
          </p:cNvPicPr>
          <p:nvPr/>
        </p:nvPicPr>
        <p:blipFill>
          <a:blip r:embed="rId2" cstate="print"/>
          <a:srcRect/>
          <a:stretch>
            <a:fillRect/>
          </a:stretch>
        </p:blipFill>
        <p:spPr bwMode="auto">
          <a:xfrm>
            <a:off x="2624137" y="304800"/>
            <a:ext cx="728663" cy="728663"/>
          </a:xfrm>
          <a:prstGeom prst="rect">
            <a:avLst/>
          </a:prstGeom>
          <a:noFill/>
          <a:ln w="9525">
            <a:noFill/>
            <a:miter lim="800000"/>
            <a:headEnd/>
            <a:tailEnd/>
          </a:ln>
        </p:spPr>
      </p:pic>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24"/>
          <p:cNvSpPr/>
          <p:nvPr/>
        </p:nvSpPr>
        <p:spPr>
          <a:xfrm>
            <a:off x="58674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inus 26"/>
          <p:cNvSpPr/>
          <p:nvPr/>
        </p:nvSpPr>
        <p:spPr>
          <a:xfrm rot="5400000">
            <a:off x="5334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inus 27"/>
          <p:cNvSpPr/>
          <p:nvPr/>
        </p:nvSpPr>
        <p:spPr>
          <a:xfrm rot="5400000">
            <a:off x="5638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28"/>
          <p:cNvSpPr/>
          <p:nvPr/>
        </p:nvSpPr>
        <p:spPr>
          <a:xfrm rot="5400000">
            <a:off x="5943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191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495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800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004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52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810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inus 38"/>
          <p:cNvSpPr/>
          <p:nvPr/>
        </p:nvSpPr>
        <p:spPr>
          <a:xfrm>
            <a:off x="5867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2971800" y="5334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004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00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8956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V="1">
            <a:off x="4876800" y="28956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52" name="Picture 2" descr="Skeletal muscle, eps8 Stock Photo - 9693634"/>
          <p:cNvPicPr>
            <a:picLocks noChangeAspect="1" noChangeArrowheads="1"/>
          </p:cNvPicPr>
          <p:nvPr/>
        </p:nvPicPr>
        <p:blipFill>
          <a:blip r:embed="rId3" cstate="print"/>
          <a:srcRect l="8000" t="58309" r="40000"/>
          <a:stretch>
            <a:fillRect/>
          </a:stretch>
        </p:blipFill>
        <p:spPr bwMode="auto">
          <a:xfrm>
            <a:off x="6979920" y="3747655"/>
            <a:ext cx="1981200" cy="1362075"/>
          </a:xfrm>
          <a:prstGeom prst="rect">
            <a:avLst/>
          </a:prstGeom>
          <a:noFill/>
          <a:ln>
            <a:noFill/>
          </a:ln>
        </p:spPr>
      </p:pic>
      <p:pic>
        <p:nvPicPr>
          <p:cNvPr id="1026" name="Picture 2" descr="Healthy kidney and kidney with stones, eps8 Stock Photo - 9549382"/>
          <p:cNvPicPr>
            <a:picLocks noChangeAspect="1" noChangeArrowheads="1"/>
          </p:cNvPicPr>
          <p:nvPr/>
        </p:nvPicPr>
        <p:blipFill>
          <a:blip r:embed="rId4" cstate="print"/>
          <a:srcRect l="54000" t="16522" b="9275"/>
          <a:stretch>
            <a:fillRect/>
          </a:stretch>
        </p:blipFill>
        <p:spPr bwMode="auto">
          <a:xfrm>
            <a:off x="4876800" y="5479773"/>
            <a:ext cx="990600" cy="1378226"/>
          </a:xfrm>
          <a:prstGeom prst="rect">
            <a:avLst/>
          </a:prstGeom>
          <a:noFill/>
        </p:spPr>
      </p:pic>
      <p:pic>
        <p:nvPicPr>
          <p:cNvPr id="1028" name="Picture 4" descr="http://photos1.fotosearch.com/bthumb/LIF/LIF115/SA401011.jpg"/>
          <p:cNvPicPr>
            <a:picLocks noChangeAspect="1" noChangeArrowheads="1"/>
          </p:cNvPicPr>
          <p:nvPr/>
        </p:nvPicPr>
        <p:blipFill>
          <a:blip r:embed="rId5" cstate="print"/>
          <a:srcRect/>
          <a:stretch>
            <a:fillRect/>
          </a:stretch>
        </p:blipFill>
        <p:spPr bwMode="auto">
          <a:xfrm>
            <a:off x="2971800" y="5562600"/>
            <a:ext cx="1619250" cy="1209676"/>
          </a:xfrm>
          <a:prstGeom prst="rect">
            <a:avLst/>
          </a:prstGeom>
          <a:noFill/>
        </p:spPr>
      </p:pic>
      <p:pic>
        <p:nvPicPr>
          <p:cNvPr id="1030" name="Picture 6" descr="http://photos3.fotosearch.com/bthumb/LIF/LIF147/h301009.jpg"/>
          <p:cNvPicPr>
            <a:picLocks noChangeAspect="1" noChangeArrowheads="1"/>
          </p:cNvPicPr>
          <p:nvPr/>
        </p:nvPicPr>
        <p:blipFill>
          <a:blip r:embed="rId6" cstate="print"/>
          <a:srcRect/>
          <a:stretch>
            <a:fillRect/>
          </a:stretch>
        </p:blipFill>
        <p:spPr bwMode="auto">
          <a:xfrm>
            <a:off x="4419600" y="228600"/>
            <a:ext cx="1619250" cy="1333501"/>
          </a:xfrm>
          <a:prstGeom prst="rect">
            <a:avLst/>
          </a:prstGeom>
          <a:noFill/>
        </p:spPr>
      </p:pic>
      <p:cxnSp>
        <p:nvCxnSpPr>
          <p:cNvPr id="68" name="Straight Arrow Connector 67"/>
          <p:cNvCxnSpPr>
            <a:endCxn id="1027" idx="3"/>
          </p:cNvCxnSpPr>
          <p:nvPr/>
        </p:nvCxnSpPr>
        <p:spPr>
          <a:xfrm flipV="1">
            <a:off x="4876800" y="3064669"/>
            <a:ext cx="347663" cy="13573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p:nvPr/>
        </p:nvCxnSpPr>
        <p:spPr>
          <a:xfrm flipV="1">
            <a:off x="2971800" y="685800"/>
            <a:ext cx="347663" cy="135731"/>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457200" y="1371600"/>
            <a:ext cx="1532535" cy="923330"/>
          </a:xfrm>
          <a:prstGeom prst="rect">
            <a:avLst/>
          </a:prstGeom>
          <a:noFill/>
        </p:spPr>
        <p:txBody>
          <a:bodyPr wrap="none" rtlCol="0">
            <a:spAutoFit/>
          </a:bodyPr>
          <a:lstStyle/>
          <a:p>
            <a:pPr algn="ctr"/>
            <a:r>
              <a:rPr lang="en-US" dirty="0" smtClean="0"/>
              <a:t>Elastic  aorta</a:t>
            </a:r>
          </a:p>
          <a:p>
            <a:pPr algn="ctr"/>
            <a:r>
              <a:rPr lang="en-US" dirty="0" smtClean="0"/>
              <a:t>maintains </a:t>
            </a:r>
          </a:p>
          <a:p>
            <a:pPr algn="ctr"/>
            <a:r>
              <a:rPr lang="en-US" dirty="0" smtClean="0"/>
              <a:t>pressure wave</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utoRev="1" fill="hold" nodeType="clickEffect">
                                  <p:stCondLst>
                                    <p:cond delay="0"/>
                                  </p:stCondLst>
                                  <p:childTnLst>
                                    <p:animScale>
                                      <p:cBhvr>
                                        <p:cTn id="6" dur="2000" fill="hold"/>
                                        <p:tgtEl>
                                          <p:spTgt spid="9"/>
                                        </p:tgtEl>
                                      </p:cBhvr>
                                      <p:by x="150000" y="150000"/>
                                    </p:animScale>
                                  </p:childTnLst>
                                </p:cTn>
                              </p:par>
                            </p:childTnLst>
                          </p:cTn>
                        </p:par>
                        <p:par>
                          <p:cTn id="7" fill="hold">
                            <p:stCondLst>
                              <p:cond delay="4000"/>
                            </p:stCondLst>
                            <p:childTnLst>
                              <p:par>
                                <p:cTn id="8" presetID="6" presetClass="emph" presetSubtype="0" autoRev="1" fill="hold" grpId="0" nodeType="afterEffect">
                                  <p:stCondLst>
                                    <p:cond delay="0"/>
                                  </p:stCondLst>
                                  <p:childTnLst>
                                    <p:animScale>
                                      <p:cBhvr>
                                        <p:cTn id="9" dur="2000" fill="hold"/>
                                        <p:tgtEl>
                                          <p:spTgt spid="4"/>
                                        </p:tgtEl>
                                      </p:cBhvr>
                                      <p:by x="150000" y="150000"/>
                                    </p:animScale>
                                  </p:childTnLst>
                                </p:cTn>
                              </p:par>
                            </p:childTnLst>
                          </p:cTn>
                        </p:par>
                      </p:childTnLst>
                    </p:cTn>
                  </p:par>
                  <p:par>
                    <p:cTn id="10" fill="hold">
                      <p:stCondLst>
                        <p:cond delay="indefinite"/>
                      </p:stCondLst>
                      <p:childTnLst>
                        <p:par>
                          <p:cTn id="11" fill="hold">
                            <p:stCondLst>
                              <p:cond delay="0"/>
                            </p:stCondLst>
                            <p:childTnLst>
                              <p:par>
                                <p:cTn id="12" presetID="1" presetClass="entr" presetSubtype="0" fill="hold" nodeType="clickEffect">
                                  <p:stCondLst>
                                    <p:cond delay="0"/>
                                  </p:stCondLst>
                                  <p:childTnLst>
                                    <p:set>
                                      <p:cBhvr>
                                        <p:cTn id="13" dur="1" fill="hold">
                                          <p:stCondLst>
                                            <p:cond delay="0"/>
                                          </p:stCondLst>
                                        </p:cTn>
                                        <p:tgtEl>
                                          <p:spTgt spid="68"/>
                                        </p:tgtEl>
                                        <p:attrNameLst>
                                          <p:attrName>style.visibility</p:attrName>
                                        </p:attrNameLst>
                                      </p:cBhvr>
                                      <p:to>
                                        <p:strVal val="visible"/>
                                      </p:to>
                                    </p:set>
                                  </p:childTnLst>
                                </p:cTn>
                              </p:par>
                              <p:par>
                                <p:cTn id="14" presetID="1" presetClass="entr" presetSubtype="0" fill="hold" nodeType="withEffect">
                                  <p:stCondLst>
                                    <p:cond delay="0"/>
                                  </p:stCondLst>
                                  <p:childTnLst>
                                    <p:set>
                                      <p:cBhvr>
                                        <p:cTn id="15" dur="1" fill="hold">
                                          <p:stCondLst>
                                            <p:cond delay="0"/>
                                          </p:stCondLst>
                                        </p:cTn>
                                        <p:tgtEl>
                                          <p:spTgt spid="71"/>
                                        </p:tgtEl>
                                        <p:attrNameLst>
                                          <p:attrName>style.visibility</p:attrName>
                                        </p:attrNameLst>
                                      </p:cBhvr>
                                      <p:to>
                                        <p:strVal val="visible"/>
                                      </p:to>
                                    </p:set>
                                  </p:childTnLst>
                                </p:cTn>
                              </p:par>
                            </p:childTnLst>
                          </p:cTn>
                        </p:par>
                      </p:childTnLst>
                    </p:cTn>
                  </p:par>
                  <p:par>
                    <p:cTn id="16" fill="hold">
                      <p:stCondLst>
                        <p:cond delay="indefinite"/>
                      </p:stCondLst>
                      <p:childTnLst>
                        <p:par>
                          <p:cTn id="17" fill="hold">
                            <p:stCondLst>
                              <p:cond delay="0"/>
                            </p:stCondLst>
                            <p:childTnLst>
                              <p:par>
                                <p:cTn id="18" presetID="6" presetClass="emph" presetSubtype="0" fill="hold" grpId="0" nodeType="clickEffect">
                                  <p:stCondLst>
                                    <p:cond delay="0"/>
                                  </p:stCondLst>
                                  <p:childTnLst>
                                    <p:animScale>
                                      <p:cBhvr>
                                        <p:cTn id="19" dur="2000" fill="hold"/>
                                        <p:tgtEl>
                                          <p:spTgt spid="9"/>
                                        </p:tgtEl>
                                      </p:cBhvr>
                                      <p:by x="150000" y="150000"/>
                                    </p:animScale>
                                  </p:childTnLst>
                                </p:cTn>
                              </p:par>
                            </p:childTnLst>
                          </p:cTn>
                        </p:par>
                      </p:childTnLst>
                    </p:cTn>
                  </p:par>
                  <p:par>
                    <p:cTn id="20" fill="hold">
                      <p:stCondLst>
                        <p:cond delay="indefinite"/>
                      </p:stCondLst>
                      <p:childTnLst>
                        <p:par>
                          <p:cTn id="21" fill="hold">
                            <p:stCondLst>
                              <p:cond delay="0"/>
                            </p:stCondLst>
                            <p:childTnLst>
                              <p:par>
                                <p:cTn id="22" presetID="1" presetClass="entr" presetSubtype="0" fill="hold" grpId="0" nodeType="clickEffect">
                                  <p:stCondLst>
                                    <p:cond delay="0"/>
                                  </p:stCondLst>
                                  <p:childTnLst>
                                    <p:set>
                                      <p:cBhvr>
                                        <p:cTn id="23" dur="1" fill="hold">
                                          <p:stCondLst>
                                            <p:cond delay="0"/>
                                          </p:stCondLst>
                                        </p:cTn>
                                        <p:tgtEl>
                                          <p:spTgt spid="7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4" grpId="0" animBg="1"/>
      <p:bldP spid="72"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Atherosclerosis</a:t>
            </a:r>
            <a:endParaRPr lang="en-US" dirty="0"/>
          </a:p>
        </p:txBody>
      </p:sp>
      <p:sp>
        <p:nvSpPr>
          <p:cNvPr id="3" name="Content Placeholder 2"/>
          <p:cNvSpPr>
            <a:spLocks noGrp="1"/>
          </p:cNvSpPr>
          <p:nvPr>
            <p:ph idx="1"/>
          </p:nvPr>
        </p:nvSpPr>
        <p:spPr>
          <a:xfrm>
            <a:off x="609600" y="1295399"/>
            <a:ext cx="4724400" cy="1888435"/>
          </a:xfrm>
        </p:spPr>
        <p:txBody>
          <a:bodyPr>
            <a:normAutofit fontScale="92500"/>
          </a:bodyPr>
          <a:lstStyle/>
          <a:p>
            <a:r>
              <a:rPr lang="en-US" sz="2800" dirty="0" smtClean="0"/>
              <a:t>Atherosclerosis is characterized by a build up of plaque in the arteries, which can block blood flow to the rest of the body.</a:t>
            </a:r>
          </a:p>
          <a:p>
            <a:pPr marL="0" indent="0">
              <a:buNone/>
            </a:pPr>
            <a:endParaRPr lang="en-US" dirty="0"/>
          </a:p>
          <a:p>
            <a:pPr marL="0" indent="0">
              <a:buNone/>
            </a:pPr>
            <a:endParaRPr lang="en-US" dirty="0" smtClean="0">
              <a:solidFill>
                <a:srgbClr val="0070C0"/>
              </a:solidFill>
            </a:endParaRPr>
          </a:p>
          <a:p>
            <a:pPr marL="0" indent="0">
              <a:buNone/>
            </a:pPr>
            <a:endParaRPr lang="en-US" dirty="0">
              <a:solidFill>
                <a:srgbClr val="0070C0"/>
              </a:solidFill>
            </a:endParaRPr>
          </a:p>
          <a:p>
            <a:pPr marL="0" indent="0">
              <a:buNone/>
            </a:pPr>
            <a:endParaRPr lang="en-US" dirty="0" smtClean="0">
              <a:solidFill>
                <a:srgbClr val="0070C0"/>
              </a:solidFill>
            </a:endParaRPr>
          </a:p>
        </p:txBody>
      </p:sp>
      <p:pic>
        <p:nvPicPr>
          <p:cNvPr id="205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486400" y="1295400"/>
            <a:ext cx="2895600" cy="188843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640080" y="3505200"/>
            <a:ext cx="7543800" cy="954107"/>
          </a:xfrm>
          <a:prstGeom prst="rect">
            <a:avLst/>
          </a:prstGeom>
          <a:noFill/>
        </p:spPr>
        <p:txBody>
          <a:bodyPr wrap="square" rtlCol="0">
            <a:spAutoFit/>
          </a:bodyPr>
          <a:lstStyle/>
          <a:p>
            <a:r>
              <a:rPr lang="en-US" sz="2800" dirty="0">
                <a:solidFill>
                  <a:srgbClr val="0070C0"/>
                </a:solidFill>
              </a:rPr>
              <a:t>Illustration</a:t>
            </a:r>
            <a:r>
              <a:rPr lang="en-US" sz="2800" dirty="0"/>
              <a:t>: Think of a water hose.  What happens when the hose is pinched?</a:t>
            </a:r>
          </a:p>
        </p:txBody>
      </p:sp>
      <p:pic>
        <p:nvPicPr>
          <p:cNvPr id="2052" name="Picture 4" descr="http://www.bookofjoe.com/images/534107_p.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2743200" y="4724400"/>
            <a:ext cx="3048000" cy="18288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12799469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art 8"/>
          <p:cNvSpPr/>
          <p:nvPr/>
        </p:nvSpPr>
        <p:spPr>
          <a:xfrm>
            <a:off x="2590800" y="2514600"/>
            <a:ext cx="838200" cy="762000"/>
          </a:xfrm>
          <a:prstGeom prst="hear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3"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p:cNvPicPr>
            <a:picLocks noChangeAspect="1" noChangeArrowheads="1"/>
          </p:cNvPicPr>
          <p:nvPr/>
        </p:nvPicPr>
        <p:blipFill>
          <a:blip r:embed="rId3" cstate="print"/>
          <a:srcRect/>
          <a:stretch>
            <a:fillRect/>
          </a:stretch>
        </p:blipFill>
        <p:spPr bwMode="auto">
          <a:xfrm>
            <a:off x="2624137" y="304800"/>
            <a:ext cx="728663" cy="728663"/>
          </a:xfrm>
          <a:prstGeom prst="rect">
            <a:avLst/>
          </a:prstGeom>
          <a:noFill/>
          <a:ln w="9525">
            <a:noFill/>
            <a:miter lim="800000"/>
            <a:headEnd/>
            <a:tailEnd/>
          </a:ln>
        </p:spPr>
      </p:pic>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24"/>
          <p:cNvSpPr/>
          <p:nvPr/>
        </p:nvSpPr>
        <p:spPr>
          <a:xfrm>
            <a:off x="58674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inus 26"/>
          <p:cNvSpPr/>
          <p:nvPr/>
        </p:nvSpPr>
        <p:spPr>
          <a:xfrm rot="5400000">
            <a:off x="5372100" y="4229100"/>
            <a:ext cx="1447800" cy="1524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inus 27"/>
          <p:cNvSpPr/>
          <p:nvPr/>
        </p:nvSpPr>
        <p:spPr>
          <a:xfrm rot="5400000">
            <a:off x="5676900" y="4229100"/>
            <a:ext cx="1447800" cy="1524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28"/>
          <p:cNvSpPr/>
          <p:nvPr/>
        </p:nvSpPr>
        <p:spPr>
          <a:xfrm rot="5400000">
            <a:off x="5886450" y="4248150"/>
            <a:ext cx="1447800" cy="114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220765" y="4220765"/>
            <a:ext cx="1447800" cy="16906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552950" y="4248150"/>
            <a:ext cx="1447800" cy="114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791075" y="4257675"/>
            <a:ext cx="1447800" cy="9525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38500" y="4229100"/>
            <a:ext cx="1447800" cy="1524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9176"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781425" y="4215268"/>
            <a:ext cx="1447800" cy="17145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inus 38"/>
          <p:cNvSpPr/>
          <p:nvPr/>
        </p:nvSpPr>
        <p:spPr>
          <a:xfrm>
            <a:off x="5867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2971800" y="5334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Smiley Face 53"/>
          <p:cNvSpPr/>
          <p:nvPr/>
        </p:nvSpPr>
        <p:spPr>
          <a:xfrm>
            <a:off x="31242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32766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Smiley Face 56"/>
          <p:cNvSpPr/>
          <p:nvPr/>
        </p:nvSpPr>
        <p:spPr>
          <a:xfrm>
            <a:off x="3048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004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00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8956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2" name="Picture 2" descr="Skeletal muscle, eps8 Stock Photo - 9693634"/>
          <p:cNvPicPr>
            <a:picLocks noChangeAspect="1" noChangeArrowheads="1"/>
          </p:cNvPicPr>
          <p:nvPr/>
        </p:nvPicPr>
        <p:blipFill>
          <a:blip r:embed="rId4" cstate="print"/>
          <a:srcRect l="8000" t="58309" r="40000"/>
          <a:stretch>
            <a:fillRect/>
          </a:stretch>
        </p:blipFill>
        <p:spPr bwMode="auto">
          <a:xfrm>
            <a:off x="6934200" y="3810000"/>
            <a:ext cx="1981200" cy="1362075"/>
          </a:xfrm>
          <a:prstGeom prst="rect">
            <a:avLst/>
          </a:prstGeom>
          <a:noFill/>
          <a:ln>
            <a:noFill/>
          </a:ln>
        </p:spPr>
      </p:pic>
      <p:pic>
        <p:nvPicPr>
          <p:cNvPr id="1026" name="Picture 2" descr="Healthy kidney and kidney with stones, eps8 Stock Photo - 9549382"/>
          <p:cNvPicPr>
            <a:picLocks noChangeAspect="1" noChangeArrowheads="1"/>
          </p:cNvPicPr>
          <p:nvPr/>
        </p:nvPicPr>
        <p:blipFill>
          <a:blip r:embed="rId5" cstate="print"/>
          <a:srcRect l="54000" t="16522" b="9275"/>
          <a:stretch>
            <a:fillRect/>
          </a:stretch>
        </p:blipFill>
        <p:spPr bwMode="auto">
          <a:xfrm>
            <a:off x="4876800" y="5479773"/>
            <a:ext cx="990600" cy="1378226"/>
          </a:xfrm>
          <a:prstGeom prst="rect">
            <a:avLst/>
          </a:prstGeom>
          <a:noFill/>
        </p:spPr>
      </p:pic>
      <p:pic>
        <p:nvPicPr>
          <p:cNvPr id="1028" name="Picture 4" descr="http://photos1.fotosearch.com/bthumb/LIF/LIF115/SA401011.jpg"/>
          <p:cNvPicPr>
            <a:picLocks noChangeAspect="1" noChangeArrowheads="1"/>
          </p:cNvPicPr>
          <p:nvPr/>
        </p:nvPicPr>
        <p:blipFill>
          <a:blip r:embed="rId6" cstate="print"/>
          <a:srcRect/>
          <a:stretch>
            <a:fillRect/>
          </a:stretch>
        </p:blipFill>
        <p:spPr bwMode="auto">
          <a:xfrm>
            <a:off x="2971800" y="5562600"/>
            <a:ext cx="1619250" cy="1209676"/>
          </a:xfrm>
          <a:prstGeom prst="rect">
            <a:avLst/>
          </a:prstGeom>
          <a:noFill/>
        </p:spPr>
      </p:pic>
      <p:pic>
        <p:nvPicPr>
          <p:cNvPr id="1030" name="Picture 6" descr="http://photos3.fotosearch.com/bthumb/LIF/LIF147/h301009.jpg"/>
          <p:cNvPicPr>
            <a:picLocks noChangeAspect="1" noChangeArrowheads="1"/>
          </p:cNvPicPr>
          <p:nvPr/>
        </p:nvPicPr>
        <p:blipFill>
          <a:blip r:embed="rId7" cstate="print"/>
          <a:srcRect/>
          <a:stretch>
            <a:fillRect/>
          </a:stretch>
        </p:blipFill>
        <p:spPr bwMode="auto">
          <a:xfrm>
            <a:off x="4419600" y="228600"/>
            <a:ext cx="1619250" cy="1333501"/>
          </a:xfrm>
          <a:prstGeom prst="rect">
            <a:avLst/>
          </a:prstGeom>
          <a:noFill/>
        </p:spPr>
      </p:pic>
      <p:cxnSp>
        <p:nvCxnSpPr>
          <p:cNvPr id="68" name="Straight Arrow Connector 67"/>
          <p:cNvCxnSpPr/>
          <p:nvPr/>
        </p:nvCxnSpPr>
        <p:spPr>
          <a:xfrm>
            <a:off x="4800600" y="3048002"/>
            <a:ext cx="304800" cy="761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a:off x="2971800" y="685800"/>
            <a:ext cx="304800" cy="761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V="1">
            <a:off x="4876800" y="28956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4" name="TextBox 73"/>
          <p:cNvSpPr txBox="1"/>
          <p:nvPr/>
        </p:nvSpPr>
        <p:spPr>
          <a:xfrm>
            <a:off x="4800600" y="2057400"/>
            <a:ext cx="2652265" cy="369332"/>
          </a:xfrm>
          <a:prstGeom prst="rect">
            <a:avLst/>
          </a:prstGeom>
          <a:noFill/>
        </p:spPr>
        <p:txBody>
          <a:bodyPr wrap="none" rtlCol="0">
            <a:spAutoFit/>
          </a:bodyPr>
          <a:lstStyle/>
          <a:p>
            <a:r>
              <a:rPr lang="en-US" dirty="0" smtClean="0"/>
              <a:t>Increase in blood pressure</a:t>
            </a:r>
            <a:endParaRPr lang="en-US" dirty="0"/>
          </a:p>
        </p:txBody>
      </p:sp>
      <p:sp>
        <p:nvSpPr>
          <p:cNvPr id="2" name="TextBox 1"/>
          <p:cNvSpPr txBox="1"/>
          <p:nvPr/>
        </p:nvSpPr>
        <p:spPr>
          <a:xfrm>
            <a:off x="5834734" y="2842259"/>
            <a:ext cx="1764778" cy="369332"/>
          </a:xfrm>
          <a:prstGeom prst="rect">
            <a:avLst/>
          </a:prstGeom>
          <a:noFill/>
        </p:spPr>
        <p:txBody>
          <a:bodyPr wrap="none" rtlCol="0">
            <a:spAutoFit/>
          </a:bodyPr>
          <a:lstStyle/>
          <a:p>
            <a:r>
              <a:rPr lang="en-US" b="1" dirty="0" smtClean="0">
                <a:solidFill>
                  <a:srgbClr val="00B050"/>
                </a:solidFill>
              </a:rPr>
              <a:t>Vasoconstriction</a:t>
            </a:r>
            <a:endParaRPr lang="en-US" b="1" dirty="0">
              <a:solidFill>
                <a:srgbClr val="00B050"/>
              </a:solidFill>
            </a:endParaRPr>
          </a:p>
        </p:txBody>
      </p:sp>
      <p:cxnSp>
        <p:nvCxnSpPr>
          <p:cNvPr id="5" name="Straight Arrow Connector 4"/>
          <p:cNvCxnSpPr/>
          <p:nvPr/>
        </p:nvCxnSpPr>
        <p:spPr>
          <a:xfrm flipH="1">
            <a:off x="4648200" y="3200400"/>
            <a:ext cx="1714500" cy="1104900"/>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7" name="Straight Arrow Connector 66"/>
          <p:cNvCxnSpPr/>
          <p:nvPr/>
        </p:nvCxnSpPr>
        <p:spPr>
          <a:xfrm flipH="1">
            <a:off x="5441377" y="3219322"/>
            <a:ext cx="921323" cy="1009778"/>
          </a:xfrm>
          <a:prstGeom prst="straightConnector1">
            <a:avLst/>
          </a:prstGeom>
          <a:ln w="38100">
            <a:solidFill>
              <a:srgbClr val="00B050"/>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flipH="1">
            <a:off x="6063532" y="3219322"/>
            <a:ext cx="299168" cy="1181228"/>
          </a:xfrm>
          <a:prstGeom prst="straightConnector1">
            <a:avLst/>
          </a:prstGeom>
          <a:ln>
            <a:solidFill>
              <a:srgbClr val="00B050"/>
            </a:solidFill>
            <a:tailEnd type="arrow"/>
          </a:ln>
        </p:spPr>
        <p:style>
          <a:lnRef idx="3">
            <a:schemeClr val="accent2"/>
          </a:lnRef>
          <a:fillRef idx="0">
            <a:schemeClr val="accent2"/>
          </a:fillRef>
          <a:effectRef idx="2">
            <a:schemeClr val="accent2"/>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0"/>
                                          </p:stCondLst>
                                        </p:cTn>
                                        <p:tgtEl>
                                          <p:spTgt spid="7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68"/>
                                        </p:tgtEl>
                                        <p:attrNameLst>
                                          <p:attrName>style.visibility</p:attrName>
                                        </p:attrNameLst>
                                      </p:cBhvr>
                                      <p:to>
                                        <p:strVal val="visible"/>
                                      </p:to>
                                    </p:set>
                                  </p:childTnLst>
                                </p:cTn>
                              </p:par>
                            </p:childTnLst>
                          </p:cTn>
                        </p:par>
                        <p:par>
                          <p:cTn id="9" fill="hold">
                            <p:stCondLst>
                              <p:cond delay="0"/>
                            </p:stCondLst>
                            <p:childTnLst>
                              <p:par>
                                <p:cTn id="10" presetID="1" presetClass="entr" presetSubtype="0" fill="hold" grpId="0" nodeType="afterEffect">
                                  <p:stCondLst>
                                    <p:cond delay="0"/>
                                  </p:stCondLst>
                                  <p:childTnLst>
                                    <p:set>
                                      <p:cBhvr>
                                        <p:cTn id="11" dur="1" fill="hold">
                                          <p:stCondLst>
                                            <p:cond delay="0"/>
                                          </p:stCondLst>
                                        </p:cTn>
                                        <p:tgtEl>
                                          <p:spTgt spid="74"/>
                                        </p:tgtEl>
                                        <p:attrNameLst>
                                          <p:attrName>style.visibility</p:attrName>
                                        </p:attrNameLst>
                                      </p:cBhvr>
                                      <p:to>
                                        <p:strVal val="visible"/>
                                      </p:to>
                                    </p:set>
                                  </p:childTnLst>
                                </p:cTn>
                              </p:par>
                            </p:childTnLst>
                          </p:cTn>
                        </p:par>
                      </p:childTnLst>
                    </p:cTn>
                  </p:par>
                  <p:par>
                    <p:cTn id="12" fill="hold">
                      <p:stCondLst>
                        <p:cond delay="indefinite"/>
                      </p:stCondLst>
                      <p:childTnLst>
                        <p:par>
                          <p:cTn id="13" fill="hold">
                            <p:stCondLst>
                              <p:cond delay="0"/>
                            </p:stCondLst>
                            <p:childTnLst>
                              <p:par>
                                <p:cTn id="14" presetID="9" presetClass="exit" presetSubtype="0" fill="hold" nodeType="clickEffect">
                                  <p:stCondLst>
                                    <p:cond delay="0"/>
                                  </p:stCondLst>
                                  <p:childTnLst>
                                    <p:animEffect transition="out" filter="dissolve">
                                      <p:cBhvr>
                                        <p:cTn id="15" dur="500"/>
                                        <p:tgtEl>
                                          <p:spTgt spid="73"/>
                                        </p:tgtEl>
                                      </p:cBhvr>
                                    </p:animEffect>
                                    <p:set>
                                      <p:cBhvr>
                                        <p:cTn id="16" dur="1" fill="hold">
                                          <p:stCondLst>
                                            <p:cond delay="499"/>
                                          </p:stCondLst>
                                        </p:cTn>
                                        <p:tgtEl>
                                          <p:spTgt spid="73"/>
                                        </p:tgtEl>
                                        <p:attrNameLst>
                                          <p:attrName>style.visibility</p:attrName>
                                        </p:attrNameLst>
                                      </p:cBhvr>
                                      <p:to>
                                        <p:strVal val="hidden"/>
                                      </p:to>
                                    </p:set>
                                  </p:childTnLst>
                                </p:cTn>
                              </p:par>
                              <p:par>
                                <p:cTn id="17" presetID="9" presetClass="exit" presetSubtype="0" fill="hold" nodeType="withEffect">
                                  <p:stCondLst>
                                    <p:cond delay="0"/>
                                  </p:stCondLst>
                                  <p:childTnLst>
                                    <p:animEffect transition="out" filter="dissolve">
                                      <p:cBhvr>
                                        <p:cTn id="18" dur="500"/>
                                        <p:tgtEl>
                                          <p:spTgt spid="49"/>
                                        </p:tgtEl>
                                      </p:cBhvr>
                                    </p:animEffect>
                                    <p:set>
                                      <p:cBhvr>
                                        <p:cTn id="19" dur="1" fill="hold">
                                          <p:stCondLst>
                                            <p:cond delay="499"/>
                                          </p:stCondLst>
                                        </p:cTn>
                                        <p:tgtEl>
                                          <p:spTgt spid="4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5334000" cy="5105400"/>
          </a:xfrm>
        </p:spPr>
        <p:txBody>
          <a:bodyPr/>
          <a:lstStyle/>
          <a:p>
            <a:pPr marL="0" indent="0">
              <a:buNone/>
            </a:pPr>
            <a:r>
              <a:rPr lang="en-US" dirty="0" smtClean="0"/>
              <a:t>When a skeletal muscle is used during exercise, what happens to blood flow to the muscle?</a:t>
            </a:r>
          </a:p>
          <a:p>
            <a:pPr marL="0" indent="0">
              <a:buNone/>
            </a:pPr>
            <a:endParaRPr lang="en-US" dirty="0"/>
          </a:p>
          <a:p>
            <a:pPr marL="0" indent="0">
              <a:buNone/>
            </a:pPr>
            <a:r>
              <a:rPr lang="en-US" dirty="0" smtClean="0"/>
              <a:t>Let’s find out!</a:t>
            </a:r>
            <a:endParaRPr lang="en-US" dirty="0"/>
          </a:p>
        </p:txBody>
      </p:sp>
      <p:pic>
        <p:nvPicPr>
          <p:cNvPr id="1026" name="Picture 2" descr="C:\Users\signage\AppData\Local\Microsoft\Windows\Temporary Internet Files\Content.IE5\Z38KJGYS\MP900409757[1].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77000" y="832045"/>
            <a:ext cx="1525116" cy="2293273"/>
          </a:xfrm>
          <a:prstGeom prst="rect">
            <a:avLst/>
          </a:prstGeom>
          <a:noFill/>
          <a:extLst>
            <a:ext uri="{909E8E84-426E-40DD-AFC4-6F175D3DCCD1}">
              <a14:hiddenFill xmlns:a14="http://schemas.microsoft.com/office/drawing/2010/main" xmlns="">
                <a:solidFill>
                  <a:srgbClr val="FFFFFF"/>
                </a:solidFill>
              </a14:hiddenFill>
            </a:ext>
          </a:extLst>
        </p:spPr>
      </p:pic>
      <p:pic>
        <p:nvPicPr>
          <p:cNvPr id="1027" name="Picture 3" descr="C:\Users\signage\AppData\Local\Microsoft\Windows\Temporary Internet Files\Content.IE5\8N0714DF\MP900430797[1].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4572000" y="3048000"/>
            <a:ext cx="1575197" cy="20574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256251312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art 8"/>
          <p:cNvSpPr/>
          <p:nvPr/>
        </p:nvSpPr>
        <p:spPr>
          <a:xfrm>
            <a:off x="2590800" y="2514600"/>
            <a:ext cx="838200" cy="762000"/>
          </a:xfrm>
          <a:prstGeom prst="hear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3"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p:cNvPicPr>
            <a:picLocks noChangeAspect="1" noChangeArrowheads="1"/>
          </p:cNvPicPr>
          <p:nvPr/>
        </p:nvPicPr>
        <p:blipFill>
          <a:blip r:embed="rId3" cstate="print"/>
          <a:srcRect/>
          <a:stretch>
            <a:fillRect/>
          </a:stretch>
        </p:blipFill>
        <p:spPr bwMode="auto">
          <a:xfrm>
            <a:off x="2624137" y="304800"/>
            <a:ext cx="728663" cy="728663"/>
          </a:xfrm>
          <a:prstGeom prst="rect">
            <a:avLst/>
          </a:prstGeom>
          <a:noFill/>
          <a:ln w="9525">
            <a:noFill/>
            <a:miter lim="800000"/>
            <a:headEnd/>
            <a:tailEnd/>
          </a:ln>
        </p:spPr>
      </p:pic>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24"/>
          <p:cNvSpPr/>
          <p:nvPr/>
        </p:nvSpPr>
        <p:spPr>
          <a:xfrm>
            <a:off x="58674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inus 26"/>
          <p:cNvSpPr/>
          <p:nvPr/>
        </p:nvSpPr>
        <p:spPr>
          <a:xfrm rot="5400000">
            <a:off x="5334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inus 27"/>
          <p:cNvSpPr/>
          <p:nvPr/>
        </p:nvSpPr>
        <p:spPr>
          <a:xfrm rot="5400000">
            <a:off x="5638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28"/>
          <p:cNvSpPr/>
          <p:nvPr/>
        </p:nvSpPr>
        <p:spPr>
          <a:xfrm rot="5400000">
            <a:off x="5943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191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495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800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004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52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810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inus 38"/>
          <p:cNvSpPr/>
          <p:nvPr/>
        </p:nvSpPr>
        <p:spPr>
          <a:xfrm>
            <a:off x="5867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2971800" y="5334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Smiley Face 53"/>
          <p:cNvSpPr/>
          <p:nvPr/>
        </p:nvSpPr>
        <p:spPr>
          <a:xfrm>
            <a:off x="31242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32766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Smiley Face 56"/>
          <p:cNvSpPr/>
          <p:nvPr/>
        </p:nvSpPr>
        <p:spPr>
          <a:xfrm>
            <a:off x="3048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004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00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8956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V="1">
            <a:off x="4876800" y="28956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52" name="Picture 2" descr="Skeletal muscle, eps8 Stock Photo - 9693634"/>
          <p:cNvPicPr>
            <a:picLocks noChangeAspect="1" noChangeArrowheads="1"/>
          </p:cNvPicPr>
          <p:nvPr/>
        </p:nvPicPr>
        <p:blipFill>
          <a:blip r:embed="rId4" cstate="print"/>
          <a:srcRect l="8000" t="58309" r="40000"/>
          <a:stretch>
            <a:fillRect/>
          </a:stretch>
        </p:blipFill>
        <p:spPr bwMode="auto">
          <a:xfrm>
            <a:off x="6934200" y="3810000"/>
            <a:ext cx="1981200" cy="1362075"/>
          </a:xfrm>
          <a:prstGeom prst="rect">
            <a:avLst/>
          </a:prstGeom>
          <a:noFill/>
          <a:ln>
            <a:noFill/>
          </a:ln>
        </p:spPr>
      </p:pic>
      <p:pic>
        <p:nvPicPr>
          <p:cNvPr id="1026" name="Picture 2" descr="Healthy kidney and kidney with stones, eps8 Stock Photo - 9549382"/>
          <p:cNvPicPr>
            <a:picLocks noChangeAspect="1" noChangeArrowheads="1"/>
          </p:cNvPicPr>
          <p:nvPr/>
        </p:nvPicPr>
        <p:blipFill>
          <a:blip r:embed="rId5" cstate="print"/>
          <a:srcRect l="54000" t="16522" b="9275"/>
          <a:stretch>
            <a:fillRect/>
          </a:stretch>
        </p:blipFill>
        <p:spPr bwMode="auto">
          <a:xfrm>
            <a:off x="4876800" y="5479773"/>
            <a:ext cx="990600" cy="1378226"/>
          </a:xfrm>
          <a:prstGeom prst="rect">
            <a:avLst/>
          </a:prstGeom>
          <a:noFill/>
        </p:spPr>
      </p:pic>
      <p:pic>
        <p:nvPicPr>
          <p:cNvPr id="1028" name="Picture 4" descr="http://photos1.fotosearch.com/bthumb/LIF/LIF115/SA401011.jpg"/>
          <p:cNvPicPr>
            <a:picLocks noChangeAspect="1" noChangeArrowheads="1"/>
          </p:cNvPicPr>
          <p:nvPr/>
        </p:nvPicPr>
        <p:blipFill>
          <a:blip r:embed="rId6" cstate="print"/>
          <a:srcRect/>
          <a:stretch>
            <a:fillRect/>
          </a:stretch>
        </p:blipFill>
        <p:spPr bwMode="auto">
          <a:xfrm>
            <a:off x="2971800" y="5562600"/>
            <a:ext cx="1619250" cy="1209676"/>
          </a:xfrm>
          <a:prstGeom prst="rect">
            <a:avLst/>
          </a:prstGeom>
          <a:noFill/>
        </p:spPr>
      </p:pic>
      <p:pic>
        <p:nvPicPr>
          <p:cNvPr id="1030" name="Picture 6" descr="http://photos3.fotosearch.com/bthumb/LIF/LIF147/h301009.jpg"/>
          <p:cNvPicPr>
            <a:picLocks noChangeAspect="1" noChangeArrowheads="1"/>
          </p:cNvPicPr>
          <p:nvPr/>
        </p:nvPicPr>
        <p:blipFill>
          <a:blip r:embed="rId7" cstate="print"/>
          <a:srcRect/>
          <a:stretch>
            <a:fillRect/>
          </a:stretch>
        </p:blipFill>
        <p:spPr bwMode="auto">
          <a:xfrm>
            <a:off x="4419600" y="228600"/>
            <a:ext cx="1619250" cy="133350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utoRev="1" fill="hold" nodeType="clickEffect">
                                  <p:stCondLst>
                                    <p:cond delay="0"/>
                                  </p:stCondLst>
                                  <p:childTnLst>
                                    <p:animScale>
                                      <p:cBhvr>
                                        <p:cTn id="6" dur="2000" fill="hold"/>
                                        <p:tgtEl>
                                          <p:spTgt spid="9"/>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accel="50000" decel="50000" autoRev="1" fill="remove" nodeType="clickEffect">
                                  <p:stCondLst>
                                    <p:cond delay="0"/>
                                  </p:stCondLst>
                                  <p:childTnLst>
                                    <p:animScale>
                                      <p:cBhvr>
                                        <p:cTn id="10" dur="3000" fill="hold"/>
                                        <p:tgtEl>
                                          <p:spTgt spid="52"/>
                                        </p:tgtEl>
                                      </p:cBhvr>
                                      <p:by x="50000" y="50000"/>
                                    </p:animScale>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0.03472 -4.56647E-6 C 0.03264 -0.02797 0.03159 -0.03283 0.03472 -0.06751 C 0.03559 -0.0763 0.05208 -0.08023 0.05208 -0.08 C 0.05955 -0.08693 0.05399 -0.083 0.06319 -0.0867 C 0.06632 -0.08786 0.07274 -0.09086 0.07274 -0.09063 C 0.14062 -0.08878 0.13316 -0.11398 0.14427 -0.06982 C 0.14375 -0.03653 0.13663 0.1059 0.14583 0.14382 C 0.16805 0.14266 0.19062 0.13873 0.2125 0.1459 C 0.24653 0.14174 0.28003 0.14174 0.31406 0.14382 C 0.33507 0.14844 0.36962 0.12486 0.37604 0.15654 C 0.37795 0.21203 0.38923 0.37318 0.37604 0.37642 C 0.36823 0.37827 0.36007 0.37781 0.35208 0.3785 C 0.31545 0.37642 0.27934 0.37711 0.24271 0.38058 C 0.19757 0.3785 0.15278 0.37411 0.10764 0.37203 C 0.0651 0.37318 0.02534 0.37365 -0.01615 0.38266 C -0.03698 0.38012 -0.05382 0.37827 -0.07327 0.36995 C -0.08091 0.36324 -0.07587 0.36694 -0.0875 0.36162 C -0.08907 0.36093 -0.09236 0.35931 -0.09236 0.35954 C -0.09341 0.35654 -0.09462 0.35376 -0.09549 0.35099 C -0.0967 0.34683 -0.09861 0.33827 -0.09861 0.3385 C -0.09809 0.32209 -0.0974 0.3059 -0.09705 0.28972 C -0.09532 0.20301 -0.09653 0.11631 -0.09393 0.0296 C -0.09375 0.0259 -0.08733 0.02405 -0.08594 0.02336 C -0.08021 0.01526 -0.07396 0.01573 -0.06528 0.0148 C -0.03733 0.01157 -0.03594 0.01272 -0.00347 0.01272 " pathEditMode="relative" rAng="0" ptsTypes="ffffffffffffffffffffffffA">
                                      <p:cBhvr>
                                        <p:cTn id="14" dur="5000" fill="hold"/>
                                        <p:tgtEl>
                                          <p:spTgt spid="65"/>
                                        </p:tgtEl>
                                        <p:attrNameLst>
                                          <p:attrName>ppt_x</p:attrName>
                                          <p:attrName>ppt_y</p:attrName>
                                        </p:attrNameLst>
                                      </p:cBhvr>
                                      <p:rCtr x="11100" y="13400"/>
                                    </p:animMotion>
                                  </p:childTnLst>
                                </p:cTn>
                              </p:par>
                              <p:par>
                                <p:cTn id="15" presetID="0" presetClass="path" presetSubtype="0" accel="50000" decel="50000" fill="hold" grpId="0" nodeType="withEffect">
                                  <p:stCondLst>
                                    <p:cond delay="0"/>
                                  </p:stCondLst>
                                  <p:childTnLst>
                                    <p:animMotion origin="layout" path="M 0.03472 -0.04185 C 0.03264 -0.06983 0.03159 -0.07468 0.03472 -0.10936 C 0.03559 -0.11815 0.05208 -0.12208 0.05208 -0.12185 C 0.05955 -0.12879 0.05399 -0.12486 0.06319 -0.12856 C 0.06632 -0.12971 0.07274 -0.13272 0.07274 -0.13249 C 0.14062 -0.13064 0.13316 -0.15584 0.14427 -0.11168 C 0.14375 -0.07838 0.13663 0.06405 0.14583 0.10196 C 0.16805 0.10081 0.19062 0.09688 0.2125 0.10405 C 0.24653 0.09988 0.28003 0.09988 0.31406 0.10196 C 0.33507 0.10659 0.36962 0.08301 0.37604 0.11468 C 0.37795 0.17017 0.38923 0.33133 0.37604 0.33457 C 0.36823 0.33642 0.36007 0.33595 0.35208 0.33665 C 0.31545 0.33457 0.27934 0.33526 0.24271 0.33873 C 0.19757 0.33665 0.15278 0.33225 0.10764 0.33017 C 0.0651 0.33133 0.02534 0.33179 -0.01615 0.34081 C -0.03698 0.33827 -0.05382 0.33642 -0.07327 0.32809 C -0.08091 0.32139 -0.07587 0.32509 -0.0875 0.31977 C -0.08907 0.31907 -0.09236 0.31746 -0.09236 0.31769 C -0.09341 0.31468 -0.09462 0.31191 -0.09549 0.30913 C -0.0967 0.30497 -0.09861 0.29642 -0.09861 0.29665 C -0.09809 0.28023 -0.0974 0.26405 -0.09705 0.24786 C -0.09532 0.16116 -0.09653 0.07445 -0.09393 -0.01225 C -0.09375 -0.01595 -0.08733 -0.0178 -0.08594 -0.0185 C -0.08021 -0.02659 -0.07396 -0.02613 -0.06528 -0.02705 C -0.03733 -0.03029 -0.03594 -0.02913 -0.00347 -0.02913 " pathEditMode="relative" rAng="0" ptsTypes="ffffffffffffffffffffffffA">
                                      <p:cBhvr>
                                        <p:cTn id="16" dur="5000" fill="hold"/>
                                        <p:tgtEl>
                                          <p:spTgt spid="61"/>
                                        </p:tgtEl>
                                        <p:attrNameLst>
                                          <p:attrName>ppt_x</p:attrName>
                                          <p:attrName>ppt_y</p:attrName>
                                        </p:attrNameLst>
                                      </p:cBhvr>
                                      <p:rCtr x="11100" y="13400"/>
                                    </p:animMotion>
                                  </p:childTnLst>
                                </p:cTn>
                              </p:par>
                              <p:par>
                                <p:cTn id="17" presetID="0" presetClass="path" presetSubtype="0" accel="50000" decel="50000" fill="hold" grpId="0" nodeType="withEffect">
                                  <p:stCondLst>
                                    <p:cond delay="0"/>
                                  </p:stCondLst>
                                  <p:childTnLst>
                                    <p:animMotion origin="layout" path="M 0.01806 -0.03353 C 0.01598 -0.0615 0.01493 -0.06636 0.01806 -0.10104 C 0.01893 -0.10983 0.03542 -0.11376 0.03542 -0.11353 C 0.04289 -0.12046 0.03733 -0.11653 0.04653 -0.12023 C 0.04966 -0.12139 0.05608 -0.12439 0.05608 -0.12416 C 0.12396 -0.12231 0.1165 -0.14752 0.12761 -0.10335 C 0.12709 -0.07006 0.11997 0.07237 0.12917 0.11029 C 0.15139 0.10913 0.17396 0.1052 0.19584 0.11237 C 0.22987 0.10821 0.26337 0.10821 0.2974 0.11029 C 0.31841 0.11491 0.35296 0.09133 0.35938 0.12301 C 0.36129 0.1785 0.37257 0.33965 0.35938 0.34289 C 0.35157 0.34474 0.34341 0.34428 0.33542 0.34497 C 0.29879 0.34289 0.26268 0.34358 0.22605 0.34705 C 0.18091 0.34497 0.13612 0.34058 0.09098 0.3385 C 0.04844 0.33965 0.00868 0.34011 -0.03281 0.34913 C -0.05364 0.34659 -0.07048 0.34474 -0.08993 0.33642 C -0.09757 0.32971 -0.09253 0.33341 -0.10416 0.32809 C -0.10573 0.3274 -0.10902 0.32578 -0.10902 0.32601 C -0.11007 0.32301 -0.11128 0.32023 -0.11215 0.31746 C -0.11336 0.31329 -0.11527 0.30474 -0.11527 0.30497 C -0.11475 0.28855 -0.11406 0.27237 -0.11371 0.25618 C -0.11198 0.16948 -0.11319 0.08277 -0.11059 -0.00393 C -0.11041 -0.00763 -0.10399 -0.00948 -0.1026 -0.01017 C -0.09687 -0.01827 -0.09062 -0.0178 -0.08194 -0.01873 C -0.05399 -0.02197 -0.0526 -0.02081 -0.02013 -0.02081 " pathEditMode="relative" rAng="0" ptsTypes="ffffffffffffffffffffffffA">
                                      <p:cBhvr>
                                        <p:cTn id="18" dur="5000" fill="hold"/>
                                        <p:tgtEl>
                                          <p:spTgt spid="58"/>
                                        </p:tgtEl>
                                        <p:attrNameLst>
                                          <p:attrName>ppt_x</p:attrName>
                                          <p:attrName>ppt_y</p:attrName>
                                        </p:attrNameLst>
                                      </p:cBhvr>
                                      <p:rCtr x="11100" y="13400"/>
                                    </p:animMotion>
                                  </p:childTnLst>
                                </p:cTn>
                              </p:par>
                              <p:par>
                                <p:cTn id="19" presetID="0" presetClass="path" presetSubtype="0" accel="50000" decel="50000" fill="hold" grpId="0" nodeType="withEffect">
                                  <p:stCondLst>
                                    <p:cond delay="0"/>
                                  </p:stCondLst>
                                  <p:childTnLst>
                                    <p:animMotion origin="layout" path="M -5.55556E-7 -0.03353 C -0.00208 -0.0615 -0.00312 -0.06636 -5.55556E-7 -0.10104 C 0.00087 -0.10983 0.01736 -0.11376 0.01736 -0.11353 C 0.02483 -0.12046 0.01927 -0.11653 0.02847 -0.12023 C 0.0316 -0.12139 0.03802 -0.12439 0.03802 -0.12416 C 0.1059 -0.12231 0.09844 -0.14752 0.10955 -0.10335 C 0.10903 -0.07006 0.10191 0.07237 0.11111 0.11029 C 0.13333 0.10913 0.1559 0.1052 0.17778 0.11237 C 0.21181 0.10821 0.24531 0.10821 0.27934 0.11029 C 0.30035 0.11491 0.3349 0.09133 0.34132 0.12301 C 0.34323 0.1785 0.35451 0.33965 0.34132 0.34289 C 0.33351 0.34474 0.32535 0.34428 0.31736 0.34497 C 0.28073 0.34289 0.24462 0.34358 0.20799 0.34705 C 0.16285 0.34497 0.11806 0.34058 0.07292 0.3385 C 0.03038 0.33965 -0.00937 0.34011 -0.05087 0.34913 C -0.0717 0.34659 -0.08854 0.34474 -0.10799 0.33642 C -0.11562 0.32971 -0.11059 0.33341 -0.12222 0.32809 C -0.12378 0.3274 -0.12708 0.32578 -0.12708 0.32601 C -0.12812 0.32301 -0.12934 0.32023 -0.13021 0.31746 C -0.13142 0.31329 -0.13333 0.30474 -0.13333 0.30497 C -0.13281 0.28855 -0.13212 0.27237 -0.13177 0.25618 C -0.13003 0.16948 -0.13125 0.08277 -0.12865 -0.00393 C -0.12847 -0.00763 -0.12205 -0.00948 -0.12066 -0.01017 C -0.11493 -0.01827 -0.10868 -0.0178 -0.1 -0.01873 C -0.07205 -0.02197 -0.07066 -0.02081 -0.03819 -0.02081 " pathEditMode="relative" rAng="0" ptsTypes="ffffffffffffffffffffffffA">
                                      <p:cBhvr>
                                        <p:cTn id="20" dur="5000" fill="hold"/>
                                        <p:tgtEl>
                                          <p:spTgt spid="62"/>
                                        </p:tgtEl>
                                        <p:attrNameLst>
                                          <p:attrName>ppt_x</p:attrName>
                                          <p:attrName>ppt_y</p:attrName>
                                        </p:attrNameLst>
                                      </p:cBhvr>
                                      <p:rCtr x="11100" y="13400"/>
                                    </p:animMotion>
                                  </p:childTnLst>
                                </p:cTn>
                              </p:par>
                              <p:par>
                                <p:cTn id="21" presetID="0" presetClass="path" presetSubtype="0" accel="50000" decel="50000" fill="hold" grpId="0" nodeType="withEffect">
                                  <p:stCondLst>
                                    <p:cond delay="0"/>
                                  </p:stCondLst>
                                  <p:childTnLst>
                                    <p:animMotion origin="layout" path="M 0.0059 -2.83237E-6 C 0.00382 -0.02797 0.00278 -0.03283 0.0059 -0.06751 C 0.00677 -0.0763 0.02326 -0.08023 0.02326 -0.08 C 0.03073 -0.08693 0.02517 -0.083 0.03437 -0.0867 C 0.0375 -0.08786 0.04392 -0.09086 0.04392 -0.09063 C 0.1118 -0.08878 0.10434 -0.11399 0.11545 -0.06982 C 0.11493 -0.03653 0.10781 0.1059 0.11701 0.14382 C 0.13923 0.14266 0.1618 0.13873 0.18368 0.1459 C 0.21771 0.14174 0.25121 0.14174 0.28524 0.14382 C 0.30625 0.14844 0.3408 0.12486 0.34722 0.15653 C 0.34913 0.21203 0.36041 0.37318 0.34722 0.37642 C 0.33941 0.37827 0.33125 0.37781 0.32326 0.3785 C 0.28663 0.37642 0.25052 0.37711 0.21389 0.38058 C 0.16875 0.3785 0.12396 0.37411 0.07882 0.37203 C 0.03628 0.37318 -0.00347 0.37364 -0.04497 0.38266 C -0.0658 0.38012 -0.08264 0.37827 -0.10209 0.36995 C -0.10972 0.36324 -0.10469 0.36694 -0.11632 0.36162 C -0.11788 0.36093 -0.12118 0.35931 -0.12118 0.35954 C -0.12222 0.35653 -0.12344 0.35376 -0.12431 0.35099 C -0.12552 0.34682 -0.12743 0.33827 -0.12743 0.3385 C -0.12691 0.32208 -0.12622 0.3059 -0.12587 0.28971 C -0.12413 0.20301 -0.12535 0.1163 -0.12275 0.0296 C -0.12257 0.0259 -0.11615 0.02405 -0.11476 0.02336 C -0.10903 0.01526 -0.10278 0.01573 -0.0941 0.0148 C -0.06615 0.01156 -0.06476 0.01272 -0.03229 0.01272 " pathEditMode="relative" rAng="0" ptsTypes="ffffffffffffffffffffffffA">
                                      <p:cBhvr>
                                        <p:cTn id="22" dur="5000" fill="hold"/>
                                        <p:tgtEl>
                                          <p:spTgt spid="54"/>
                                        </p:tgtEl>
                                        <p:attrNameLst>
                                          <p:attrName>ppt_x</p:attrName>
                                          <p:attrName>ppt_y</p:attrName>
                                        </p:attrNameLst>
                                      </p:cBhvr>
                                      <p:rCtr x="11100" y="13400"/>
                                    </p:animMotion>
                                  </p:childTnLst>
                                </p:cTn>
                              </p:par>
                              <p:par>
                                <p:cTn id="23" presetID="0" presetClass="path" presetSubtype="0" accel="50000" decel="50000" fill="hold" grpId="0" nodeType="withEffect">
                                  <p:stCondLst>
                                    <p:cond delay="0"/>
                                  </p:stCondLst>
                                  <p:childTnLst>
                                    <p:animMotion origin="layout" path="M 0 0 C -0.00208 -0.02798 -0.00312 -0.03283 0 -0.06752 C 0.00087 -0.0763 0.01736 -0.08023 0.01736 -0.08023 C 0.02483 -0.08694 0.01927 -0.08301 0.02848 -0.08671 C 0.0316 -0.08786 0.03802 -0.09087 0.03802 -0.09087 C 0.10591 -0.08879 0.09844 -0.11399 0.10955 -0.06983 C 0.10903 -0.03653 0.10191 0.10589 0.11111 0.14381 C 0.13334 0.14266 0.15591 0.13873 0.17778 0.14589 C 0.21181 0.14173 0.24532 0.14173 0.27934 0.14381 C 0.30035 0.14844 0.3349 0.12485 0.34132 0.15653 C 0.34323 0.21202 0.35452 0.37318 0.34132 0.37641 C 0.33351 0.37826 0.32535 0.3778 0.31736 0.3785 C 0.28073 0.37641 0.24462 0.37711 0.20799 0.38058 C 0.16285 0.3785 0.11806 0.3741 0.07292 0.37202 C 0.03039 0.37318 -0.00937 0.37364 -0.05086 0.38266 C -0.0717 0.38011 -0.08854 0.37826 -0.10798 0.36994 C -0.11562 0.36324 -0.11059 0.36693 -0.12222 0.36162 C -0.12378 0.36092 -0.12708 0.3593 -0.12708 0.3593 C -0.12812 0.35653 -0.12934 0.35376 -0.13021 0.35098 C -0.13142 0.34682 -0.13333 0.33826 -0.13333 0.33826 C -0.13281 0.32208 -0.13211 0.30589 -0.13177 0.28971 C -0.13003 0.203 -0.13125 0.1163 -0.12864 0.02959 C -0.12847 0.02589 -0.12205 0.02404 -0.12066 0.02335 C -0.11493 0.01526 -0.10868 0.01572 -0.1 0.0148 C -0.07205 0.01156 -0.07066 0.01272 -0.03819 0.01272 " pathEditMode="relative" ptsTypes="ffffffffffffffffffffffffA">
                                      <p:cBhvr>
                                        <p:cTn id="24" dur="5000" fill="hold"/>
                                        <p:tgtEl>
                                          <p:spTgt spid="5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8" grpId="0" animBg="1"/>
      <p:bldP spid="61" grpId="0" animBg="1"/>
      <p:bldP spid="62" grpId="0" animBg="1"/>
      <p:bldP spid="65"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art 8"/>
          <p:cNvSpPr/>
          <p:nvPr/>
        </p:nvSpPr>
        <p:spPr>
          <a:xfrm>
            <a:off x="2590800" y="2514600"/>
            <a:ext cx="838200" cy="762000"/>
          </a:xfrm>
          <a:prstGeom prst="hear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3"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p:cNvPicPr>
            <a:picLocks noChangeAspect="1" noChangeArrowheads="1"/>
          </p:cNvPicPr>
          <p:nvPr/>
        </p:nvPicPr>
        <p:blipFill>
          <a:blip r:embed="rId3" cstate="print"/>
          <a:srcRect/>
          <a:stretch>
            <a:fillRect/>
          </a:stretch>
        </p:blipFill>
        <p:spPr bwMode="auto">
          <a:xfrm>
            <a:off x="2624137" y="304800"/>
            <a:ext cx="728663" cy="728663"/>
          </a:xfrm>
          <a:prstGeom prst="rect">
            <a:avLst/>
          </a:prstGeom>
          <a:noFill/>
          <a:ln w="9525">
            <a:noFill/>
            <a:miter lim="800000"/>
            <a:headEnd/>
            <a:tailEnd/>
          </a:ln>
        </p:spPr>
      </p:pic>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24"/>
          <p:cNvSpPr/>
          <p:nvPr/>
        </p:nvSpPr>
        <p:spPr>
          <a:xfrm>
            <a:off x="5867400" y="3505200"/>
            <a:ext cx="990600" cy="4572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inus 26"/>
          <p:cNvSpPr/>
          <p:nvPr/>
        </p:nvSpPr>
        <p:spPr>
          <a:xfrm rot="5400000">
            <a:off x="5334000" y="4038600"/>
            <a:ext cx="1447800" cy="5334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inus 27"/>
          <p:cNvSpPr/>
          <p:nvPr/>
        </p:nvSpPr>
        <p:spPr>
          <a:xfrm rot="5400000">
            <a:off x="5638800" y="4038600"/>
            <a:ext cx="1447800" cy="5334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28"/>
          <p:cNvSpPr/>
          <p:nvPr/>
        </p:nvSpPr>
        <p:spPr>
          <a:xfrm rot="5400000">
            <a:off x="5905500" y="4076700"/>
            <a:ext cx="1447800" cy="4572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191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495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800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004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52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810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inus 38"/>
          <p:cNvSpPr/>
          <p:nvPr/>
        </p:nvSpPr>
        <p:spPr>
          <a:xfrm>
            <a:off x="5867400" y="4648200"/>
            <a:ext cx="990600" cy="4572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2971800" y="5334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Smiley Face 53"/>
          <p:cNvSpPr/>
          <p:nvPr/>
        </p:nvSpPr>
        <p:spPr>
          <a:xfrm>
            <a:off x="31242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32766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Smiley Face 56"/>
          <p:cNvSpPr/>
          <p:nvPr/>
        </p:nvSpPr>
        <p:spPr>
          <a:xfrm>
            <a:off x="3048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004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00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8956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V="1">
            <a:off x="4876800" y="28956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52" name="Picture 2" descr="Skeletal muscle, eps8 Stock Photo - 9693634"/>
          <p:cNvPicPr>
            <a:picLocks noChangeAspect="1" noChangeArrowheads="1"/>
          </p:cNvPicPr>
          <p:nvPr/>
        </p:nvPicPr>
        <p:blipFill>
          <a:blip r:embed="rId4" cstate="print"/>
          <a:srcRect l="8000" t="58309" r="40000"/>
          <a:stretch>
            <a:fillRect/>
          </a:stretch>
        </p:blipFill>
        <p:spPr bwMode="auto">
          <a:xfrm>
            <a:off x="6934200" y="3810000"/>
            <a:ext cx="1981200" cy="1362075"/>
          </a:xfrm>
          <a:prstGeom prst="rect">
            <a:avLst/>
          </a:prstGeom>
          <a:noFill/>
          <a:ln>
            <a:noFill/>
          </a:ln>
        </p:spPr>
      </p:pic>
      <p:pic>
        <p:nvPicPr>
          <p:cNvPr id="1026" name="Picture 2" descr="Healthy kidney and kidney with stones, eps8 Stock Photo - 9549382"/>
          <p:cNvPicPr>
            <a:picLocks noChangeAspect="1" noChangeArrowheads="1"/>
          </p:cNvPicPr>
          <p:nvPr/>
        </p:nvPicPr>
        <p:blipFill>
          <a:blip r:embed="rId5" cstate="print"/>
          <a:srcRect l="54000" t="16522" b="9275"/>
          <a:stretch>
            <a:fillRect/>
          </a:stretch>
        </p:blipFill>
        <p:spPr bwMode="auto">
          <a:xfrm>
            <a:off x="4876800" y="5479773"/>
            <a:ext cx="990600" cy="1378226"/>
          </a:xfrm>
          <a:prstGeom prst="rect">
            <a:avLst/>
          </a:prstGeom>
          <a:noFill/>
        </p:spPr>
      </p:pic>
      <p:pic>
        <p:nvPicPr>
          <p:cNvPr id="1028" name="Picture 4" descr="http://photos1.fotosearch.com/bthumb/LIF/LIF115/SA401011.jpg"/>
          <p:cNvPicPr>
            <a:picLocks noChangeAspect="1" noChangeArrowheads="1"/>
          </p:cNvPicPr>
          <p:nvPr/>
        </p:nvPicPr>
        <p:blipFill>
          <a:blip r:embed="rId6" cstate="print"/>
          <a:srcRect/>
          <a:stretch>
            <a:fillRect/>
          </a:stretch>
        </p:blipFill>
        <p:spPr bwMode="auto">
          <a:xfrm>
            <a:off x="2971800" y="5562600"/>
            <a:ext cx="1619250" cy="1209676"/>
          </a:xfrm>
          <a:prstGeom prst="rect">
            <a:avLst/>
          </a:prstGeom>
          <a:noFill/>
        </p:spPr>
      </p:pic>
      <p:pic>
        <p:nvPicPr>
          <p:cNvPr id="1030" name="Picture 6" descr="http://photos3.fotosearch.com/bthumb/LIF/LIF147/h301009.jpg"/>
          <p:cNvPicPr>
            <a:picLocks noChangeAspect="1" noChangeArrowheads="1"/>
          </p:cNvPicPr>
          <p:nvPr/>
        </p:nvPicPr>
        <p:blipFill>
          <a:blip r:embed="rId7" cstate="print"/>
          <a:srcRect/>
          <a:stretch>
            <a:fillRect/>
          </a:stretch>
        </p:blipFill>
        <p:spPr bwMode="auto">
          <a:xfrm>
            <a:off x="4419600" y="228600"/>
            <a:ext cx="1619250" cy="1333501"/>
          </a:xfrm>
          <a:prstGeom prst="rect">
            <a:avLst/>
          </a:prstGeom>
          <a:noFill/>
        </p:spPr>
      </p:pic>
      <p:sp>
        <p:nvSpPr>
          <p:cNvPr id="68" name="TextBox 67"/>
          <p:cNvSpPr txBox="1"/>
          <p:nvPr/>
        </p:nvSpPr>
        <p:spPr>
          <a:xfrm>
            <a:off x="5943600" y="3244334"/>
            <a:ext cx="2996846" cy="369332"/>
          </a:xfrm>
          <a:prstGeom prst="rect">
            <a:avLst/>
          </a:prstGeom>
          <a:noFill/>
        </p:spPr>
        <p:txBody>
          <a:bodyPr wrap="none" rtlCol="0">
            <a:spAutoFit/>
          </a:bodyPr>
          <a:lstStyle/>
          <a:p>
            <a:r>
              <a:rPr lang="en-US" dirty="0" smtClean="0"/>
              <a:t>Dilate blood vessels to muscle</a:t>
            </a:r>
            <a:endParaRPr lang="en-US" dirty="0"/>
          </a:p>
        </p:txBody>
      </p:sp>
      <p:sp>
        <p:nvSpPr>
          <p:cNvPr id="2" name="TextBox 1"/>
          <p:cNvSpPr txBox="1"/>
          <p:nvPr/>
        </p:nvSpPr>
        <p:spPr>
          <a:xfrm>
            <a:off x="6282367" y="2887591"/>
            <a:ext cx="2304733" cy="369332"/>
          </a:xfrm>
          <a:prstGeom prst="rect">
            <a:avLst/>
          </a:prstGeom>
          <a:noFill/>
        </p:spPr>
        <p:txBody>
          <a:bodyPr wrap="none" rtlCol="0">
            <a:spAutoFit/>
          </a:bodyPr>
          <a:lstStyle/>
          <a:p>
            <a:r>
              <a:rPr lang="en-US" dirty="0" smtClean="0"/>
              <a:t>Delivery more  Oxygen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utoRev="1" fill="hold" nodeType="clickEffect">
                                  <p:stCondLst>
                                    <p:cond delay="0"/>
                                  </p:stCondLst>
                                  <p:childTnLst>
                                    <p:animScale>
                                      <p:cBhvr>
                                        <p:cTn id="6" dur="2000" fill="hold"/>
                                        <p:tgtEl>
                                          <p:spTgt spid="9"/>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6" presetClass="emph" presetSubtype="0" accel="50000" decel="50000" autoRev="1" fill="remove" nodeType="clickEffect">
                                  <p:stCondLst>
                                    <p:cond delay="0"/>
                                  </p:stCondLst>
                                  <p:childTnLst>
                                    <p:animScale>
                                      <p:cBhvr>
                                        <p:cTn id="10" dur="3000" fill="hold"/>
                                        <p:tgtEl>
                                          <p:spTgt spid="52"/>
                                        </p:tgtEl>
                                      </p:cBhvr>
                                      <p:by x="50000" y="50000"/>
                                    </p:animScale>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0.03472 -4.56647E-6 C 0.03264 -0.02797 0.03159 -0.03283 0.03472 -0.06751 C 0.03559 -0.0763 0.05208 -0.08023 0.05208 -0.08 C 0.05955 -0.08693 0.05399 -0.083 0.06319 -0.0867 C 0.06632 -0.08786 0.07274 -0.09086 0.07274 -0.09063 C 0.14062 -0.08878 0.13316 -0.11398 0.14427 -0.06982 C 0.14375 -0.03653 0.13663 0.1059 0.14583 0.14382 C 0.16805 0.14266 0.19062 0.13873 0.2125 0.1459 C 0.24653 0.14174 0.28003 0.14174 0.31406 0.14382 C 0.33507 0.14844 0.36962 0.12486 0.37604 0.15654 C 0.37795 0.21203 0.38923 0.37318 0.37604 0.37642 C 0.36823 0.37827 0.36007 0.37781 0.35208 0.3785 C 0.31545 0.37642 0.27934 0.37711 0.24271 0.38058 C 0.19757 0.3785 0.15278 0.37411 0.10764 0.37203 C 0.0651 0.37318 0.02534 0.37365 -0.01615 0.38266 C -0.03698 0.38012 -0.05382 0.37827 -0.07327 0.36995 C -0.08091 0.36324 -0.07587 0.36694 -0.0875 0.36162 C -0.08907 0.36093 -0.09236 0.35931 -0.09236 0.35954 C -0.09341 0.35654 -0.09462 0.35376 -0.09549 0.35099 C -0.0967 0.34683 -0.09861 0.33827 -0.09861 0.3385 C -0.09809 0.32209 -0.0974 0.3059 -0.09705 0.28972 C -0.09532 0.20301 -0.09653 0.11631 -0.09393 0.0296 C -0.09375 0.0259 -0.08733 0.02405 -0.08594 0.02336 C -0.08021 0.01526 -0.07396 0.01573 -0.06528 0.0148 C -0.03733 0.01157 -0.03594 0.01272 -0.00347 0.01272 " pathEditMode="relative" rAng="0" ptsTypes="ffffffffffffffffffffffffA">
                                      <p:cBhvr>
                                        <p:cTn id="14" dur="5000" fill="hold"/>
                                        <p:tgtEl>
                                          <p:spTgt spid="65"/>
                                        </p:tgtEl>
                                        <p:attrNameLst>
                                          <p:attrName>ppt_x</p:attrName>
                                          <p:attrName>ppt_y</p:attrName>
                                        </p:attrNameLst>
                                      </p:cBhvr>
                                      <p:rCtr x="11100" y="13400"/>
                                    </p:animMotion>
                                  </p:childTnLst>
                                </p:cTn>
                              </p:par>
                              <p:par>
                                <p:cTn id="15" presetID="0" presetClass="path" presetSubtype="0" accel="50000" decel="50000" fill="hold" grpId="0" nodeType="withEffect">
                                  <p:stCondLst>
                                    <p:cond delay="0"/>
                                  </p:stCondLst>
                                  <p:childTnLst>
                                    <p:animMotion origin="layout" path="M 0.03472 -0.04185 C 0.03264 -0.06983 0.03159 -0.07468 0.03472 -0.10936 C 0.03559 -0.11815 0.05208 -0.12208 0.05208 -0.12185 C 0.05955 -0.12879 0.05399 -0.12486 0.06319 -0.12856 C 0.06632 -0.12971 0.07274 -0.13272 0.07274 -0.13249 C 0.14062 -0.13064 0.13316 -0.15584 0.14427 -0.11168 C 0.14375 -0.07838 0.13663 0.06405 0.14583 0.10196 C 0.16805 0.10081 0.19062 0.09688 0.2125 0.10405 C 0.24653 0.09988 0.28003 0.09988 0.31406 0.10196 C 0.33507 0.10659 0.36962 0.08301 0.37604 0.11468 C 0.37795 0.17017 0.38923 0.33133 0.37604 0.33457 C 0.36823 0.33642 0.36007 0.33595 0.35208 0.33665 C 0.31545 0.33457 0.27934 0.33526 0.24271 0.33873 C 0.19757 0.33665 0.15278 0.33225 0.10764 0.33017 C 0.0651 0.33133 0.02534 0.33179 -0.01615 0.34081 C -0.03698 0.33827 -0.05382 0.33642 -0.07327 0.32809 C -0.08091 0.32139 -0.07587 0.32509 -0.0875 0.31977 C -0.08907 0.31907 -0.09236 0.31746 -0.09236 0.31769 C -0.09341 0.31468 -0.09462 0.31191 -0.09549 0.30913 C -0.0967 0.30497 -0.09861 0.29642 -0.09861 0.29665 C -0.09809 0.28023 -0.0974 0.26405 -0.09705 0.24786 C -0.09532 0.16116 -0.09653 0.07445 -0.09393 -0.01225 C -0.09375 -0.01595 -0.08733 -0.0178 -0.08594 -0.0185 C -0.08021 -0.02659 -0.07396 -0.02613 -0.06528 -0.02705 C -0.03733 -0.03029 -0.03594 -0.02913 -0.00347 -0.02913 " pathEditMode="relative" rAng="0" ptsTypes="ffffffffffffffffffffffffA">
                                      <p:cBhvr>
                                        <p:cTn id="16" dur="5000" fill="hold"/>
                                        <p:tgtEl>
                                          <p:spTgt spid="61"/>
                                        </p:tgtEl>
                                        <p:attrNameLst>
                                          <p:attrName>ppt_x</p:attrName>
                                          <p:attrName>ppt_y</p:attrName>
                                        </p:attrNameLst>
                                      </p:cBhvr>
                                      <p:rCtr x="11100" y="13400"/>
                                    </p:animMotion>
                                  </p:childTnLst>
                                </p:cTn>
                              </p:par>
                              <p:par>
                                <p:cTn id="17" presetID="0" presetClass="path" presetSubtype="0" accel="50000" decel="50000" fill="hold" grpId="0" nodeType="withEffect">
                                  <p:stCondLst>
                                    <p:cond delay="0"/>
                                  </p:stCondLst>
                                  <p:childTnLst>
                                    <p:animMotion origin="layout" path="M 0.01806 -0.03353 C 0.01598 -0.0615 0.01493 -0.06636 0.01806 -0.10104 C 0.01893 -0.10983 0.03542 -0.11376 0.03542 -0.11353 C 0.04289 -0.12046 0.03733 -0.11653 0.04653 -0.12023 C 0.04966 -0.12139 0.05608 -0.12439 0.05608 -0.12416 C 0.12396 -0.12231 0.1165 -0.14752 0.12761 -0.10335 C 0.12709 -0.07006 0.11997 0.07237 0.12917 0.11029 C 0.15139 0.10913 0.17396 0.1052 0.19584 0.11237 C 0.22987 0.10821 0.26337 0.10821 0.2974 0.11029 C 0.31841 0.11491 0.35296 0.09133 0.35938 0.12301 C 0.36129 0.1785 0.37257 0.33965 0.35938 0.34289 C 0.35157 0.34474 0.34341 0.34428 0.33542 0.34497 C 0.29879 0.34289 0.26268 0.34358 0.22605 0.34705 C 0.18091 0.34497 0.13612 0.34058 0.09098 0.3385 C 0.04844 0.33965 0.00868 0.34011 -0.03281 0.34913 C -0.05364 0.34659 -0.07048 0.34474 -0.08993 0.33642 C -0.09757 0.32971 -0.09253 0.33341 -0.10416 0.32809 C -0.10573 0.3274 -0.10902 0.32578 -0.10902 0.32601 C -0.11007 0.32301 -0.11128 0.32023 -0.11215 0.31746 C -0.11336 0.31329 -0.11527 0.30474 -0.11527 0.30497 C -0.11475 0.28855 -0.11406 0.27237 -0.11371 0.25618 C -0.11198 0.16948 -0.11319 0.08277 -0.11059 -0.00393 C -0.11041 -0.00763 -0.10399 -0.00948 -0.1026 -0.01017 C -0.09687 -0.01827 -0.09062 -0.0178 -0.08194 -0.01873 C -0.05399 -0.02197 -0.0526 -0.02081 -0.02013 -0.02081 " pathEditMode="relative" rAng="0" ptsTypes="ffffffffffffffffffffffffA">
                                      <p:cBhvr>
                                        <p:cTn id="18" dur="5000" fill="hold"/>
                                        <p:tgtEl>
                                          <p:spTgt spid="58"/>
                                        </p:tgtEl>
                                        <p:attrNameLst>
                                          <p:attrName>ppt_x</p:attrName>
                                          <p:attrName>ppt_y</p:attrName>
                                        </p:attrNameLst>
                                      </p:cBhvr>
                                      <p:rCtr x="11100" y="13400"/>
                                    </p:animMotion>
                                  </p:childTnLst>
                                </p:cTn>
                              </p:par>
                              <p:par>
                                <p:cTn id="19" presetID="0" presetClass="path" presetSubtype="0" accel="50000" decel="50000" fill="hold" grpId="0" nodeType="withEffect">
                                  <p:stCondLst>
                                    <p:cond delay="0"/>
                                  </p:stCondLst>
                                  <p:childTnLst>
                                    <p:animMotion origin="layout" path="M -5.55556E-7 -0.03353 C -0.00208 -0.0615 -0.00312 -0.06636 -5.55556E-7 -0.10104 C 0.00087 -0.10983 0.01736 -0.11376 0.01736 -0.11353 C 0.02483 -0.12046 0.01927 -0.11653 0.02847 -0.12023 C 0.0316 -0.12139 0.03802 -0.12439 0.03802 -0.12416 C 0.1059 -0.12231 0.09844 -0.14752 0.10955 -0.10335 C 0.10903 -0.07006 0.10191 0.07237 0.11111 0.11029 C 0.13333 0.10913 0.1559 0.1052 0.17778 0.11237 C 0.21181 0.10821 0.24531 0.10821 0.27934 0.11029 C 0.30035 0.11491 0.3349 0.09133 0.34132 0.12301 C 0.34323 0.1785 0.35451 0.33965 0.34132 0.34289 C 0.33351 0.34474 0.32535 0.34428 0.31736 0.34497 C 0.28073 0.34289 0.24462 0.34358 0.20799 0.34705 C 0.16285 0.34497 0.11806 0.34058 0.07292 0.3385 C 0.03038 0.33965 -0.00937 0.34011 -0.05087 0.34913 C -0.0717 0.34659 -0.08854 0.34474 -0.10799 0.33642 C -0.11562 0.32971 -0.11059 0.33341 -0.12222 0.32809 C -0.12378 0.3274 -0.12708 0.32578 -0.12708 0.32601 C -0.12812 0.32301 -0.12934 0.32023 -0.13021 0.31746 C -0.13142 0.31329 -0.13333 0.30474 -0.13333 0.30497 C -0.13281 0.28855 -0.13212 0.27237 -0.13177 0.25618 C -0.13003 0.16948 -0.13125 0.08277 -0.12865 -0.00393 C -0.12847 -0.00763 -0.12205 -0.00948 -0.12066 -0.01017 C -0.11493 -0.01827 -0.10868 -0.0178 -0.1 -0.01873 C -0.07205 -0.02197 -0.07066 -0.02081 -0.03819 -0.02081 " pathEditMode="relative" rAng="0" ptsTypes="ffffffffffffffffffffffffA">
                                      <p:cBhvr>
                                        <p:cTn id="20" dur="5000" fill="hold"/>
                                        <p:tgtEl>
                                          <p:spTgt spid="62"/>
                                        </p:tgtEl>
                                        <p:attrNameLst>
                                          <p:attrName>ppt_x</p:attrName>
                                          <p:attrName>ppt_y</p:attrName>
                                        </p:attrNameLst>
                                      </p:cBhvr>
                                      <p:rCtr x="11100" y="13400"/>
                                    </p:animMotion>
                                  </p:childTnLst>
                                </p:cTn>
                              </p:par>
                              <p:par>
                                <p:cTn id="21" presetID="0" presetClass="path" presetSubtype="0" accel="50000" decel="50000" fill="hold" grpId="0" nodeType="withEffect">
                                  <p:stCondLst>
                                    <p:cond delay="0"/>
                                  </p:stCondLst>
                                  <p:childTnLst>
                                    <p:animMotion origin="layout" path="M 0.0059 -2.83237E-6 C 0.00382 -0.02797 0.00278 -0.03283 0.0059 -0.06751 C 0.00677 -0.0763 0.02326 -0.08023 0.02326 -0.08 C 0.03073 -0.08693 0.02517 -0.083 0.03437 -0.0867 C 0.0375 -0.08786 0.04392 -0.09086 0.04392 -0.09063 C 0.1118 -0.08878 0.10434 -0.11399 0.11545 -0.06982 C 0.11493 -0.03653 0.10781 0.1059 0.11701 0.14382 C 0.13923 0.14266 0.1618 0.13873 0.18368 0.1459 C 0.21771 0.14174 0.25121 0.14174 0.28524 0.14382 C 0.30625 0.14844 0.3408 0.12486 0.34722 0.15653 C 0.34913 0.21203 0.36041 0.37318 0.34722 0.37642 C 0.33941 0.37827 0.33125 0.37781 0.32326 0.3785 C 0.28663 0.37642 0.25052 0.37711 0.21389 0.38058 C 0.16875 0.3785 0.12396 0.37411 0.07882 0.37203 C 0.03628 0.37318 -0.00347 0.37364 -0.04497 0.38266 C -0.0658 0.38012 -0.08264 0.37827 -0.10209 0.36995 C -0.10972 0.36324 -0.10469 0.36694 -0.11632 0.36162 C -0.11788 0.36093 -0.12118 0.35931 -0.12118 0.35954 C -0.12222 0.35653 -0.12344 0.35376 -0.12431 0.35099 C -0.12552 0.34682 -0.12743 0.33827 -0.12743 0.3385 C -0.12691 0.32208 -0.12622 0.3059 -0.12587 0.28971 C -0.12413 0.20301 -0.12535 0.1163 -0.12275 0.0296 C -0.12257 0.0259 -0.11615 0.02405 -0.11476 0.02336 C -0.10903 0.01526 -0.10278 0.01573 -0.0941 0.0148 C -0.06615 0.01156 -0.06476 0.01272 -0.03229 0.01272 " pathEditMode="relative" rAng="0" ptsTypes="ffffffffffffffffffffffffA">
                                      <p:cBhvr>
                                        <p:cTn id="22" dur="5000" fill="hold"/>
                                        <p:tgtEl>
                                          <p:spTgt spid="54"/>
                                        </p:tgtEl>
                                        <p:attrNameLst>
                                          <p:attrName>ppt_x</p:attrName>
                                          <p:attrName>ppt_y</p:attrName>
                                        </p:attrNameLst>
                                      </p:cBhvr>
                                      <p:rCtr x="11100" y="13400"/>
                                    </p:animMotion>
                                  </p:childTnLst>
                                </p:cTn>
                              </p:par>
                              <p:par>
                                <p:cTn id="23" presetID="0" presetClass="path" presetSubtype="0" accel="50000" decel="50000" fill="hold" grpId="0" nodeType="withEffect">
                                  <p:stCondLst>
                                    <p:cond delay="0"/>
                                  </p:stCondLst>
                                  <p:childTnLst>
                                    <p:animMotion origin="layout" path="M 0 0 C -0.00208 -0.02798 -0.00312 -0.03283 0 -0.06752 C 0.00087 -0.0763 0.01736 -0.08023 0.01736 -0.08023 C 0.02483 -0.08694 0.01927 -0.08301 0.02848 -0.08671 C 0.0316 -0.08786 0.03802 -0.09087 0.03802 -0.09087 C 0.10591 -0.08879 0.09844 -0.11399 0.10955 -0.06983 C 0.10903 -0.03653 0.10191 0.10589 0.11111 0.14381 C 0.13334 0.14266 0.15591 0.13873 0.17778 0.14589 C 0.21181 0.14173 0.24532 0.14173 0.27934 0.14381 C 0.30035 0.14844 0.3349 0.12485 0.34132 0.15653 C 0.34323 0.21202 0.35452 0.37318 0.34132 0.37641 C 0.33351 0.37826 0.32535 0.3778 0.31736 0.3785 C 0.28073 0.37641 0.24462 0.37711 0.20799 0.38058 C 0.16285 0.3785 0.11806 0.3741 0.07292 0.37202 C 0.03039 0.37318 -0.00937 0.37364 -0.05086 0.38266 C -0.0717 0.38011 -0.08854 0.37826 -0.10798 0.36994 C -0.11562 0.36324 -0.11059 0.36693 -0.12222 0.36162 C -0.12378 0.36092 -0.12708 0.3593 -0.12708 0.3593 C -0.12812 0.35653 -0.12934 0.35376 -0.13021 0.35098 C -0.13142 0.34682 -0.13333 0.33826 -0.13333 0.33826 C -0.13281 0.32208 -0.13211 0.30589 -0.13177 0.28971 C -0.13003 0.203 -0.13125 0.1163 -0.12864 0.02959 C -0.12847 0.02589 -0.12205 0.02404 -0.12066 0.02335 C -0.11493 0.01526 -0.10868 0.01572 -0.1 0.0148 C -0.07205 0.01156 -0.07066 0.01272 -0.03819 0.01272 " pathEditMode="relative" ptsTypes="ffffffffffffffffffffffffA">
                                      <p:cBhvr>
                                        <p:cTn id="24" dur="5000" fill="hold"/>
                                        <p:tgtEl>
                                          <p:spTgt spid="5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8" grpId="0" animBg="1"/>
      <p:bldP spid="61" grpId="0" animBg="1"/>
      <p:bldP spid="62" grpId="0" animBg="1"/>
      <p:bldP spid="65"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2057400"/>
            <a:ext cx="5257800" cy="2667000"/>
          </a:xfrm>
        </p:spPr>
        <p:txBody>
          <a:bodyPr>
            <a:normAutofit fontScale="92500" lnSpcReduction="20000"/>
          </a:bodyPr>
          <a:lstStyle/>
          <a:p>
            <a:pPr marL="514350" indent="-514350">
              <a:buFont typeface="+mj-lt"/>
              <a:buAutoNum type="arabicPeriod"/>
            </a:pPr>
            <a:r>
              <a:rPr lang="en-US" dirty="0" smtClean="0"/>
              <a:t>What happens to cardiac output when body fat increases?  </a:t>
            </a:r>
          </a:p>
          <a:p>
            <a:pPr marL="514350" indent="-514350">
              <a:buFont typeface="+mj-lt"/>
              <a:buAutoNum type="arabicPeriod"/>
            </a:pPr>
            <a:endParaRPr lang="en-US" dirty="0"/>
          </a:p>
          <a:p>
            <a:pPr marL="514350" indent="-514350">
              <a:buFont typeface="+mj-lt"/>
              <a:buAutoNum type="arabicPeriod"/>
            </a:pPr>
            <a:r>
              <a:rPr lang="en-US" dirty="0" smtClean="0"/>
              <a:t>Would blood pressure increase or decrease?</a:t>
            </a:r>
            <a:endParaRPr lang="en-US" dirty="0"/>
          </a:p>
        </p:txBody>
      </p:sp>
      <p:sp>
        <p:nvSpPr>
          <p:cNvPr id="4" name="Rectangle 3"/>
          <p:cNvSpPr/>
          <p:nvPr/>
        </p:nvSpPr>
        <p:spPr>
          <a:xfrm>
            <a:off x="1066800" y="228600"/>
            <a:ext cx="7543800" cy="1323439"/>
          </a:xfrm>
          <a:prstGeom prst="rect">
            <a:avLst/>
          </a:prstGeom>
          <a:noFill/>
        </p:spPr>
        <p:txBody>
          <a:bodyPr wrap="square" lIns="91440" tIns="45720" rIns="91440" bIns="45720">
            <a:spAutoFit/>
          </a:bodyPr>
          <a:lstStyle/>
          <a:p>
            <a:pPr algn="ctr"/>
            <a:r>
              <a:rPr lang="en-US" sz="4000" b="1" dirty="0" smtClean="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rPr>
              <a:t>The Effects of Body Fat on Blood Flow</a:t>
            </a:r>
            <a:endParaRPr lang="en-US" sz="4000" b="1" cap="none" spc="0" dirty="0">
              <a:ln w="31550" cmpd="sng">
                <a:gradFill>
                  <a:gsLst>
                    <a:gs pos="25000">
                      <a:schemeClr val="accent1">
                        <a:shade val="25000"/>
                        <a:satMod val="190000"/>
                      </a:schemeClr>
                    </a:gs>
                    <a:gs pos="80000">
                      <a:schemeClr val="accent1">
                        <a:tint val="75000"/>
                        <a:satMod val="190000"/>
                      </a:schemeClr>
                    </a:gs>
                  </a:gsLst>
                  <a:lin ang="5400000"/>
                </a:gradFill>
                <a:prstDash val="solid"/>
              </a:ln>
              <a:solidFill>
                <a:srgbClr val="FFFFFF"/>
              </a:solidFill>
              <a:effectLst>
                <a:outerShdw blurRad="41275" dist="12700" dir="12000000" algn="tl" rotWithShape="0">
                  <a:srgbClr val="000000">
                    <a:alpha val="40000"/>
                  </a:srgbClr>
                </a:outerShdw>
              </a:effectLst>
            </a:endParaRPr>
          </a:p>
        </p:txBody>
      </p:sp>
      <p:pic>
        <p:nvPicPr>
          <p:cNvPr id="5" name="Picture 2" descr="http://t0.gstatic.com/images?q=tbn:ANd9GcRC00vOYbgj-CsalvbOsbNe-Kf0fCTHRsPl8wCOg79v2FdEfX6ag1lwqtD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248400" y="2209800"/>
            <a:ext cx="1295400" cy="1943102"/>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533400" y="914400"/>
            <a:ext cx="4114800" cy="4724400"/>
          </a:xfrm>
        </p:spPr>
        <p:txBody>
          <a:bodyPr>
            <a:normAutofit/>
          </a:bodyPr>
          <a:lstStyle/>
          <a:p>
            <a:r>
              <a:rPr lang="en-US" sz="2400" dirty="0" smtClean="0"/>
              <a:t>With an increase in body fat, more blood vessels are needed to provide the fat tissue with blood so that the tissue can receive oxygen.  The workload of the heart increases because it must pump blood through the additional blood vessels.</a:t>
            </a:r>
          </a:p>
          <a:p>
            <a:r>
              <a:rPr lang="en-US" sz="2400" dirty="0" smtClean="0"/>
              <a:t>The heart rate increases and the arterial walls experience a higher blood pressure.</a:t>
            </a:r>
          </a:p>
        </p:txBody>
      </p:sp>
      <p:pic>
        <p:nvPicPr>
          <p:cNvPr id="4" name="Picture 2" descr="http://topnews.in/health/files/Body-fat-cancer.jpg"/>
          <p:cNvPicPr>
            <a:picLocks noChangeAspect="1" noChangeArrowheads="1"/>
          </p:cNvPicPr>
          <p:nvPr/>
        </p:nvPicPr>
        <p:blipFill>
          <a:blip r:embed="rId2" cstate="print"/>
          <a:srcRect/>
          <a:stretch>
            <a:fillRect/>
          </a:stretch>
        </p:blipFill>
        <p:spPr bwMode="auto">
          <a:xfrm>
            <a:off x="5190744" y="1469136"/>
            <a:ext cx="3048000" cy="2954216"/>
          </a:xfrm>
          <a:prstGeom prst="rect">
            <a:avLst/>
          </a:prstGeom>
          <a:noFill/>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Adipose : Overweight"/>
          <p:cNvPicPr>
            <a:picLocks noChangeAspect="1" noChangeArrowheads="1"/>
          </p:cNvPicPr>
          <p:nvPr/>
        </p:nvPicPr>
        <p:blipFill>
          <a:blip r:embed="rId2" cstate="print"/>
          <a:srcRect/>
          <a:stretch>
            <a:fillRect/>
          </a:stretch>
        </p:blipFill>
        <p:spPr bwMode="auto">
          <a:xfrm>
            <a:off x="6992841" y="3581400"/>
            <a:ext cx="2285998" cy="1524000"/>
          </a:xfrm>
          <a:prstGeom prst="rect">
            <a:avLst/>
          </a:prstGeom>
          <a:noFill/>
        </p:spPr>
      </p:pic>
      <p:sp>
        <p:nvSpPr>
          <p:cNvPr id="9" name="Heart 8"/>
          <p:cNvSpPr/>
          <p:nvPr/>
        </p:nvSpPr>
        <p:spPr>
          <a:xfrm>
            <a:off x="2590800" y="2514600"/>
            <a:ext cx="838200" cy="762000"/>
          </a:xfrm>
          <a:prstGeom prst="hear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3"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p:cNvPicPr>
            <a:picLocks noChangeAspect="1" noChangeArrowheads="1"/>
          </p:cNvPicPr>
          <p:nvPr/>
        </p:nvPicPr>
        <p:blipFill>
          <a:blip r:embed="rId3" cstate="print"/>
          <a:srcRect/>
          <a:stretch>
            <a:fillRect/>
          </a:stretch>
        </p:blipFill>
        <p:spPr bwMode="auto">
          <a:xfrm>
            <a:off x="2624137" y="304800"/>
            <a:ext cx="728663" cy="728663"/>
          </a:xfrm>
          <a:prstGeom prst="rect">
            <a:avLst/>
          </a:prstGeom>
          <a:noFill/>
          <a:ln w="9525">
            <a:noFill/>
            <a:miter lim="800000"/>
            <a:headEnd/>
            <a:tailEnd/>
          </a:ln>
        </p:spPr>
      </p:pic>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24"/>
          <p:cNvSpPr/>
          <p:nvPr/>
        </p:nvSpPr>
        <p:spPr>
          <a:xfrm>
            <a:off x="5791200" y="3581400"/>
            <a:ext cx="1295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inus 26"/>
          <p:cNvSpPr/>
          <p:nvPr/>
        </p:nvSpPr>
        <p:spPr>
          <a:xfrm rot="5400000">
            <a:off x="5334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inus 27"/>
          <p:cNvSpPr/>
          <p:nvPr/>
        </p:nvSpPr>
        <p:spPr>
          <a:xfrm rot="5400000">
            <a:off x="5638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28"/>
          <p:cNvSpPr/>
          <p:nvPr/>
        </p:nvSpPr>
        <p:spPr>
          <a:xfrm rot="5400000">
            <a:off x="59055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191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495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800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004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52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810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inus 38"/>
          <p:cNvSpPr/>
          <p:nvPr/>
        </p:nvSpPr>
        <p:spPr>
          <a:xfrm>
            <a:off x="5867400" y="4724400"/>
            <a:ext cx="12192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2971800" y="5334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Smiley Face 53"/>
          <p:cNvSpPr/>
          <p:nvPr/>
        </p:nvSpPr>
        <p:spPr>
          <a:xfrm>
            <a:off x="31242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32766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Smiley Face 56"/>
          <p:cNvSpPr/>
          <p:nvPr/>
        </p:nvSpPr>
        <p:spPr>
          <a:xfrm>
            <a:off x="3048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004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00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8956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V="1">
            <a:off x="4876800" y="28956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30" name="Picture 6" descr="http://photos3.fotosearch.com/bthumb/LIF/LIF147/h301009.jpg"/>
          <p:cNvPicPr>
            <a:picLocks noChangeAspect="1" noChangeArrowheads="1"/>
          </p:cNvPicPr>
          <p:nvPr/>
        </p:nvPicPr>
        <p:blipFill>
          <a:blip r:embed="rId4" cstate="print"/>
          <a:srcRect/>
          <a:stretch>
            <a:fillRect/>
          </a:stretch>
        </p:blipFill>
        <p:spPr bwMode="auto">
          <a:xfrm>
            <a:off x="4419600" y="228600"/>
            <a:ext cx="1619250" cy="1333501"/>
          </a:xfrm>
          <a:prstGeom prst="rect">
            <a:avLst/>
          </a:prstGeom>
          <a:noFill/>
        </p:spPr>
      </p:pic>
      <p:cxnSp>
        <p:nvCxnSpPr>
          <p:cNvPr id="68" name="Straight Arrow Connector 67"/>
          <p:cNvCxnSpPr/>
          <p:nvPr/>
        </p:nvCxnSpPr>
        <p:spPr>
          <a:xfrm>
            <a:off x="4800600" y="3048002"/>
            <a:ext cx="304800" cy="761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2971800" y="685800"/>
            <a:ext cx="304800" cy="761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4572000" y="2057400"/>
            <a:ext cx="1589281" cy="369332"/>
          </a:xfrm>
          <a:prstGeom prst="rect">
            <a:avLst/>
          </a:prstGeom>
          <a:noFill/>
        </p:spPr>
        <p:txBody>
          <a:bodyPr wrap="none" rtlCol="0">
            <a:spAutoFit/>
          </a:bodyPr>
          <a:lstStyle/>
          <a:p>
            <a:r>
              <a:rPr lang="en-US" dirty="0" smtClean="0"/>
              <a:t>Blood pressure</a:t>
            </a:r>
            <a:endParaRPr lang="en-US" dirty="0"/>
          </a:p>
        </p:txBody>
      </p:sp>
      <p:sp>
        <p:nvSpPr>
          <p:cNvPr id="71" name="Minus 70"/>
          <p:cNvSpPr/>
          <p:nvPr/>
        </p:nvSpPr>
        <p:spPr>
          <a:xfrm rot="5400000">
            <a:off x="5524500" y="4202596"/>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Minus 71"/>
          <p:cNvSpPr/>
          <p:nvPr/>
        </p:nvSpPr>
        <p:spPr>
          <a:xfrm rot="5400000">
            <a:off x="5762377" y="4202927"/>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Minus 72"/>
          <p:cNvSpPr/>
          <p:nvPr/>
        </p:nvSpPr>
        <p:spPr>
          <a:xfrm rot="5400000">
            <a:off x="6019800" y="4210381"/>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Minus 73"/>
          <p:cNvSpPr/>
          <p:nvPr/>
        </p:nvSpPr>
        <p:spPr>
          <a:xfrm rot="5400000">
            <a:off x="6179157" y="4210381"/>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utoRev="1" fill="hold" nodeType="clickEffect">
                                  <p:stCondLst>
                                    <p:cond delay="0"/>
                                  </p:stCondLst>
                                  <p:childTnLst>
                                    <p:animScale>
                                      <p:cBhvr>
                                        <p:cTn id="6" dur="2000" fill="hold"/>
                                        <p:tgtEl>
                                          <p:spTgt spid="9"/>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0"/>
                                        </p:tgtEl>
                                        <p:attrNameLst>
                                          <p:attrName>style.visibility</p:attrName>
                                        </p:attrNameLst>
                                      </p:cBhvr>
                                      <p:to>
                                        <p:strVal val="visible"/>
                                      </p:to>
                                    </p:set>
                                  </p:childTnLst>
                                </p:cTn>
                              </p:par>
                            </p:childTnLst>
                          </p:cTn>
                        </p:par>
                        <p:par>
                          <p:cTn id="11" fill="hold">
                            <p:stCondLst>
                              <p:cond delay="0"/>
                            </p:stCondLst>
                            <p:childTnLst>
                              <p:par>
                                <p:cTn id="12" presetID="9" presetClass="exit" presetSubtype="0" fill="hold" nodeType="afterEffect">
                                  <p:stCondLst>
                                    <p:cond delay="0"/>
                                  </p:stCondLst>
                                  <p:childTnLst>
                                    <p:animEffect transition="out" filter="dissolve">
                                      <p:cBhvr>
                                        <p:cTn id="13" dur="500"/>
                                        <p:tgtEl>
                                          <p:spTgt spid="67"/>
                                        </p:tgtEl>
                                      </p:cBhvr>
                                    </p:animEffect>
                                    <p:set>
                                      <p:cBhvr>
                                        <p:cTn id="14" dur="1" fill="hold">
                                          <p:stCondLst>
                                            <p:cond delay="499"/>
                                          </p:stCondLst>
                                        </p:cTn>
                                        <p:tgtEl>
                                          <p:spTgt spid="67"/>
                                        </p:tgtEl>
                                        <p:attrNameLst>
                                          <p:attrName>style.visibility</p:attrName>
                                        </p:attrNameLst>
                                      </p:cBhvr>
                                      <p:to>
                                        <p:strVal val="hidden"/>
                                      </p:to>
                                    </p:set>
                                  </p:childTnLst>
                                </p:cTn>
                              </p:par>
                              <p:par>
                                <p:cTn id="15" presetID="9" presetClass="exit" presetSubtype="0" fill="hold" nodeType="withEffect">
                                  <p:stCondLst>
                                    <p:cond delay="0"/>
                                  </p:stCondLst>
                                  <p:childTnLst>
                                    <p:animEffect transition="out" filter="dissolve">
                                      <p:cBhvr>
                                        <p:cTn id="16" dur="500"/>
                                        <p:tgtEl>
                                          <p:spTgt spid="49"/>
                                        </p:tgtEl>
                                      </p:cBhvr>
                                    </p:animEffect>
                                    <p:set>
                                      <p:cBhvr>
                                        <p:cTn id="17" dur="1" fill="hold">
                                          <p:stCondLst>
                                            <p:cond delay="499"/>
                                          </p:stCondLst>
                                        </p:cTn>
                                        <p:tgtEl>
                                          <p:spTgt spid="49"/>
                                        </p:tgtEl>
                                        <p:attrNameLst>
                                          <p:attrName>style.visibility</p:attrName>
                                        </p:attrNameLst>
                                      </p:cBhvr>
                                      <p:to>
                                        <p:strVal val="hidden"/>
                                      </p:to>
                                    </p:set>
                                  </p:childTnLst>
                                </p:cTn>
                              </p:par>
                              <p:par>
                                <p:cTn id="18" presetID="1" presetClass="entr" presetSubtype="0" fill="hold" nodeType="withEffect">
                                  <p:stCondLst>
                                    <p:cond delay="0"/>
                                  </p:stCondLst>
                                  <p:childTnLst>
                                    <p:set>
                                      <p:cBhvr>
                                        <p:cTn id="19" dur="1" fill="hold">
                                          <p:stCondLst>
                                            <p:cond delay="0"/>
                                          </p:stCondLst>
                                        </p:cTn>
                                        <p:tgtEl>
                                          <p:spTgt spid="68"/>
                                        </p:tgtEl>
                                        <p:attrNameLst>
                                          <p:attrName>style.visibility</p:attrName>
                                        </p:attrNameLst>
                                      </p:cBhvr>
                                      <p:to>
                                        <p:strVal val="visible"/>
                                      </p:to>
                                    </p:set>
                                  </p:childTnLst>
                                </p:cTn>
                              </p:par>
                              <p:par>
                                <p:cTn id="20" presetID="1" presetClass="entr" presetSubtype="0" fill="hold" nodeType="withEffect">
                                  <p:stCondLst>
                                    <p:cond delay="0"/>
                                  </p:stCondLst>
                                  <p:childTnLst>
                                    <p:set>
                                      <p:cBhvr>
                                        <p:cTn id="21" dur="1" fill="hold">
                                          <p:stCondLst>
                                            <p:cond delay="0"/>
                                          </p:stCondLst>
                                        </p:cTn>
                                        <p:tgtEl>
                                          <p:spTgt spid="6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Hypertension:  What is it and what are the effects of it?</a:t>
            </a:r>
            <a:endParaRPr lang="en-US" dirty="0"/>
          </a:p>
        </p:txBody>
      </p:sp>
      <p:sp>
        <p:nvSpPr>
          <p:cNvPr id="3" name="Content Placeholder 2"/>
          <p:cNvSpPr>
            <a:spLocks noGrp="1"/>
          </p:cNvSpPr>
          <p:nvPr>
            <p:ph idx="1"/>
          </p:nvPr>
        </p:nvSpPr>
        <p:spPr/>
        <p:txBody>
          <a:bodyPr>
            <a:normAutofit/>
          </a:bodyPr>
          <a:lstStyle/>
          <a:p>
            <a:pPr marL="0" indent="0">
              <a:buNone/>
            </a:pPr>
            <a:r>
              <a:rPr lang="en-US" dirty="0" smtClean="0"/>
              <a:t>Hypertension is a condition where blood pressure is elevated in the arteries.  It can lead to numerous health problems such as:</a:t>
            </a:r>
          </a:p>
          <a:p>
            <a:r>
              <a:rPr lang="en-US" dirty="0" smtClean="0"/>
              <a:t>Rupturing of blood vessels</a:t>
            </a:r>
          </a:p>
          <a:p>
            <a:pPr>
              <a:buNone/>
            </a:pPr>
            <a:r>
              <a:rPr lang="en-US" dirty="0" smtClean="0"/>
              <a:t>		(in the brain      Death of brain cells)</a:t>
            </a:r>
          </a:p>
          <a:p>
            <a:r>
              <a:rPr lang="en-US" dirty="0" smtClean="0"/>
              <a:t>Heart disease</a:t>
            </a:r>
          </a:p>
          <a:p>
            <a:r>
              <a:rPr lang="en-US" dirty="0" smtClean="0"/>
              <a:t>Renal failure</a:t>
            </a:r>
          </a:p>
          <a:p>
            <a:r>
              <a:rPr lang="en-US" dirty="0" smtClean="0"/>
              <a:t>Vision problems</a:t>
            </a:r>
          </a:p>
          <a:p>
            <a:endParaRPr lang="en-US" dirty="0" smtClean="0"/>
          </a:p>
          <a:p>
            <a:endParaRPr lang="en-US" dirty="0"/>
          </a:p>
        </p:txBody>
      </p:sp>
      <p:cxnSp>
        <p:nvCxnSpPr>
          <p:cNvPr id="9" name="Straight Arrow Connector 8"/>
          <p:cNvCxnSpPr/>
          <p:nvPr/>
        </p:nvCxnSpPr>
        <p:spPr>
          <a:xfrm>
            <a:off x="3505200" y="4038600"/>
            <a:ext cx="457200" cy="0"/>
          </a:xfrm>
          <a:prstGeom prst="straightConnector1">
            <a:avLst/>
          </a:prstGeom>
          <a:ln w="3810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295400" y="4572000"/>
            <a:ext cx="2971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95400" y="4953000"/>
            <a:ext cx="7162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19600" y="4572000"/>
            <a:ext cx="2590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162800" y="4572000"/>
            <a:ext cx="12954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2672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4196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71628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70104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8382000" y="4572000"/>
            <a:ext cx="228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28600" y="4191000"/>
            <a:ext cx="1066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04800" y="5486400"/>
            <a:ext cx="731290" cy="369332"/>
          </a:xfrm>
          <a:prstGeom prst="rect">
            <a:avLst/>
          </a:prstGeom>
          <a:noFill/>
        </p:spPr>
        <p:txBody>
          <a:bodyPr wrap="none" rtlCol="0">
            <a:spAutoFit/>
          </a:bodyPr>
          <a:lstStyle/>
          <a:p>
            <a:r>
              <a:rPr lang="en-US" dirty="0" smtClean="0"/>
              <a:t>Pump</a:t>
            </a:r>
            <a:endParaRPr lang="en-US" dirty="0"/>
          </a:p>
        </p:txBody>
      </p:sp>
      <p:sp>
        <p:nvSpPr>
          <p:cNvPr id="26" name="TextBox 25"/>
          <p:cNvSpPr txBox="1"/>
          <p:nvPr/>
        </p:nvSpPr>
        <p:spPr>
          <a:xfrm>
            <a:off x="5029200" y="5029200"/>
            <a:ext cx="731419" cy="369332"/>
          </a:xfrm>
          <a:prstGeom prst="rect">
            <a:avLst/>
          </a:prstGeom>
          <a:noFill/>
        </p:spPr>
        <p:txBody>
          <a:bodyPr wrap="none" rtlCol="0">
            <a:spAutoFit/>
          </a:bodyPr>
          <a:lstStyle/>
          <a:p>
            <a:r>
              <a:rPr lang="en-US" dirty="0" smtClean="0"/>
              <a:t>Tubes</a:t>
            </a:r>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art 8"/>
          <p:cNvSpPr/>
          <p:nvPr/>
        </p:nvSpPr>
        <p:spPr>
          <a:xfrm>
            <a:off x="2590800" y="2514600"/>
            <a:ext cx="838200" cy="762000"/>
          </a:xfrm>
          <a:prstGeom prst="hear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2"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p:cNvPicPr>
            <a:picLocks noChangeAspect="1" noChangeArrowheads="1"/>
          </p:cNvPicPr>
          <p:nvPr/>
        </p:nvPicPr>
        <p:blipFill>
          <a:blip r:embed="rId2" cstate="print"/>
          <a:srcRect/>
          <a:stretch>
            <a:fillRect/>
          </a:stretch>
        </p:blipFill>
        <p:spPr bwMode="auto">
          <a:xfrm>
            <a:off x="2624137" y="304800"/>
            <a:ext cx="728663" cy="728663"/>
          </a:xfrm>
          <a:prstGeom prst="rect">
            <a:avLst/>
          </a:prstGeom>
          <a:noFill/>
          <a:ln w="9525">
            <a:noFill/>
            <a:miter lim="800000"/>
            <a:headEnd/>
            <a:tailEnd/>
          </a:ln>
        </p:spPr>
      </p:pic>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191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495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800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004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52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810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Smiley Face 53"/>
          <p:cNvSpPr/>
          <p:nvPr/>
        </p:nvSpPr>
        <p:spPr>
          <a:xfrm>
            <a:off x="31242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32766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Smiley Face 56"/>
          <p:cNvSpPr/>
          <p:nvPr/>
        </p:nvSpPr>
        <p:spPr>
          <a:xfrm>
            <a:off x="3048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004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00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8956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30" name="Picture 6" descr="http://photos3.fotosearch.com/bthumb/LIF/LIF147/h301009.jpg"/>
          <p:cNvPicPr>
            <a:picLocks noChangeAspect="1" noChangeArrowheads="1"/>
          </p:cNvPicPr>
          <p:nvPr/>
        </p:nvPicPr>
        <p:blipFill>
          <a:blip r:embed="rId3" cstate="print"/>
          <a:srcRect/>
          <a:stretch>
            <a:fillRect/>
          </a:stretch>
        </p:blipFill>
        <p:spPr bwMode="auto">
          <a:xfrm>
            <a:off x="4419600" y="228600"/>
            <a:ext cx="1619250" cy="1333501"/>
          </a:xfrm>
          <a:prstGeom prst="rect">
            <a:avLst/>
          </a:prstGeom>
          <a:noFill/>
        </p:spPr>
      </p:pic>
      <p:pic>
        <p:nvPicPr>
          <p:cNvPr id="18434" name="Picture 2" descr="Adipose : Overweight"/>
          <p:cNvPicPr>
            <a:picLocks noChangeAspect="1" noChangeArrowheads="1"/>
          </p:cNvPicPr>
          <p:nvPr/>
        </p:nvPicPr>
        <p:blipFill>
          <a:blip r:embed="rId4" cstate="print"/>
          <a:srcRect/>
          <a:stretch>
            <a:fillRect/>
          </a:stretch>
        </p:blipFill>
        <p:spPr bwMode="auto">
          <a:xfrm>
            <a:off x="6941157" y="3625795"/>
            <a:ext cx="2285998" cy="1524000"/>
          </a:xfrm>
          <a:prstGeom prst="rect">
            <a:avLst/>
          </a:prstGeom>
          <a:noFill/>
        </p:spPr>
      </p:pic>
      <p:cxnSp>
        <p:nvCxnSpPr>
          <p:cNvPr id="68" name="Straight Arrow Connector 67"/>
          <p:cNvCxnSpPr/>
          <p:nvPr/>
        </p:nvCxnSpPr>
        <p:spPr>
          <a:xfrm>
            <a:off x="4800600" y="3048002"/>
            <a:ext cx="304800" cy="761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p:nvPr/>
        </p:nvCxnSpPr>
        <p:spPr>
          <a:xfrm>
            <a:off x="2971800" y="685800"/>
            <a:ext cx="304800" cy="7619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70" name="TextBox 69"/>
          <p:cNvSpPr txBox="1"/>
          <p:nvPr/>
        </p:nvSpPr>
        <p:spPr>
          <a:xfrm>
            <a:off x="6096000" y="381000"/>
            <a:ext cx="2578270" cy="646331"/>
          </a:xfrm>
          <a:prstGeom prst="rect">
            <a:avLst/>
          </a:prstGeom>
          <a:noFill/>
        </p:spPr>
        <p:txBody>
          <a:bodyPr wrap="none" rtlCol="0">
            <a:spAutoFit/>
          </a:bodyPr>
          <a:lstStyle/>
          <a:p>
            <a:r>
              <a:rPr lang="en-US" b="1" dirty="0" smtClean="0">
                <a:solidFill>
                  <a:srgbClr val="FF0000"/>
                </a:solidFill>
              </a:rPr>
              <a:t>Increased blood pressure</a:t>
            </a:r>
          </a:p>
          <a:p>
            <a:r>
              <a:rPr lang="en-US" b="1" dirty="0" smtClean="0">
                <a:solidFill>
                  <a:srgbClr val="FF0000"/>
                </a:solidFill>
              </a:rPr>
              <a:t>to brain</a:t>
            </a:r>
            <a:endParaRPr lang="en-US" b="1" dirty="0">
              <a:solidFill>
                <a:srgbClr val="FF0000"/>
              </a:solidFill>
            </a:endParaRPr>
          </a:p>
        </p:txBody>
      </p:sp>
      <p:sp>
        <p:nvSpPr>
          <p:cNvPr id="71" name="TextBox 70"/>
          <p:cNvSpPr txBox="1"/>
          <p:nvPr/>
        </p:nvSpPr>
        <p:spPr>
          <a:xfrm>
            <a:off x="5410200" y="2514600"/>
            <a:ext cx="2578270" cy="646331"/>
          </a:xfrm>
          <a:prstGeom prst="rect">
            <a:avLst/>
          </a:prstGeom>
          <a:noFill/>
        </p:spPr>
        <p:txBody>
          <a:bodyPr wrap="none" rtlCol="0">
            <a:spAutoFit/>
          </a:bodyPr>
          <a:lstStyle/>
          <a:p>
            <a:r>
              <a:rPr lang="en-US" b="1" dirty="0" smtClean="0">
                <a:solidFill>
                  <a:srgbClr val="FF0000"/>
                </a:solidFill>
              </a:rPr>
              <a:t>Increased blood pressure</a:t>
            </a:r>
          </a:p>
          <a:p>
            <a:r>
              <a:rPr lang="en-US" b="1" dirty="0" smtClean="0">
                <a:solidFill>
                  <a:srgbClr val="FF0000"/>
                </a:solidFill>
              </a:rPr>
              <a:t>to organs</a:t>
            </a:r>
            <a:endParaRPr lang="en-US" b="1" dirty="0">
              <a:solidFill>
                <a:srgbClr val="FF0000"/>
              </a:solidFill>
            </a:endParaRPr>
          </a:p>
        </p:txBody>
      </p:sp>
      <p:pic>
        <p:nvPicPr>
          <p:cNvPr id="72" name="Picture 2" descr="Skeletal muscle, eps8 Stock Photo - 9693634"/>
          <p:cNvPicPr>
            <a:picLocks noChangeAspect="1" noChangeArrowheads="1"/>
          </p:cNvPicPr>
          <p:nvPr/>
        </p:nvPicPr>
        <p:blipFill>
          <a:blip r:embed="rId5" cstate="print"/>
          <a:srcRect l="8000" t="58309" r="40000"/>
          <a:stretch>
            <a:fillRect/>
          </a:stretch>
        </p:blipFill>
        <p:spPr bwMode="auto">
          <a:xfrm>
            <a:off x="6858000" y="5495925"/>
            <a:ext cx="1981200" cy="1362075"/>
          </a:xfrm>
          <a:prstGeom prst="rect">
            <a:avLst/>
          </a:prstGeom>
          <a:noFill/>
          <a:ln>
            <a:noFill/>
          </a:ln>
        </p:spPr>
      </p:pic>
      <p:pic>
        <p:nvPicPr>
          <p:cNvPr id="73" name="Picture 2" descr="Healthy kidney and kidney with stones, eps8 Stock Photo - 9549382"/>
          <p:cNvPicPr>
            <a:picLocks noChangeAspect="1" noChangeArrowheads="1"/>
          </p:cNvPicPr>
          <p:nvPr/>
        </p:nvPicPr>
        <p:blipFill>
          <a:blip r:embed="rId6" cstate="print"/>
          <a:srcRect l="54000" t="16522" b="9275"/>
          <a:stretch>
            <a:fillRect/>
          </a:stretch>
        </p:blipFill>
        <p:spPr bwMode="auto">
          <a:xfrm>
            <a:off x="5029200" y="5479774"/>
            <a:ext cx="990600" cy="1378226"/>
          </a:xfrm>
          <a:prstGeom prst="rect">
            <a:avLst/>
          </a:prstGeom>
          <a:noFill/>
        </p:spPr>
      </p:pic>
      <p:pic>
        <p:nvPicPr>
          <p:cNvPr id="74" name="Picture 4" descr="http://photos1.fotosearch.com/bthumb/LIF/LIF115/SA401011.jpg"/>
          <p:cNvPicPr>
            <a:picLocks noChangeAspect="1" noChangeArrowheads="1"/>
          </p:cNvPicPr>
          <p:nvPr/>
        </p:nvPicPr>
        <p:blipFill>
          <a:blip r:embed="rId7" cstate="print"/>
          <a:srcRect/>
          <a:stretch>
            <a:fillRect/>
          </a:stretch>
        </p:blipFill>
        <p:spPr bwMode="auto">
          <a:xfrm>
            <a:off x="3124200" y="5562601"/>
            <a:ext cx="1619250" cy="1209676"/>
          </a:xfrm>
          <a:prstGeom prst="rect">
            <a:avLst/>
          </a:prstGeom>
          <a:noFill/>
        </p:spPr>
      </p:pic>
      <p:sp>
        <p:nvSpPr>
          <p:cNvPr id="76" name="TextBox 75"/>
          <p:cNvSpPr txBox="1"/>
          <p:nvPr/>
        </p:nvSpPr>
        <p:spPr>
          <a:xfrm>
            <a:off x="457200" y="1676400"/>
            <a:ext cx="2495876" cy="523220"/>
          </a:xfrm>
          <a:prstGeom prst="rect">
            <a:avLst/>
          </a:prstGeom>
          <a:noFill/>
        </p:spPr>
        <p:txBody>
          <a:bodyPr wrap="none" rtlCol="0">
            <a:spAutoFit/>
          </a:bodyPr>
          <a:lstStyle/>
          <a:p>
            <a:r>
              <a:rPr lang="en-US" sz="2800" b="1" dirty="0" smtClean="0"/>
              <a:t>HYPERTENSION</a:t>
            </a:r>
            <a:endParaRPr lang="en-US" sz="2800" b="1" dirty="0"/>
          </a:p>
        </p:txBody>
      </p:sp>
      <p:sp>
        <p:nvSpPr>
          <p:cNvPr id="67" name="Minus 66"/>
          <p:cNvSpPr/>
          <p:nvPr/>
        </p:nvSpPr>
        <p:spPr>
          <a:xfrm rot="5400000">
            <a:off x="5257800" y="4247819"/>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Minus 74"/>
          <p:cNvSpPr/>
          <p:nvPr/>
        </p:nvSpPr>
        <p:spPr>
          <a:xfrm rot="5400000">
            <a:off x="5562600" y="4247819"/>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Minus 76"/>
          <p:cNvSpPr/>
          <p:nvPr/>
        </p:nvSpPr>
        <p:spPr>
          <a:xfrm rot="5400000">
            <a:off x="5829300" y="4247819"/>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Minus 77"/>
          <p:cNvSpPr/>
          <p:nvPr/>
        </p:nvSpPr>
        <p:spPr>
          <a:xfrm>
            <a:off x="5791200" y="4781219"/>
            <a:ext cx="12192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Minus 78"/>
          <p:cNvSpPr/>
          <p:nvPr/>
        </p:nvSpPr>
        <p:spPr>
          <a:xfrm rot="5400000">
            <a:off x="5448300" y="4259415"/>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Minus 79"/>
          <p:cNvSpPr/>
          <p:nvPr/>
        </p:nvSpPr>
        <p:spPr>
          <a:xfrm rot="5400000">
            <a:off x="5686177" y="4259746"/>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Minus 80"/>
          <p:cNvSpPr/>
          <p:nvPr/>
        </p:nvSpPr>
        <p:spPr>
          <a:xfrm rot="5400000">
            <a:off x="5943600" y="42672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Minus 81"/>
          <p:cNvSpPr/>
          <p:nvPr/>
        </p:nvSpPr>
        <p:spPr>
          <a:xfrm rot="5400000">
            <a:off x="6102957" y="42672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Minus 82"/>
          <p:cNvSpPr/>
          <p:nvPr/>
        </p:nvSpPr>
        <p:spPr>
          <a:xfrm>
            <a:off x="5835204" y="3638219"/>
            <a:ext cx="1251396"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0"/>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71"/>
                                        </p:tgtEl>
                                        <p:attrNameLst>
                                          <p:attrName>style.visibility</p:attrName>
                                        </p:attrNameLst>
                                      </p:cBhvr>
                                      <p:to>
                                        <p:strVal val="visible"/>
                                      </p:to>
                                    </p:set>
                                  </p:childTnLst>
                                </p:cTn>
                              </p:par>
                            </p:childTnLst>
                          </p:cTn>
                        </p:par>
                        <p:par>
                          <p:cTn id="11" fill="hold">
                            <p:stCondLst>
                              <p:cond delay="0"/>
                            </p:stCondLst>
                            <p:childTnLst>
                              <p:par>
                                <p:cTn id="12" presetID="6" presetClass="emph" presetSubtype="0" fill="hold" grpId="0" nodeType="afterEffect">
                                  <p:stCondLst>
                                    <p:cond delay="0"/>
                                  </p:stCondLst>
                                  <p:childTnLst>
                                    <p:animScale>
                                      <p:cBhvr>
                                        <p:cTn id="13" dur="2000" fill="hold"/>
                                        <p:tgtEl>
                                          <p:spTgt spid="71"/>
                                        </p:tgtEl>
                                      </p:cBhvr>
                                      <p:by x="120000" y="120000"/>
                                    </p:animScale>
                                  </p:childTnLst>
                                </p:cTn>
                              </p:par>
                              <p:par>
                                <p:cTn id="14" presetID="1" presetClass="entr" presetSubtype="0" fill="hold" nodeType="withEffect">
                                  <p:stCondLst>
                                    <p:cond delay="0"/>
                                  </p:stCondLst>
                                  <p:childTnLst>
                                    <p:set>
                                      <p:cBhvr>
                                        <p:cTn id="15" dur="1" fill="hold">
                                          <p:stCondLst>
                                            <p:cond delay="0"/>
                                          </p:stCondLst>
                                        </p:cTn>
                                        <p:tgtEl>
                                          <p:spTgt spid="74"/>
                                        </p:tgtEl>
                                        <p:attrNameLst>
                                          <p:attrName>style.visibility</p:attrName>
                                        </p:attrNameLst>
                                      </p:cBhvr>
                                      <p:to>
                                        <p:strVal val="visible"/>
                                      </p:to>
                                    </p:set>
                                  </p:childTnLst>
                                </p:cTn>
                              </p:par>
                              <p:par>
                                <p:cTn id="16" presetID="1" presetClass="entr" presetSubtype="0" fill="hold" nodeType="withEffect">
                                  <p:stCondLst>
                                    <p:cond delay="0"/>
                                  </p:stCondLst>
                                  <p:childTnLst>
                                    <p:set>
                                      <p:cBhvr>
                                        <p:cTn id="17" dur="1" fill="hold">
                                          <p:stCondLst>
                                            <p:cond delay="0"/>
                                          </p:stCondLst>
                                        </p:cTn>
                                        <p:tgtEl>
                                          <p:spTgt spid="73"/>
                                        </p:tgtEl>
                                        <p:attrNameLst>
                                          <p:attrName>style.visibility</p:attrName>
                                        </p:attrNameLst>
                                      </p:cBhvr>
                                      <p:to>
                                        <p:strVal val="visible"/>
                                      </p:to>
                                    </p:set>
                                  </p:childTnLst>
                                </p:cTn>
                              </p:par>
                              <p:par>
                                <p:cTn id="18" presetID="1" presetClass="entr" presetSubtype="0" fill="hold" nodeType="withEffect">
                                  <p:stCondLst>
                                    <p:cond delay="0"/>
                                  </p:stCondLst>
                                  <p:childTnLst>
                                    <p:set>
                                      <p:cBhvr>
                                        <p:cTn id="19" dur="1" fill="hold">
                                          <p:stCondLst>
                                            <p:cond delay="0"/>
                                          </p:stCondLst>
                                        </p:cTn>
                                        <p:tgtEl>
                                          <p:spTgt spid="72"/>
                                        </p:tgtEl>
                                        <p:attrNameLst>
                                          <p:attrName>style.visibility</p:attrName>
                                        </p:attrNameLst>
                                      </p:cBhvr>
                                      <p:to>
                                        <p:strVal val="visible"/>
                                      </p:to>
                                    </p:set>
                                  </p:childTnLst>
                                </p:cTn>
                              </p:par>
                              <p:par>
                                <p:cTn id="20" presetID="6" presetClass="emph" presetSubtype="0" fill="hold" nodeType="withEffect">
                                  <p:stCondLst>
                                    <p:cond delay="0"/>
                                  </p:stCondLst>
                                  <p:childTnLst>
                                    <p:animScale>
                                      <p:cBhvr>
                                        <p:cTn id="21" dur="2000" fill="hold"/>
                                        <p:tgtEl>
                                          <p:spTgt spid="74"/>
                                        </p:tgtEl>
                                      </p:cBhvr>
                                      <p:by x="120000" y="120000"/>
                                    </p:animScale>
                                  </p:childTnLst>
                                </p:cTn>
                              </p:par>
                              <p:par>
                                <p:cTn id="22" presetID="6" presetClass="emph" presetSubtype="0" fill="remove" nodeType="withEffect">
                                  <p:stCondLst>
                                    <p:cond delay="0"/>
                                  </p:stCondLst>
                                  <p:childTnLst>
                                    <p:animScale>
                                      <p:cBhvr>
                                        <p:cTn id="23" dur="2000" fill="hold"/>
                                        <p:tgtEl>
                                          <p:spTgt spid="73"/>
                                        </p:tgtEl>
                                      </p:cBhvr>
                                      <p:by x="120000" y="120000"/>
                                    </p:animScale>
                                  </p:childTnLst>
                                </p:cTn>
                              </p:par>
                              <p:par>
                                <p:cTn id="24" presetID="6" presetClass="emph" presetSubtype="0" fill="remove" nodeType="withEffect">
                                  <p:stCondLst>
                                    <p:cond delay="0"/>
                                  </p:stCondLst>
                                  <p:childTnLst>
                                    <p:animScale>
                                      <p:cBhvr>
                                        <p:cTn id="25" dur="2000" fill="hold"/>
                                        <p:tgtEl>
                                          <p:spTgt spid="72"/>
                                        </p:tgtEl>
                                      </p:cBhvr>
                                      <p:by x="120000" y="120000"/>
                                    </p:animScale>
                                  </p:childTnLst>
                                </p:cTn>
                              </p:par>
                            </p:childTnLst>
                          </p:cTn>
                        </p:par>
                        <p:par>
                          <p:cTn id="26" fill="hold">
                            <p:stCondLst>
                              <p:cond delay="2000"/>
                            </p:stCondLst>
                            <p:childTnLst>
                              <p:par>
                                <p:cTn id="27" presetID="1" presetClass="entr" presetSubtype="0" fill="hold" nodeType="afterEffect">
                                  <p:stCondLst>
                                    <p:cond delay="0"/>
                                  </p:stCondLst>
                                  <p:childTnLst>
                                    <p:set>
                                      <p:cBhvr>
                                        <p:cTn id="28" dur="1" fill="hold">
                                          <p:stCondLst>
                                            <p:cond delay="0"/>
                                          </p:stCondLst>
                                        </p:cTn>
                                        <p:tgtEl>
                                          <p:spTgt spid="7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 grpId="0"/>
      <p:bldP spid="71" grpId="0"/>
      <p:bldP spid="71" grpId="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http://www.cedars-sinai.edu/Patients/Health-Conditions/Images/AneurysmTypes-45020.jpg"/>
          <p:cNvPicPr>
            <a:picLocks noChangeAspect="1" noChangeArrowheads="1"/>
          </p:cNvPicPr>
          <p:nvPr/>
        </p:nvPicPr>
        <p:blipFill>
          <a:blip r:embed="rId3" cstate="print"/>
          <a:srcRect/>
          <a:stretch>
            <a:fillRect/>
          </a:stretch>
        </p:blipFill>
        <p:spPr bwMode="auto">
          <a:xfrm>
            <a:off x="-1981200" y="1981200"/>
            <a:ext cx="4279589" cy="3352800"/>
          </a:xfrm>
          <a:prstGeom prst="rect">
            <a:avLst/>
          </a:prstGeom>
          <a:noFill/>
        </p:spPr>
      </p:pic>
      <p:pic>
        <p:nvPicPr>
          <p:cNvPr id="4100" name="Picture 4" descr="http://www.cedars-sinai.edu/Patients/Health-Conditions/Images/Aorta-dissectionsAB-44802.jpg"/>
          <p:cNvPicPr>
            <a:picLocks noChangeAspect="1" noChangeArrowheads="1"/>
          </p:cNvPicPr>
          <p:nvPr/>
        </p:nvPicPr>
        <p:blipFill>
          <a:blip r:embed="rId4" cstate="print"/>
          <a:srcRect/>
          <a:stretch>
            <a:fillRect/>
          </a:stretch>
        </p:blipFill>
        <p:spPr bwMode="auto">
          <a:xfrm>
            <a:off x="2286000" y="2209800"/>
            <a:ext cx="6134601" cy="3276600"/>
          </a:xfrm>
          <a:prstGeom prst="rect">
            <a:avLst/>
          </a:prstGeom>
          <a:noFill/>
        </p:spPr>
      </p:pic>
      <p:sp>
        <p:nvSpPr>
          <p:cNvPr id="8" name="TextBox 7"/>
          <p:cNvSpPr txBox="1"/>
          <p:nvPr/>
        </p:nvSpPr>
        <p:spPr>
          <a:xfrm>
            <a:off x="0" y="6550223"/>
            <a:ext cx="6006901" cy="307777"/>
          </a:xfrm>
          <a:prstGeom prst="rect">
            <a:avLst/>
          </a:prstGeom>
          <a:noFill/>
        </p:spPr>
        <p:txBody>
          <a:bodyPr wrap="none" rtlCol="0">
            <a:spAutoFit/>
          </a:bodyPr>
          <a:lstStyle/>
          <a:p>
            <a:r>
              <a:rPr lang="en-US" sz="1400" dirty="0" smtClean="0"/>
              <a:t>http://www.cedars-sinai.edu/Patients/Health-Conditions/Aortic-Aneurysm.aspx</a:t>
            </a:r>
            <a:endParaRPr lang="en-US" sz="14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2" descr="http://t2.gstatic.com/images?q=tbn:ANd9GcRxDbtFDDfv3pZ3iI13E7_w5RasCYkwWncAyKI5uvOAxKteMlAkwA"/>
          <p:cNvPicPr>
            <a:picLocks noChangeAspect="1" noChangeArrowheads="1"/>
          </p:cNvPicPr>
          <p:nvPr/>
        </p:nvPicPr>
        <p:blipFill>
          <a:blip r:embed="rId2" cstate="print"/>
          <a:srcRect/>
          <a:stretch>
            <a:fillRect/>
          </a:stretch>
        </p:blipFill>
        <p:spPr bwMode="auto">
          <a:xfrm>
            <a:off x="4495800" y="3429000"/>
            <a:ext cx="4423587" cy="3200400"/>
          </a:xfrm>
          <a:prstGeom prst="rect">
            <a:avLst/>
          </a:prstGeom>
          <a:noFill/>
        </p:spPr>
      </p:pic>
      <p:pic>
        <p:nvPicPr>
          <p:cNvPr id="46084" name="Picture 4" descr="http://www.empowher.com/files/ebsco/images/si55551286.jpg"/>
          <p:cNvPicPr>
            <a:picLocks noChangeAspect="1" noChangeArrowheads="1"/>
          </p:cNvPicPr>
          <p:nvPr/>
        </p:nvPicPr>
        <p:blipFill>
          <a:blip r:embed="rId3" cstate="print"/>
          <a:srcRect/>
          <a:stretch>
            <a:fillRect/>
          </a:stretch>
        </p:blipFill>
        <p:spPr bwMode="auto">
          <a:xfrm>
            <a:off x="381000" y="228600"/>
            <a:ext cx="4724400" cy="3076918"/>
          </a:xfrm>
          <a:prstGeom prst="rect">
            <a:avLst/>
          </a:prstGeom>
          <a:noFill/>
        </p:spPr>
      </p:pic>
      <p:sp>
        <p:nvSpPr>
          <p:cNvPr id="6" name="Rectangle 5"/>
          <p:cNvSpPr/>
          <p:nvPr/>
        </p:nvSpPr>
        <p:spPr>
          <a:xfrm>
            <a:off x="4191000" y="0"/>
            <a:ext cx="4572000" cy="307777"/>
          </a:xfrm>
          <a:prstGeom prst="rect">
            <a:avLst/>
          </a:prstGeom>
        </p:spPr>
        <p:txBody>
          <a:bodyPr>
            <a:spAutoFit/>
          </a:bodyPr>
          <a:lstStyle/>
          <a:p>
            <a:r>
              <a:rPr lang="en-US" sz="1400" dirty="0" smtClean="0"/>
              <a:t>http://www.empowher.com/media/reference/scleroderma</a:t>
            </a:r>
            <a:endParaRPr lang="en-US" sz="1400" dirty="0"/>
          </a:p>
        </p:txBody>
      </p:sp>
      <p:sp>
        <p:nvSpPr>
          <p:cNvPr id="8" name="TextBox 7"/>
          <p:cNvSpPr txBox="1"/>
          <p:nvPr/>
        </p:nvSpPr>
        <p:spPr>
          <a:xfrm>
            <a:off x="5486400" y="914400"/>
            <a:ext cx="2527167" cy="369332"/>
          </a:xfrm>
          <a:prstGeom prst="rect">
            <a:avLst/>
          </a:prstGeom>
          <a:noFill/>
        </p:spPr>
        <p:txBody>
          <a:bodyPr wrap="none" rtlCol="0">
            <a:spAutoFit/>
          </a:bodyPr>
          <a:lstStyle/>
          <a:p>
            <a:r>
              <a:rPr lang="en-US" dirty="0" smtClean="0"/>
              <a:t>Cold : </a:t>
            </a:r>
            <a:r>
              <a:rPr lang="en-US" dirty="0" err="1" smtClean="0"/>
              <a:t>Raynaud's</a:t>
            </a:r>
            <a:r>
              <a:rPr lang="en-US" dirty="0" smtClean="0"/>
              <a:t> disease </a:t>
            </a:r>
            <a:endParaRPr lang="en-US" dirty="0"/>
          </a:p>
        </p:txBody>
      </p:sp>
      <p:sp>
        <p:nvSpPr>
          <p:cNvPr id="9" name="TextBox 8"/>
          <p:cNvSpPr txBox="1"/>
          <p:nvPr/>
        </p:nvSpPr>
        <p:spPr>
          <a:xfrm>
            <a:off x="5638800" y="2895600"/>
            <a:ext cx="2630977" cy="369332"/>
          </a:xfrm>
          <a:prstGeom prst="rect">
            <a:avLst/>
          </a:prstGeom>
          <a:noFill/>
        </p:spPr>
        <p:txBody>
          <a:bodyPr wrap="none" rtlCol="0">
            <a:spAutoFit/>
          </a:bodyPr>
          <a:lstStyle/>
          <a:p>
            <a:r>
              <a:rPr lang="en-US" dirty="0" smtClean="0"/>
              <a:t>Smoking: vasoconstriction</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6082"/>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did we learn ?</a:t>
            </a:r>
            <a:endParaRPr lang="en-US" dirty="0"/>
          </a:p>
        </p:txBody>
      </p:sp>
      <p:sp>
        <p:nvSpPr>
          <p:cNvPr id="3" name="Content Placeholder 2"/>
          <p:cNvSpPr>
            <a:spLocks noGrp="1"/>
          </p:cNvSpPr>
          <p:nvPr>
            <p:ph idx="1"/>
          </p:nvPr>
        </p:nvSpPr>
        <p:spPr/>
        <p:txBody>
          <a:bodyPr/>
          <a:lstStyle/>
          <a:p>
            <a:r>
              <a:rPr lang="en-US" dirty="0" smtClean="0"/>
              <a:t>You tell me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art 8"/>
          <p:cNvSpPr/>
          <p:nvPr/>
        </p:nvSpPr>
        <p:spPr>
          <a:xfrm>
            <a:off x="2590800" y="2514600"/>
            <a:ext cx="838200" cy="762000"/>
          </a:xfrm>
          <a:prstGeom prst="heart">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2"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p:cNvPicPr>
            <a:picLocks noChangeAspect="1" noChangeArrowheads="1"/>
          </p:cNvPicPr>
          <p:nvPr/>
        </p:nvPicPr>
        <p:blipFill>
          <a:blip r:embed="rId2" cstate="print"/>
          <a:srcRect/>
          <a:stretch>
            <a:fillRect/>
          </a:stretch>
        </p:blipFill>
        <p:spPr bwMode="auto">
          <a:xfrm>
            <a:off x="2624137" y="304800"/>
            <a:ext cx="728663" cy="728663"/>
          </a:xfrm>
          <a:prstGeom prst="rect">
            <a:avLst/>
          </a:prstGeom>
          <a:noFill/>
          <a:ln w="9525">
            <a:noFill/>
            <a:miter lim="800000"/>
            <a:headEnd/>
            <a:tailEnd/>
          </a:ln>
        </p:spPr>
      </p:pic>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24"/>
          <p:cNvSpPr/>
          <p:nvPr/>
        </p:nvSpPr>
        <p:spPr>
          <a:xfrm>
            <a:off x="58674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inus 26"/>
          <p:cNvSpPr/>
          <p:nvPr/>
        </p:nvSpPr>
        <p:spPr>
          <a:xfrm rot="5400000">
            <a:off x="5334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inus 27"/>
          <p:cNvSpPr/>
          <p:nvPr/>
        </p:nvSpPr>
        <p:spPr>
          <a:xfrm rot="5400000">
            <a:off x="5638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28"/>
          <p:cNvSpPr/>
          <p:nvPr/>
        </p:nvSpPr>
        <p:spPr>
          <a:xfrm rot="5400000">
            <a:off x="5943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191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495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800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004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52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810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inus 38"/>
          <p:cNvSpPr/>
          <p:nvPr/>
        </p:nvSpPr>
        <p:spPr>
          <a:xfrm>
            <a:off x="5867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2971800" y="4572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Smiley Face 53"/>
          <p:cNvSpPr/>
          <p:nvPr/>
        </p:nvSpPr>
        <p:spPr>
          <a:xfrm>
            <a:off x="3153155"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3305555"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Smiley Face 56"/>
          <p:cNvSpPr/>
          <p:nvPr/>
        </p:nvSpPr>
        <p:spPr>
          <a:xfrm>
            <a:off x="3076955"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29355"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29355"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924555"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V="1">
            <a:off x="4876800" y="28956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2" name="TextBox 51"/>
          <p:cNvSpPr txBox="1"/>
          <p:nvPr/>
        </p:nvSpPr>
        <p:spPr>
          <a:xfrm>
            <a:off x="4876800" y="304800"/>
            <a:ext cx="3344698" cy="584775"/>
          </a:xfrm>
          <a:prstGeom prst="rect">
            <a:avLst/>
          </a:prstGeom>
          <a:noFill/>
        </p:spPr>
        <p:txBody>
          <a:bodyPr wrap="none" rtlCol="0">
            <a:spAutoFit/>
          </a:bodyPr>
          <a:lstStyle/>
          <a:p>
            <a:r>
              <a:rPr lang="en-US" sz="3200" b="1" dirty="0" smtClean="0"/>
              <a:t>Circulatory System</a:t>
            </a:r>
            <a:endParaRPr lang="en-US" sz="3200" b="1" dirty="0"/>
          </a:p>
        </p:txBody>
      </p:sp>
      <p:sp>
        <p:nvSpPr>
          <p:cNvPr id="53" name="TextBox 52"/>
          <p:cNvSpPr txBox="1"/>
          <p:nvPr/>
        </p:nvSpPr>
        <p:spPr>
          <a:xfrm>
            <a:off x="304800" y="1752600"/>
            <a:ext cx="2573846" cy="646331"/>
          </a:xfrm>
          <a:prstGeom prst="rect">
            <a:avLst/>
          </a:prstGeom>
          <a:noFill/>
        </p:spPr>
        <p:txBody>
          <a:bodyPr wrap="none" rtlCol="0">
            <a:spAutoFit/>
          </a:bodyPr>
          <a:lstStyle/>
          <a:p>
            <a:r>
              <a:rPr lang="en-US" dirty="0" smtClean="0"/>
              <a:t>Systolic – contraction 120</a:t>
            </a:r>
          </a:p>
          <a:p>
            <a:r>
              <a:rPr lang="en-US" dirty="0" smtClean="0"/>
              <a:t>Diastolic - relaxation  70</a:t>
            </a:r>
            <a:endParaRPr lang="en-US" dirty="0"/>
          </a:p>
        </p:txBody>
      </p:sp>
      <p:sp>
        <p:nvSpPr>
          <p:cNvPr id="68" name="TextBox 67"/>
          <p:cNvSpPr txBox="1"/>
          <p:nvPr/>
        </p:nvSpPr>
        <p:spPr>
          <a:xfrm>
            <a:off x="381000" y="3059668"/>
            <a:ext cx="859531" cy="369332"/>
          </a:xfrm>
          <a:prstGeom prst="rect">
            <a:avLst/>
          </a:prstGeom>
          <a:noFill/>
        </p:spPr>
        <p:txBody>
          <a:bodyPr wrap="none" rtlCol="0">
            <a:spAutoFit/>
          </a:bodyPr>
          <a:lstStyle/>
          <a:p>
            <a:r>
              <a:rPr lang="en-US" dirty="0" smtClean="0"/>
              <a:t>120/70</a:t>
            </a:r>
            <a:endParaRPr lang="en-US" dirty="0"/>
          </a:p>
        </p:txBody>
      </p:sp>
      <p:cxnSp>
        <p:nvCxnSpPr>
          <p:cNvPr id="69" name="Straight Arrow Connector 68"/>
          <p:cNvCxnSpPr>
            <a:stCxn id="46" idx="4"/>
            <a:endCxn id="19" idx="3"/>
          </p:cNvCxnSpPr>
          <p:nvPr/>
        </p:nvCxnSpPr>
        <p:spPr>
          <a:xfrm flipV="1">
            <a:off x="2971800" y="669132"/>
            <a:ext cx="381000" cy="9286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p:nvPr/>
        </p:nvCxnSpPr>
        <p:spPr>
          <a:xfrm flipV="1">
            <a:off x="4800600" y="3048000"/>
            <a:ext cx="381000" cy="92868"/>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0" presetClass="path" presetSubtype="0" accel="50000" decel="50000" fill="hold" grpId="0" nodeType="clickEffect">
                                  <p:stCondLst>
                                    <p:cond delay="0"/>
                                  </p:stCondLst>
                                  <p:childTnLst>
                                    <p:animMotion origin="layout" path="M 0.00104 -0.00602 C 0.00174 -0.02361 0.00087 -0.03796 0.00799 -0.05255 C 0.00938 -0.06343 0.01042 -0.07824 0.01962 -0.08194 C 0.04566 -0.08056 0.08472 -0.08912 0.10695 -0.08056 C 0.11059 -0.07523 0.11059 -0.07338 0.1092 -0.06644 C 0.10556 -0.025 0.10156 0.03472 0.1092 0.07292 C 0.10885 0.08796 0.10833 0.10301 0.10799 0.11806 C 0.10764 0.1294 0.11285 0.14398 0.10695 0.15208 C 0.10139 0.15995 0.09063 0.15324 0.08247 0.1537 C 0.07708 0.15833 0.07639 0.16296 0.07431 0.1706 C 0.07326 0.2088 0.07135 0.24745 0.07552 0.28542 C 0.07344 0.32917 0.06649 0.31759 0.10695 0.31944 C 0.11198 0.34213 0.12205 0.38102 0.1033 0.38935 C 0.06875 0.38773 0.03733 0.38403 0.00226 0.3831 C -0.02569 0.38102 -0.0526 0.38009 -0.08038 0.3831 C -0.09167 0.38264 -0.10295 0.38287 -0.11406 0.38148 C -0.11615 0.38125 -0.1184 0.37708 -0.11979 0.37523 C -0.12517 0.36806 -0.13125 0.36042 -0.13385 0.35046 C -0.13299 0.32014 -0.13455 0.32106 -0.13038 0.30255 C -0.12969 0.28657 -0.12951 0.275 -0.12569 0.26065 C -0.12604 0.25139 -0.12621 0.2419 -0.12691 0.23264 C -0.12726 0.22778 -0.13038 0.21875 -0.13038 0.21875 C -0.12951 0.2044 -0.12917 0.18403 -0.12569 0.1706 C -0.12639 0.13449 -0.12917 0.09514 -0.12448 0.05903 C -0.12413 0.05185 -0.12448 0.04444 -0.12344 0.03727 C -0.12326 0.03565 -0.10295 0.02361 -0.10017 0.02338 C -0.07812 0.02245 -0.0559 0.02222 -0.03385 0.02176 C -0.02691 0.01898 -0.01979 0.01713 -0.01285 0.01412 C -0.00555 0.01088 -0.0059 0.01412 -0.0059 0.00949 " pathEditMode="relative" ptsTypes="ffffffffffffffffffffffffffffA">
                                      <p:cBhvr>
                                        <p:cTn id="6" dur="5000" fill="hold"/>
                                        <p:tgtEl>
                                          <p:spTgt spid="64"/>
                                        </p:tgtEl>
                                        <p:attrNameLst>
                                          <p:attrName>ppt_x</p:attrName>
                                          <p:attrName>ppt_y</p:attrName>
                                        </p:attrNameLst>
                                      </p:cBhvr>
                                    </p:animMotion>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8.88889E-6 2.96296E-6 C -0.00069 -0.00278 -0.00347 -0.00463 -0.00364 -0.00764 C -0.00399 -0.01574 -0.00173 -0.03958 -0.00121 -0.04954 C 0.00035 -0.08102 -0.00503 -0.07176 0.00226 -0.08218 C 0.00261 -0.0838 0.00278 -0.08565 0.00348 -0.08681 C 0.00435 -0.0882 0.00626 -0.0882 0.00695 -0.08982 C 0.00799 -0.09213 0.00695 -0.09537 0.00799 -0.09769 C 0.00886 -0.09977 0.01355 -0.10162 0.01511 -0.10232 C 0.03768 -0.10116 0.079 -0.10556 0.09879 -0.09769 C 0.1224 -0.06366 0.09549 -0.00208 0.10695 0.0419 C 0.10799 0.05347 0.10764 0.05509 0.10573 0.06528 C 0.10539 0.07616 0.10313 0.11412 0.10573 0.1287 C 0.10591 0.13009 0.11389 0.13125 0.11737 0.13194 C 0.12431 0.1287 0.1316 0.12778 0.13594 0.13657 C 0.13646 0.18125 0.14115 0.25231 0.1349 0.2993 C 0.13247 0.29838 0.13021 0.29722 0.12778 0.2963 C 0.12553 0.29537 0.12084 0.29305 0.12084 0.29305 C 0.1158 0.29352 0.10799 0.28866 0.10573 0.29467 C 0.10105 0.30764 0.10539 0.32361 0.10452 0.33796 C 0.10417 0.34282 0.10105 0.35208 0.10105 0.35208 C 0.09862 0.37361 0.09358 0.36458 0.07205 0.36597 C 0.06233 0.36528 0.05261 0.3625 0.04289 0.36296 C 0.03212 0.36342 0.01042 0.36597 0.01042 0.36597 C 0.00452 0.36805 -0.00138 0.36967 -0.00711 0.37222 C -0.02725 0.36875 -0.04739 0.36829 -0.06753 0.3706 C -0.07534 0.37292 -0.08298 0.37477 -0.09079 0.37685 C -0.0927 0.37639 -0.09479 0.37616 -0.09652 0.37523 C -0.09999 0.37315 -0.1019 0.36805 -0.10468 0.36435 C -0.10954 0.35787 -0.11579 0.35 -0.12222 0.34745 C -0.12656 0.34143 -0.1309 0.33495 -0.13611 0.33032 C -0.13454 0.24745 -0.13506 0.16805 -0.13732 0.08542 C -0.13663 0.06713 -0.13645 0.03565 -0.13038 0.01713 C -0.12829 0.01042 -0.1177 0.00972 -0.11284 0.00787 C -0.11041 0.00694 -0.1059 0.00463 -0.1059 0.00463 C -0.01302 0.00648 -0.04774 0.01505 8.88889E-6 2.96296E-6 Z " pathEditMode="relative" ptsTypes="fffffffffffffffffffffffffffffffffff">
                                      <p:cBhvr>
                                        <p:cTn id="10" dur="5000" fill="hold"/>
                                        <p:tgtEl>
                                          <p:spTgt spid="55"/>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9"/>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72"/>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6" presetClass="emph" presetSubtype="0" autoRev="1" fill="hold" grpId="0" nodeType="clickEffect">
                                  <p:stCondLst>
                                    <p:cond delay="0"/>
                                  </p:stCondLst>
                                  <p:childTnLst>
                                    <p:animScale>
                                      <p:cBhvr>
                                        <p:cTn id="20" dur="2000" fill="hold"/>
                                        <p:tgtEl>
                                          <p:spTgt spid="9"/>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55" grpId="0" animBg="1"/>
      <p:bldP spid="64"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art 8"/>
          <p:cNvSpPr/>
          <p:nvPr/>
        </p:nvSpPr>
        <p:spPr>
          <a:xfrm>
            <a:off x="2590800" y="2514600"/>
            <a:ext cx="838200" cy="762000"/>
          </a:xfrm>
          <a:prstGeom prst="hear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2"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p:cNvPicPr>
            <a:picLocks noChangeAspect="1" noChangeArrowheads="1"/>
          </p:cNvPicPr>
          <p:nvPr/>
        </p:nvPicPr>
        <p:blipFill>
          <a:blip r:embed="rId2" cstate="print"/>
          <a:srcRect/>
          <a:stretch>
            <a:fillRect/>
          </a:stretch>
        </p:blipFill>
        <p:spPr bwMode="auto">
          <a:xfrm>
            <a:off x="2624137" y="304800"/>
            <a:ext cx="728663" cy="728663"/>
          </a:xfrm>
          <a:prstGeom prst="rect">
            <a:avLst/>
          </a:prstGeom>
          <a:noFill/>
          <a:ln w="9525">
            <a:noFill/>
            <a:miter lim="800000"/>
            <a:headEnd/>
            <a:tailEnd/>
          </a:ln>
        </p:spPr>
      </p:pic>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24"/>
          <p:cNvSpPr/>
          <p:nvPr/>
        </p:nvSpPr>
        <p:spPr>
          <a:xfrm>
            <a:off x="58674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inus 26"/>
          <p:cNvSpPr/>
          <p:nvPr/>
        </p:nvSpPr>
        <p:spPr>
          <a:xfrm rot="5400000">
            <a:off x="5334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inus 27"/>
          <p:cNvSpPr/>
          <p:nvPr/>
        </p:nvSpPr>
        <p:spPr>
          <a:xfrm rot="5400000">
            <a:off x="5638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28"/>
          <p:cNvSpPr/>
          <p:nvPr/>
        </p:nvSpPr>
        <p:spPr>
          <a:xfrm rot="5400000">
            <a:off x="5943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191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495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800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004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52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810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inus 38"/>
          <p:cNvSpPr/>
          <p:nvPr/>
        </p:nvSpPr>
        <p:spPr>
          <a:xfrm>
            <a:off x="5867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2971800" y="5334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Smiley Face 53"/>
          <p:cNvSpPr/>
          <p:nvPr/>
        </p:nvSpPr>
        <p:spPr>
          <a:xfrm>
            <a:off x="31242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32766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Smiley Face 56"/>
          <p:cNvSpPr/>
          <p:nvPr/>
        </p:nvSpPr>
        <p:spPr>
          <a:xfrm>
            <a:off x="3048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004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00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8956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V="1">
            <a:off x="4876800" y="28956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030" name="Picture 6" descr="http://photos3.fotosearch.com/bthumb/LIF/LIF147/h301009.jpg"/>
          <p:cNvPicPr>
            <a:picLocks noChangeAspect="1" noChangeArrowheads="1"/>
          </p:cNvPicPr>
          <p:nvPr/>
        </p:nvPicPr>
        <p:blipFill>
          <a:blip r:embed="rId3" cstate="print"/>
          <a:srcRect/>
          <a:stretch>
            <a:fillRect/>
          </a:stretch>
        </p:blipFill>
        <p:spPr bwMode="auto">
          <a:xfrm>
            <a:off x="4419600" y="228600"/>
            <a:ext cx="1619250" cy="1333501"/>
          </a:xfrm>
          <a:prstGeom prst="rect">
            <a:avLst/>
          </a:prstGeom>
          <a:noFill/>
        </p:spPr>
      </p:pic>
      <p:pic>
        <p:nvPicPr>
          <p:cNvPr id="18434" name="Picture 2" descr="Adipose : Overweight"/>
          <p:cNvPicPr>
            <a:picLocks noChangeAspect="1" noChangeArrowheads="1"/>
          </p:cNvPicPr>
          <p:nvPr/>
        </p:nvPicPr>
        <p:blipFill>
          <a:blip r:embed="rId4" cstate="print"/>
          <a:srcRect/>
          <a:stretch>
            <a:fillRect/>
          </a:stretch>
        </p:blipFill>
        <p:spPr bwMode="auto">
          <a:xfrm>
            <a:off x="6858002" y="3505200"/>
            <a:ext cx="2285998" cy="1524000"/>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utoRev="1" fill="hold" nodeType="clickEffect">
                                  <p:stCondLst>
                                    <p:cond delay="0"/>
                                  </p:stCondLst>
                                  <p:childTnLst>
                                    <p:animScale>
                                      <p:cBhvr>
                                        <p:cTn id="6" dur="2000" fill="hold"/>
                                        <p:tgtEl>
                                          <p:spTgt spid="9"/>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3472 -4.56647E-6 C 0.03264 -0.02797 0.03159 -0.03283 0.03472 -0.06751 C 0.03559 -0.0763 0.05208 -0.08023 0.05208 -0.08 C 0.05955 -0.08693 0.05399 -0.083 0.06319 -0.0867 C 0.06632 -0.08786 0.07274 -0.09086 0.07274 -0.09063 C 0.14062 -0.08878 0.13316 -0.11398 0.14427 -0.06982 C 0.14375 -0.03653 0.13663 0.1059 0.14583 0.14382 C 0.16805 0.14266 0.19062 0.13873 0.2125 0.1459 C 0.24653 0.14174 0.28003 0.14174 0.31406 0.14382 C 0.33507 0.14844 0.36962 0.12486 0.37604 0.15654 C 0.37795 0.21203 0.38923 0.37318 0.37604 0.37642 C 0.36823 0.37827 0.36007 0.37781 0.35208 0.3785 C 0.31545 0.37642 0.27934 0.37711 0.24271 0.38058 C 0.19757 0.3785 0.15278 0.37411 0.10764 0.37203 C 0.0651 0.37318 0.02534 0.37365 -0.01615 0.38266 C -0.03698 0.38012 -0.05382 0.37827 -0.07327 0.36995 C -0.08091 0.36324 -0.07587 0.36694 -0.0875 0.36162 C -0.08907 0.36093 -0.09236 0.35931 -0.09236 0.35954 C -0.09341 0.35654 -0.09462 0.35376 -0.09549 0.35099 C -0.0967 0.34683 -0.09861 0.33827 -0.09861 0.3385 C -0.09809 0.32209 -0.0974 0.3059 -0.09705 0.28972 C -0.09532 0.20301 -0.09653 0.11631 -0.09393 0.0296 C -0.09375 0.0259 -0.08733 0.02405 -0.08594 0.02336 C -0.08021 0.01526 -0.07396 0.01573 -0.06528 0.0148 C -0.03733 0.01157 -0.03594 0.01272 -0.00347 0.01272 " pathEditMode="relative" rAng="0" ptsTypes="ffffffffffffffffffffffffA">
                                      <p:cBhvr>
                                        <p:cTn id="10" dur="5000" fill="hold"/>
                                        <p:tgtEl>
                                          <p:spTgt spid="65"/>
                                        </p:tgtEl>
                                        <p:attrNameLst>
                                          <p:attrName>ppt_x</p:attrName>
                                          <p:attrName>ppt_y</p:attrName>
                                        </p:attrNameLst>
                                      </p:cBhvr>
                                      <p:rCtr x="11100" y="13400"/>
                                    </p:animMotion>
                                  </p:childTnLst>
                                </p:cTn>
                              </p:par>
                              <p:par>
                                <p:cTn id="11" presetID="0" presetClass="path" presetSubtype="0" accel="50000" decel="50000" fill="hold" grpId="0" nodeType="withEffect">
                                  <p:stCondLst>
                                    <p:cond delay="0"/>
                                  </p:stCondLst>
                                  <p:childTnLst>
                                    <p:animMotion origin="layout" path="M 0.03472 -0.04185 C 0.03264 -0.06983 0.03159 -0.07468 0.03472 -0.10936 C 0.03559 -0.11815 0.05208 -0.12208 0.05208 -0.12185 C 0.05955 -0.12879 0.05399 -0.12486 0.06319 -0.12856 C 0.06632 -0.12971 0.07274 -0.13272 0.07274 -0.13249 C 0.14062 -0.13064 0.13316 -0.15584 0.14427 -0.11168 C 0.14375 -0.07838 0.13663 0.06405 0.14583 0.10196 C 0.16805 0.10081 0.19062 0.09688 0.2125 0.10405 C 0.24653 0.09988 0.28003 0.09988 0.31406 0.10196 C 0.33507 0.10659 0.36962 0.08301 0.37604 0.11468 C 0.37795 0.17017 0.38923 0.33133 0.37604 0.33457 C 0.36823 0.33642 0.36007 0.33595 0.35208 0.33665 C 0.31545 0.33457 0.27934 0.33526 0.24271 0.33873 C 0.19757 0.33665 0.15278 0.33225 0.10764 0.33017 C 0.0651 0.33133 0.02534 0.33179 -0.01615 0.34081 C -0.03698 0.33827 -0.05382 0.33642 -0.07327 0.32809 C -0.08091 0.32139 -0.07587 0.32509 -0.0875 0.31977 C -0.08907 0.31907 -0.09236 0.31746 -0.09236 0.31769 C -0.09341 0.31468 -0.09462 0.31191 -0.09549 0.30913 C -0.0967 0.30497 -0.09861 0.29642 -0.09861 0.29665 C -0.09809 0.28023 -0.0974 0.26405 -0.09705 0.24786 C -0.09532 0.16116 -0.09653 0.07445 -0.09393 -0.01225 C -0.09375 -0.01595 -0.08733 -0.0178 -0.08594 -0.0185 C -0.08021 -0.02659 -0.07396 -0.02613 -0.06528 -0.02705 C -0.03733 -0.03029 -0.03594 -0.02913 -0.00347 -0.02913 " pathEditMode="relative" rAng="0" ptsTypes="ffffffffffffffffffffffffA">
                                      <p:cBhvr>
                                        <p:cTn id="12" dur="5000" fill="hold"/>
                                        <p:tgtEl>
                                          <p:spTgt spid="61"/>
                                        </p:tgtEl>
                                        <p:attrNameLst>
                                          <p:attrName>ppt_x</p:attrName>
                                          <p:attrName>ppt_y</p:attrName>
                                        </p:attrNameLst>
                                      </p:cBhvr>
                                      <p:rCtr x="11100" y="13400"/>
                                    </p:animMotion>
                                  </p:childTnLst>
                                </p:cTn>
                              </p:par>
                              <p:par>
                                <p:cTn id="13" presetID="0" presetClass="path" presetSubtype="0" accel="50000" decel="50000" fill="hold" grpId="0" nodeType="withEffect">
                                  <p:stCondLst>
                                    <p:cond delay="0"/>
                                  </p:stCondLst>
                                  <p:childTnLst>
                                    <p:animMotion origin="layout" path="M 0.01806 -0.03353 C 0.01598 -0.0615 0.01493 -0.06636 0.01806 -0.10104 C 0.01893 -0.10983 0.03542 -0.11376 0.03542 -0.11353 C 0.04289 -0.12046 0.03733 -0.11653 0.04653 -0.12023 C 0.04966 -0.12139 0.05608 -0.12439 0.05608 -0.12416 C 0.12396 -0.12231 0.1165 -0.14752 0.12761 -0.10335 C 0.12709 -0.07006 0.11997 0.07237 0.12917 0.11029 C 0.15139 0.10913 0.17396 0.1052 0.19584 0.11237 C 0.22987 0.10821 0.26337 0.10821 0.2974 0.11029 C 0.31841 0.11491 0.35296 0.09133 0.35938 0.12301 C 0.36129 0.1785 0.37257 0.33965 0.35938 0.34289 C 0.35157 0.34474 0.34341 0.34428 0.33542 0.34497 C 0.29879 0.34289 0.26268 0.34358 0.22605 0.34705 C 0.18091 0.34497 0.13612 0.34058 0.09098 0.3385 C 0.04844 0.33965 0.00868 0.34011 -0.03281 0.34913 C -0.05364 0.34659 -0.07048 0.34474 -0.08993 0.33642 C -0.09757 0.32971 -0.09253 0.33341 -0.10416 0.32809 C -0.10573 0.3274 -0.10902 0.32578 -0.10902 0.32601 C -0.11007 0.32301 -0.11128 0.32023 -0.11215 0.31746 C -0.11336 0.31329 -0.11527 0.30474 -0.11527 0.30497 C -0.11475 0.28855 -0.11406 0.27237 -0.11371 0.25618 C -0.11198 0.16948 -0.11319 0.08277 -0.11059 -0.00393 C -0.11041 -0.00763 -0.10399 -0.00948 -0.1026 -0.01017 C -0.09687 -0.01827 -0.09062 -0.0178 -0.08194 -0.01873 C -0.05399 -0.02197 -0.0526 -0.02081 -0.02013 -0.02081 " pathEditMode="relative" rAng="0" ptsTypes="ffffffffffffffffffffffffA">
                                      <p:cBhvr>
                                        <p:cTn id="14" dur="5000" fill="hold"/>
                                        <p:tgtEl>
                                          <p:spTgt spid="58"/>
                                        </p:tgtEl>
                                        <p:attrNameLst>
                                          <p:attrName>ppt_x</p:attrName>
                                          <p:attrName>ppt_y</p:attrName>
                                        </p:attrNameLst>
                                      </p:cBhvr>
                                      <p:rCtr x="11100" y="13400"/>
                                    </p:animMotion>
                                  </p:childTnLst>
                                </p:cTn>
                              </p:par>
                              <p:par>
                                <p:cTn id="15" presetID="0" presetClass="path" presetSubtype="0" accel="50000" decel="50000" fill="hold" grpId="0" nodeType="withEffect">
                                  <p:stCondLst>
                                    <p:cond delay="0"/>
                                  </p:stCondLst>
                                  <p:childTnLst>
                                    <p:animMotion origin="layout" path="M -5.55556E-7 -0.03353 C -0.00208 -0.0615 -0.00312 -0.06636 -5.55556E-7 -0.10104 C 0.00087 -0.10983 0.01736 -0.11376 0.01736 -0.11353 C 0.02483 -0.12046 0.01927 -0.11653 0.02847 -0.12023 C 0.0316 -0.12139 0.03802 -0.12439 0.03802 -0.12416 C 0.1059 -0.12231 0.09844 -0.14752 0.10955 -0.10335 C 0.10903 -0.07006 0.10191 0.07237 0.11111 0.11029 C 0.13333 0.10913 0.1559 0.1052 0.17778 0.11237 C 0.21181 0.10821 0.24531 0.10821 0.27934 0.11029 C 0.30035 0.11491 0.3349 0.09133 0.34132 0.12301 C 0.34323 0.1785 0.35451 0.33965 0.34132 0.34289 C 0.33351 0.34474 0.32535 0.34428 0.31736 0.34497 C 0.28073 0.34289 0.24462 0.34358 0.20799 0.34705 C 0.16285 0.34497 0.11806 0.34058 0.07292 0.3385 C 0.03038 0.33965 -0.00937 0.34011 -0.05087 0.34913 C -0.0717 0.34659 -0.08854 0.34474 -0.10799 0.33642 C -0.11562 0.32971 -0.11059 0.33341 -0.12222 0.32809 C -0.12378 0.3274 -0.12708 0.32578 -0.12708 0.32601 C -0.12812 0.32301 -0.12934 0.32023 -0.13021 0.31746 C -0.13142 0.31329 -0.13333 0.30474 -0.13333 0.30497 C -0.13281 0.28855 -0.13212 0.27237 -0.13177 0.25618 C -0.13003 0.16948 -0.13125 0.08277 -0.12865 -0.00393 C -0.12847 -0.00763 -0.12205 -0.00948 -0.12066 -0.01017 C -0.11493 -0.01827 -0.10868 -0.0178 -0.1 -0.01873 C -0.07205 -0.02197 -0.07066 -0.02081 -0.03819 -0.02081 " pathEditMode="relative" rAng="0" ptsTypes="ffffffffffffffffffffffffA">
                                      <p:cBhvr>
                                        <p:cTn id="16" dur="5000" fill="hold"/>
                                        <p:tgtEl>
                                          <p:spTgt spid="62"/>
                                        </p:tgtEl>
                                        <p:attrNameLst>
                                          <p:attrName>ppt_x</p:attrName>
                                          <p:attrName>ppt_y</p:attrName>
                                        </p:attrNameLst>
                                      </p:cBhvr>
                                      <p:rCtr x="11100" y="13400"/>
                                    </p:animMotion>
                                  </p:childTnLst>
                                </p:cTn>
                              </p:par>
                              <p:par>
                                <p:cTn id="17" presetID="0" presetClass="path" presetSubtype="0" accel="50000" decel="50000" fill="hold" grpId="0" nodeType="withEffect">
                                  <p:stCondLst>
                                    <p:cond delay="0"/>
                                  </p:stCondLst>
                                  <p:childTnLst>
                                    <p:animMotion origin="layout" path="M 0.0059 -2.83237E-6 C 0.00382 -0.02797 0.00278 -0.03283 0.0059 -0.06751 C 0.00677 -0.0763 0.02326 -0.08023 0.02326 -0.08 C 0.03073 -0.08693 0.02517 -0.083 0.03437 -0.0867 C 0.0375 -0.08786 0.04392 -0.09086 0.04392 -0.09063 C 0.1118 -0.08878 0.10434 -0.11399 0.11545 -0.06982 C 0.11493 -0.03653 0.10781 0.1059 0.11701 0.14382 C 0.13923 0.14266 0.1618 0.13873 0.18368 0.1459 C 0.21771 0.14174 0.25121 0.14174 0.28524 0.14382 C 0.30625 0.14844 0.3408 0.12486 0.34722 0.15653 C 0.34913 0.21203 0.36041 0.37318 0.34722 0.37642 C 0.33941 0.37827 0.33125 0.37781 0.32326 0.3785 C 0.28663 0.37642 0.25052 0.37711 0.21389 0.38058 C 0.16875 0.3785 0.12396 0.37411 0.07882 0.37203 C 0.03628 0.37318 -0.00347 0.37364 -0.04497 0.38266 C -0.0658 0.38012 -0.08264 0.37827 -0.10209 0.36995 C -0.10972 0.36324 -0.10469 0.36694 -0.11632 0.36162 C -0.11788 0.36093 -0.12118 0.35931 -0.12118 0.35954 C -0.12222 0.35653 -0.12344 0.35376 -0.12431 0.35099 C -0.12552 0.34682 -0.12743 0.33827 -0.12743 0.3385 C -0.12691 0.32208 -0.12622 0.3059 -0.12587 0.28971 C -0.12413 0.20301 -0.12535 0.1163 -0.12275 0.0296 C -0.12257 0.0259 -0.11615 0.02405 -0.11476 0.02336 C -0.10903 0.01526 -0.10278 0.01573 -0.0941 0.0148 C -0.06615 0.01156 -0.06476 0.01272 -0.03229 0.01272 " pathEditMode="relative" rAng="0" ptsTypes="ffffffffffffffffffffffffA">
                                      <p:cBhvr>
                                        <p:cTn id="18" dur="5000" fill="hold"/>
                                        <p:tgtEl>
                                          <p:spTgt spid="54"/>
                                        </p:tgtEl>
                                        <p:attrNameLst>
                                          <p:attrName>ppt_x</p:attrName>
                                          <p:attrName>ppt_y</p:attrName>
                                        </p:attrNameLst>
                                      </p:cBhvr>
                                      <p:rCtr x="11100" y="13400"/>
                                    </p:animMotion>
                                  </p:childTnLst>
                                </p:cTn>
                              </p:par>
                              <p:par>
                                <p:cTn id="19" presetID="0" presetClass="path" presetSubtype="0" accel="50000" decel="50000" fill="hold" grpId="0" nodeType="withEffect">
                                  <p:stCondLst>
                                    <p:cond delay="0"/>
                                  </p:stCondLst>
                                  <p:childTnLst>
                                    <p:animMotion origin="layout" path="M 0 0 C -0.00208 -0.02798 -0.00312 -0.03283 0 -0.06752 C 0.00087 -0.0763 0.01736 -0.08023 0.01736 -0.08023 C 0.02483 -0.08694 0.01927 -0.08301 0.02848 -0.08671 C 0.0316 -0.08786 0.03802 -0.09087 0.03802 -0.09087 C 0.10591 -0.08879 0.09844 -0.11399 0.10955 -0.06983 C 0.10903 -0.03653 0.10191 0.10589 0.11111 0.14381 C 0.13334 0.14266 0.15591 0.13873 0.17778 0.14589 C 0.21181 0.14173 0.24532 0.14173 0.27934 0.14381 C 0.30035 0.14844 0.3349 0.12485 0.34132 0.15653 C 0.34323 0.21202 0.35452 0.37318 0.34132 0.37641 C 0.33351 0.37826 0.32535 0.3778 0.31736 0.3785 C 0.28073 0.37641 0.24462 0.37711 0.20799 0.38058 C 0.16285 0.3785 0.11806 0.3741 0.07292 0.37202 C 0.03039 0.37318 -0.00937 0.37364 -0.05086 0.38266 C -0.0717 0.38011 -0.08854 0.37826 -0.10798 0.36994 C -0.11562 0.36324 -0.11059 0.36693 -0.12222 0.36162 C -0.12378 0.36092 -0.12708 0.3593 -0.12708 0.3593 C -0.12812 0.35653 -0.12934 0.35376 -0.13021 0.35098 C -0.13142 0.34682 -0.13333 0.33826 -0.13333 0.33826 C -0.13281 0.32208 -0.13211 0.30589 -0.13177 0.28971 C -0.13003 0.203 -0.13125 0.1163 -0.12864 0.02959 C -0.12847 0.02589 -0.12205 0.02404 -0.12066 0.02335 C -0.11493 0.01526 -0.10868 0.01572 -0.1 0.0148 C -0.07205 0.01156 -0.07066 0.01272 -0.03819 0.01272 " pathEditMode="relative" ptsTypes="ffffffffffffffffffffffffA">
                                      <p:cBhvr>
                                        <p:cTn id="20" dur="5000" fill="hold"/>
                                        <p:tgtEl>
                                          <p:spTgt spid="55"/>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55" grpId="0" animBg="1"/>
      <p:bldP spid="58" grpId="0" animBg="1"/>
      <p:bldP spid="61" grpId="0" animBg="1"/>
      <p:bldP spid="62" grpId="0" animBg="1"/>
      <p:bldP spid="6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295400" y="4572000"/>
            <a:ext cx="2971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95400" y="4953000"/>
            <a:ext cx="7162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19600" y="4572000"/>
            <a:ext cx="2590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162800" y="4572000"/>
            <a:ext cx="12954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2672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4196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71628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70104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8382000" y="4572000"/>
            <a:ext cx="228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28600" y="4191000"/>
            <a:ext cx="1066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04800" y="5791200"/>
            <a:ext cx="731290" cy="369332"/>
          </a:xfrm>
          <a:prstGeom prst="rect">
            <a:avLst/>
          </a:prstGeom>
          <a:noFill/>
        </p:spPr>
        <p:txBody>
          <a:bodyPr wrap="none" rtlCol="0">
            <a:spAutoFit/>
          </a:bodyPr>
          <a:lstStyle/>
          <a:p>
            <a:r>
              <a:rPr lang="en-US" dirty="0" smtClean="0"/>
              <a:t>Pump</a:t>
            </a:r>
            <a:endParaRPr lang="en-US" dirty="0"/>
          </a:p>
        </p:txBody>
      </p:sp>
      <p:sp>
        <p:nvSpPr>
          <p:cNvPr id="26" name="TextBox 25"/>
          <p:cNvSpPr txBox="1"/>
          <p:nvPr/>
        </p:nvSpPr>
        <p:spPr>
          <a:xfrm>
            <a:off x="5029200" y="5029200"/>
            <a:ext cx="731419" cy="369332"/>
          </a:xfrm>
          <a:prstGeom prst="rect">
            <a:avLst/>
          </a:prstGeom>
          <a:noFill/>
        </p:spPr>
        <p:txBody>
          <a:bodyPr wrap="none" rtlCol="0">
            <a:spAutoFit/>
          </a:bodyPr>
          <a:lstStyle/>
          <a:p>
            <a:r>
              <a:rPr lang="en-US" dirty="0" smtClean="0"/>
              <a:t>Tubes</a:t>
            </a:r>
            <a:endParaRPr lang="en-US" dirty="0"/>
          </a:p>
        </p:txBody>
      </p:sp>
      <p:sp>
        <p:nvSpPr>
          <p:cNvPr id="14" name="Oval 13"/>
          <p:cNvSpPr/>
          <p:nvPr/>
        </p:nvSpPr>
        <p:spPr>
          <a:xfrm>
            <a:off x="1066800" y="4648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38200" y="4572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685800" y="4495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914400" y="4419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62000" y="4876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62000" y="4648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66800" y="480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914400" y="4724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repeatCount="2000" fill="remove" grpId="0" nodeType="clickEffect">
                                  <p:stCondLst>
                                    <p:cond delay="0"/>
                                  </p:stCondLst>
                                  <p:childTnLst>
                                    <p:animScale>
                                      <p:cBhvr>
                                        <p:cTn id="6" dur="2000" fill="hold"/>
                                        <p:tgtEl>
                                          <p:spTgt spid="24"/>
                                        </p:tgtEl>
                                      </p:cBhvr>
                                      <p:by x="150000" y="150000"/>
                                    </p:animScale>
                                  </p:childTnLst>
                                </p:cTn>
                              </p:par>
                              <p:par>
                                <p:cTn id="7" presetID="0" presetClass="path" presetSubtype="0" accel="50000" decel="50000" fill="hold" grpId="0" nodeType="withEffect">
                                  <p:stCondLst>
                                    <p:cond delay="0"/>
                                  </p:stCondLst>
                                  <p:childTnLst>
                                    <p:animMotion origin="layout" path="M 0.00573 -0.02292 C 0.12708 -0.02199 0.24757 -0.02153 0.36858 -0.01643 C 0.58698 -0.01829 0.58715 -0.01852 0.73142 -0.02292 C 0.76094 -0.03565 0.81076 -0.0294 0.83299 -0.0294 " pathEditMode="relative" ptsTypes="fffA">
                                      <p:cBhvr>
                                        <p:cTn id="8" dur="2000" fill="hold"/>
                                        <p:tgtEl>
                                          <p:spTgt spid="28"/>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2.22222E-6 -4.81481E-6 C 0.00295 0.01204 0.0092 0.01227 0.01771 0.01505 C 0.05382 0.03982 0.09358 0.04144 0.13386 0.04306 C 0.2 0.04583 0.16823 0.04421 0.22899 0.04722 C 0.25017 0.05069 0.26372 0.05232 0.28715 0.0537 C 0.37708 0.05093 0.33472 0.06852 0.36441 0.04074 C 0.36754 0.0294 0.36858 0.01806 0.37101 0.00648 C 0.37188 0.00208 0.37413 -0.00648 0.37413 -0.00648 C 0.37309 -0.05162 0.36927 -0.09676 0.36927 -0.1419 " pathEditMode="relative" ptsTypes="ffffffffA">
                                      <p:cBhvr>
                                        <p:cTn id="12" dur="2000" fill="hold"/>
                                        <p:tgtEl>
                                          <p:spTgt spid="21"/>
                                        </p:tgtEl>
                                        <p:attrNameLst>
                                          <p:attrName>ppt_x</p:attrName>
                                          <p:attrName>ppt_y</p:attrName>
                                        </p:attrNameLst>
                                      </p:cBhvr>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1.11111E-6 -4.07407E-6 C 0.01146 0.01042 0.02326 0.00926 0.03715 0.01065 C 0.0493 0.01644 0.0441 0.01459 0.06771 0.01505 C 0.13715 0.01621 0.20642 0.01644 0.27587 0.01713 C 0.33281 0.01991 0.38993 0.02107 0.44687 0.02361 C 0.5026 0.02199 0.56267 0.02709 0.61771 0.01713 C 0.63646 0.00903 0.65451 0.00116 0.6743 -0.00208 C 0.68142 -0.00555 0.68264 -0.00416 0.68715 -0.01296 C 0.68611 -0.02708 0.68541 -0.03657 0.68229 -0.04953 C 0.68281 -0.06018 0.68298 -0.07106 0.68385 -0.08171 C 0.68437 -0.08842 0.68871 -0.10115 0.68871 -0.10115 C 0.68819 -0.12129 0.68715 -0.1412 0.68715 -0.16134 " pathEditMode="relative" ptsTypes="fffffffffffA">
                                      <p:cBhvr>
                                        <p:cTn id="16" dur="2000" fill="hold"/>
                                        <p:tgtEl>
                                          <p:spTgt spid="27"/>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1" nodeType="clickEffect">
                                  <p:stCondLst>
                                    <p:cond delay="0"/>
                                  </p:stCondLst>
                                  <p:childTnLst>
                                    <p:animMotion origin="layout" path="M 0 0 C 0.01146 -0.00301 0.02222 -0.01019 0.03385 -0.01273 C 0.04635 -0.01551 0.06215 -0.0162 0.07413 -0.01713 C 0.08715 -0.02269 0.10087 -0.02292 0.11441 -0.0257 C 0.27153 -0.02384 0.42812 -0.01898 0.58542 -0.01713 C 0.59236 -0.01644 0.59948 -0.01597 0.60642 -0.01505 C 0.61406 -0.01389 0.62899 -0.01065 0.62899 -0.01065 C 0.68924 -0.01227 0.74948 -0.0125 0.80955 -0.01713 C 0.82135 -0.01505 0.83299 -0.01273 0.84514 -0.01273 " pathEditMode="relative" ptsTypes="ffffffffA">
                                      <p:cBhvr>
                                        <p:cTn id="20" dur="2000" fill="hold"/>
                                        <p:tgtEl>
                                          <p:spTgt spid="28"/>
                                        </p:tgtEl>
                                        <p:attrNameLst>
                                          <p:attrName>ppt_x</p:attrName>
                                          <p:attrName>ppt_y</p:attrName>
                                        </p:attrNameLst>
                                      </p:cBhvr>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1" grpId="0" animBg="1"/>
      <p:bldP spid="27" grpId="0" animBg="1"/>
      <p:bldP spid="28" grpId="0" animBg="1"/>
      <p:bldP spid="28"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295400" y="4572000"/>
            <a:ext cx="2971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95400" y="4953000"/>
            <a:ext cx="7162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a:off x="4419600" y="4572000"/>
            <a:ext cx="1143000" cy="152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162800" y="4572000"/>
            <a:ext cx="12954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2672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4196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71628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70104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8382000" y="4572000"/>
            <a:ext cx="228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28600" y="4191000"/>
            <a:ext cx="1066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04800" y="5791200"/>
            <a:ext cx="731290" cy="369332"/>
          </a:xfrm>
          <a:prstGeom prst="rect">
            <a:avLst/>
          </a:prstGeom>
          <a:noFill/>
        </p:spPr>
        <p:txBody>
          <a:bodyPr wrap="none" rtlCol="0">
            <a:spAutoFit/>
          </a:bodyPr>
          <a:lstStyle/>
          <a:p>
            <a:r>
              <a:rPr lang="en-US" dirty="0" smtClean="0"/>
              <a:t>Pump</a:t>
            </a:r>
            <a:endParaRPr lang="en-US" dirty="0"/>
          </a:p>
        </p:txBody>
      </p:sp>
      <p:sp>
        <p:nvSpPr>
          <p:cNvPr id="26" name="TextBox 25"/>
          <p:cNvSpPr txBox="1"/>
          <p:nvPr/>
        </p:nvSpPr>
        <p:spPr>
          <a:xfrm>
            <a:off x="5029200" y="5029200"/>
            <a:ext cx="731419" cy="369332"/>
          </a:xfrm>
          <a:prstGeom prst="rect">
            <a:avLst/>
          </a:prstGeom>
          <a:noFill/>
        </p:spPr>
        <p:txBody>
          <a:bodyPr wrap="none" rtlCol="0">
            <a:spAutoFit/>
          </a:bodyPr>
          <a:lstStyle/>
          <a:p>
            <a:r>
              <a:rPr lang="en-US" dirty="0" smtClean="0"/>
              <a:t>Tubes</a:t>
            </a:r>
            <a:endParaRPr lang="en-US" dirty="0"/>
          </a:p>
        </p:txBody>
      </p:sp>
      <p:sp>
        <p:nvSpPr>
          <p:cNvPr id="14" name="Oval 13"/>
          <p:cNvSpPr/>
          <p:nvPr/>
        </p:nvSpPr>
        <p:spPr>
          <a:xfrm>
            <a:off x="1066800" y="4648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38200" y="4572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685800" y="4495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914400" y="4419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62000" y="4876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62000" y="4648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66800" y="480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914400" y="4724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flipV="1">
            <a:off x="5562600" y="4572000"/>
            <a:ext cx="1447800" cy="1524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953000" y="3886200"/>
            <a:ext cx="1373133" cy="646331"/>
          </a:xfrm>
          <a:prstGeom prst="rect">
            <a:avLst/>
          </a:prstGeom>
          <a:noFill/>
        </p:spPr>
        <p:txBody>
          <a:bodyPr wrap="none" rtlCol="0">
            <a:spAutoFit/>
          </a:bodyPr>
          <a:lstStyle/>
          <a:p>
            <a:pPr algn="ctr"/>
            <a:r>
              <a:rPr lang="en-US" dirty="0" smtClean="0"/>
              <a:t>Constriction </a:t>
            </a:r>
          </a:p>
          <a:p>
            <a:pPr algn="ctr"/>
            <a:r>
              <a:rPr lang="en-US" dirty="0" smtClean="0"/>
              <a:t>or a clog</a:t>
            </a:r>
            <a:endParaRPr lang="en-US" dirty="0"/>
          </a:p>
        </p:txBody>
      </p:sp>
      <p:sp>
        <p:nvSpPr>
          <p:cNvPr id="37" name="TextBox 36"/>
          <p:cNvSpPr txBox="1"/>
          <p:nvPr/>
        </p:nvSpPr>
        <p:spPr>
          <a:xfrm>
            <a:off x="2743200" y="2514600"/>
            <a:ext cx="1298561" cy="369332"/>
          </a:xfrm>
          <a:prstGeom prst="rect">
            <a:avLst/>
          </a:prstGeom>
          <a:noFill/>
        </p:spPr>
        <p:txBody>
          <a:bodyPr wrap="none" rtlCol="0">
            <a:spAutoFit/>
          </a:bodyPr>
          <a:lstStyle/>
          <a:p>
            <a:r>
              <a:rPr lang="en-US" dirty="0" smtClean="0"/>
              <a:t>Higher level</a:t>
            </a:r>
            <a:endParaRPr lang="en-US" dirty="0"/>
          </a:p>
        </p:txBody>
      </p:sp>
      <p:sp>
        <p:nvSpPr>
          <p:cNvPr id="38" name="TextBox 37"/>
          <p:cNvSpPr txBox="1"/>
          <p:nvPr/>
        </p:nvSpPr>
        <p:spPr>
          <a:xfrm>
            <a:off x="7239000" y="3352800"/>
            <a:ext cx="1252331" cy="369332"/>
          </a:xfrm>
          <a:prstGeom prst="rect">
            <a:avLst/>
          </a:prstGeom>
          <a:noFill/>
        </p:spPr>
        <p:txBody>
          <a:bodyPr wrap="none" rtlCol="0">
            <a:spAutoFit/>
          </a:bodyPr>
          <a:lstStyle/>
          <a:p>
            <a:r>
              <a:rPr lang="en-US" dirty="0" smtClean="0"/>
              <a:t>Lower level</a:t>
            </a:r>
            <a:endParaRPr lang="en-US" dirty="0"/>
          </a:p>
        </p:txBody>
      </p:sp>
      <p:sp>
        <p:nvSpPr>
          <p:cNvPr id="30" name="TextBox 29"/>
          <p:cNvSpPr txBox="1"/>
          <p:nvPr/>
        </p:nvSpPr>
        <p:spPr>
          <a:xfrm>
            <a:off x="6172200" y="6096000"/>
            <a:ext cx="2132315" cy="369332"/>
          </a:xfrm>
          <a:prstGeom prst="rect">
            <a:avLst/>
          </a:prstGeom>
          <a:noFill/>
        </p:spPr>
        <p:txBody>
          <a:bodyPr wrap="none" rtlCol="0">
            <a:spAutoFit/>
          </a:bodyPr>
          <a:lstStyle/>
          <a:p>
            <a:r>
              <a:rPr lang="en-US" b="1" dirty="0" smtClean="0"/>
              <a:t>Bernoulli's principal</a:t>
            </a:r>
            <a:r>
              <a:rPr lang="en-US" dirty="0" smtClean="0"/>
              <a:t> </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repeatCount="2000" fill="remove" grpId="0" nodeType="clickEffect">
                                  <p:stCondLst>
                                    <p:cond delay="0"/>
                                  </p:stCondLst>
                                  <p:childTnLst>
                                    <p:animScale>
                                      <p:cBhvr>
                                        <p:cTn id="6" dur="2000" fill="hold"/>
                                        <p:tgtEl>
                                          <p:spTgt spid="24"/>
                                        </p:tgtEl>
                                      </p:cBhvr>
                                      <p:by x="150000" y="150000"/>
                                    </p:animScale>
                                  </p:childTnLst>
                                </p:cTn>
                              </p:par>
                              <p:par>
                                <p:cTn id="7" presetID="0" presetClass="path" presetSubtype="0" accel="50000" decel="50000" fill="hold" grpId="0" nodeType="withEffect">
                                  <p:stCondLst>
                                    <p:cond delay="0"/>
                                  </p:stCondLst>
                                  <p:childTnLst>
                                    <p:animMotion origin="layout" path="M 0.00573 -0.02292 C 0.12708 -0.02199 0.24757 -0.02153 0.36858 -0.01643 C 0.58698 -0.01829 0.58715 -0.01852 0.73142 -0.02292 C 0.76094 -0.03565 0.81076 -0.0294 0.83299 -0.0294 " pathEditMode="relative" ptsTypes="fffA">
                                      <p:cBhvr>
                                        <p:cTn id="8" dur="2000" fill="hold"/>
                                        <p:tgtEl>
                                          <p:spTgt spid="28"/>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3.33333E-6 -0.04792 C 0.00278 -0.02755 0.00903 -0.02709 0.01754 -0.02246 C 0.05348 0.01967 0.09306 0.02245 0.13299 0.02523 C 0.19879 0.02986 0.16719 0.02708 0.22761 0.03217 C 0.24879 0.03819 0.26216 0.04097 0.28542 0.04328 C 0.375 0.03842 0.33282 0.06851 0.36233 0.02129 C 0.36545 0.00185 0.3665 -0.01737 0.36893 -0.03704 C 0.3698 -0.04445 0.37205 -0.05903 0.37205 -0.05857 C 0.37101 -0.13565 0.36719 -0.21227 0.36719 -0.28889 " pathEditMode="relative" rAng="0" ptsTypes="ffffffffA">
                                      <p:cBhvr>
                                        <p:cTn id="12" dur="2000" fill="hold"/>
                                        <p:tgtEl>
                                          <p:spTgt spid="21"/>
                                        </p:tgtEl>
                                        <p:attrNameLst>
                                          <p:attrName>ppt_x</p:attrName>
                                          <p:attrName>ppt_y</p:attrName>
                                        </p:attrNameLst>
                                      </p:cBhvr>
                                      <p:rCtr x="18800" y="-6200"/>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3.33333E-6 1.11111E-6 C 0.01146 0.00602 0.02326 0.00532 0.03715 0.00625 C 0.04948 0.00949 0.04427 0.00856 0.06788 0.0088 C 0.13767 0.00949 0.20729 0.00949 0.27691 0.00995 C 0.3342 0.01157 0.39149 0.01227 0.44878 0.01389 C 0.50468 0.01296 0.56493 0.01597 0.62031 0.00995 C 0.63906 0.00532 0.65729 0.00046 0.67708 -0.00139 C 0.6842 -0.00347 0.68541 -0.00255 0.68993 -0.00787 C 0.68889 -0.01597 0.68819 -0.02176 0.68507 -0.0294 C 0.68559 -0.03565 0.68576 -0.04213 0.68663 -0.04838 C 0.68715 -0.05232 0.69166 -0.05972 0.69166 -0.05972 C 0.69097 -0.07153 0.68993 -0.08333 0.68993 -0.09514 " pathEditMode="relative" rAng="0" ptsTypes="fffffffffffA">
                                      <p:cBhvr>
                                        <p:cTn id="16" dur="2000" fill="hold"/>
                                        <p:tgtEl>
                                          <p:spTgt spid="27"/>
                                        </p:tgtEl>
                                        <p:attrNameLst>
                                          <p:attrName>ppt_x</p:attrName>
                                          <p:attrName>ppt_y</p:attrName>
                                        </p:attrNameLst>
                                      </p:cBhvr>
                                      <p:rCtr x="34600" y="-4000"/>
                                    </p:animMotion>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1" nodeType="clickEffect">
                                  <p:stCondLst>
                                    <p:cond delay="0"/>
                                  </p:stCondLst>
                                  <p:childTnLst>
                                    <p:animMotion origin="layout" path="M 0.00833 0.00347 C 0.01979 0.00046 0.03056 -0.00671 0.04219 -0.00926 C 0.05469 -0.01204 0.07049 -0.01273 0.08247 -0.01366 C 0.09549 -0.01921 0.1092 -0.01944 0.12274 -0.02222 C 0.27986 -0.02037 0.43611 -0.01551 0.5934 -0.01366 C 0.60069 -0.01296 0.60781 -0.0125 0.61476 -0.01157 C 0.6224 -0.01042 0.63733 -0.00717 0.63733 -0.00694 C 0.69757 -0.0088 0.75781 -0.00903 0.81788 -0.01366 C 0.82969 -0.01157 0.84132 -0.00926 0.85347 -0.00926 " pathEditMode="relative" rAng="0" ptsTypes="ffffffffA">
                                      <p:cBhvr>
                                        <p:cTn id="20" dur="2000" fill="hold"/>
                                        <p:tgtEl>
                                          <p:spTgt spid="28"/>
                                        </p:tgtEl>
                                        <p:attrNameLst>
                                          <p:attrName>ppt_x</p:attrName>
                                          <p:attrName>ppt_y</p:attrName>
                                        </p:attrNameLst>
                                      </p:cBhvr>
                                      <p:rCtr x="42300" y="-1300"/>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1" grpId="0" animBg="1"/>
      <p:bldP spid="27" grpId="0" animBg="1"/>
      <p:bldP spid="28" grpId="0" animBg="1"/>
      <p:bldP spid="28" grpId="1" animBg="1"/>
      <p:bldP spid="37" grpId="0"/>
      <p:bldP spid="38" grpId="0"/>
      <p:bldP spid="3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 name="Straight Connector 5"/>
          <p:cNvCxnSpPr/>
          <p:nvPr/>
        </p:nvCxnSpPr>
        <p:spPr>
          <a:xfrm>
            <a:off x="1295400" y="4572000"/>
            <a:ext cx="2971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a:off x="1295400" y="4953000"/>
            <a:ext cx="71628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a:off x="7162800" y="4572000"/>
            <a:ext cx="129540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flipV="1">
            <a:off x="42672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flipV="1">
            <a:off x="44196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flipV="1">
            <a:off x="71628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20" name="Straight Connector 19"/>
          <p:cNvCxnSpPr/>
          <p:nvPr/>
        </p:nvCxnSpPr>
        <p:spPr>
          <a:xfrm flipV="1">
            <a:off x="7010400" y="3657600"/>
            <a:ext cx="0" cy="91440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22" name="Oval 21"/>
          <p:cNvSpPr/>
          <p:nvPr/>
        </p:nvSpPr>
        <p:spPr>
          <a:xfrm>
            <a:off x="8382000" y="4572000"/>
            <a:ext cx="228600" cy="3810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Rectangle 23"/>
          <p:cNvSpPr/>
          <p:nvPr/>
        </p:nvSpPr>
        <p:spPr>
          <a:xfrm>
            <a:off x="228600" y="4191000"/>
            <a:ext cx="1066800" cy="1143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TextBox 24"/>
          <p:cNvSpPr txBox="1"/>
          <p:nvPr/>
        </p:nvSpPr>
        <p:spPr>
          <a:xfrm>
            <a:off x="304800" y="5791200"/>
            <a:ext cx="731290" cy="369332"/>
          </a:xfrm>
          <a:prstGeom prst="rect">
            <a:avLst/>
          </a:prstGeom>
          <a:noFill/>
        </p:spPr>
        <p:txBody>
          <a:bodyPr wrap="none" rtlCol="0">
            <a:spAutoFit/>
          </a:bodyPr>
          <a:lstStyle/>
          <a:p>
            <a:r>
              <a:rPr lang="en-US" dirty="0" smtClean="0"/>
              <a:t>Pump</a:t>
            </a:r>
            <a:endParaRPr lang="en-US" dirty="0"/>
          </a:p>
        </p:txBody>
      </p:sp>
      <p:sp>
        <p:nvSpPr>
          <p:cNvPr id="26" name="TextBox 25"/>
          <p:cNvSpPr txBox="1"/>
          <p:nvPr/>
        </p:nvSpPr>
        <p:spPr>
          <a:xfrm>
            <a:off x="5029200" y="5029200"/>
            <a:ext cx="731419" cy="369332"/>
          </a:xfrm>
          <a:prstGeom prst="rect">
            <a:avLst/>
          </a:prstGeom>
          <a:noFill/>
        </p:spPr>
        <p:txBody>
          <a:bodyPr wrap="none" rtlCol="0">
            <a:spAutoFit/>
          </a:bodyPr>
          <a:lstStyle/>
          <a:p>
            <a:r>
              <a:rPr lang="en-US" dirty="0" smtClean="0"/>
              <a:t>Tubes</a:t>
            </a:r>
            <a:endParaRPr lang="en-US" dirty="0"/>
          </a:p>
        </p:txBody>
      </p:sp>
      <p:sp>
        <p:nvSpPr>
          <p:cNvPr id="14" name="Oval 13"/>
          <p:cNvSpPr/>
          <p:nvPr/>
        </p:nvSpPr>
        <p:spPr>
          <a:xfrm>
            <a:off x="1066800" y="4648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Oval 15"/>
          <p:cNvSpPr/>
          <p:nvPr/>
        </p:nvSpPr>
        <p:spPr>
          <a:xfrm>
            <a:off x="838200" y="45720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Oval 17"/>
          <p:cNvSpPr/>
          <p:nvPr/>
        </p:nvSpPr>
        <p:spPr>
          <a:xfrm>
            <a:off x="685800" y="4495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p:cNvSpPr/>
          <p:nvPr/>
        </p:nvSpPr>
        <p:spPr>
          <a:xfrm>
            <a:off x="914400" y="4419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762000" y="48768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p:cNvSpPr/>
          <p:nvPr/>
        </p:nvSpPr>
        <p:spPr>
          <a:xfrm>
            <a:off x="762000" y="46482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p:cNvSpPr/>
          <p:nvPr/>
        </p:nvSpPr>
        <p:spPr>
          <a:xfrm>
            <a:off x="1066800" y="48006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Oval 28"/>
          <p:cNvSpPr/>
          <p:nvPr/>
        </p:nvSpPr>
        <p:spPr>
          <a:xfrm>
            <a:off x="914400" y="4724400"/>
            <a:ext cx="152400" cy="152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31" name="Straight Connector 30"/>
          <p:cNvCxnSpPr/>
          <p:nvPr/>
        </p:nvCxnSpPr>
        <p:spPr>
          <a:xfrm>
            <a:off x="4419600" y="4572000"/>
            <a:ext cx="2590800" cy="0"/>
          </a:xfrm>
          <a:prstGeom prst="line">
            <a:avLst/>
          </a:prstGeom>
          <a:ln w="28575"/>
        </p:spPr>
        <p:style>
          <a:lnRef idx="1">
            <a:schemeClr val="accent1"/>
          </a:lnRef>
          <a:fillRef idx="0">
            <a:schemeClr val="accent1"/>
          </a:fillRef>
          <a:effectRef idx="0">
            <a:schemeClr val="accent1"/>
          </a:effectRef>
          <a:fontRef idx="minor">
            <a:schemeClr val="tx1"/>
          </a:fontRef>
        </p:style>
      </p:cxnSp>
      <p:sp>
        <p:nvSpPr>
          <p:cNvPr id="36" name="TextBox 35"/>
          <p:cNvSpPr txBox="1"/>
          <p:nvPr/>
        </p:nvSpPr>
        <p:spPr>
          <a:xfrm>
            <a:off x="4648201" y="3429000"/>
            <a:ext cx="2007601" cy="1200329"/>
          </a:xfrm>
          <a:prstGeom prst="rect">
            <a:avLst/>
          </a:prstGeom>
          <a:noFill/>
        </p:spPr>
        <p:txBody>
          <a:bodyPr wrap="none" rtlCol="0">
            <a:spAutoFit/>
          </a:bodyPr>
          <a:lstStyle/>
          <a:p>
            <a:pPr algn="ctr"/>
            <a:r>
              <a:rPr lang="en-US" dirty="0" smtClean="0"/>
              <a:t>Walls have build up</a:t>
            </a:r>
          </a:p>
          <a:p>
            <a:pPr algn="ctr"/>
            <a:r>
              <a:rPr lang="en-US" dirty="0" smtClean="0"/>
              <a:t>Produces</a:t>
            </a:r>
          </a:p>
          <a:p>
            <a:pPr algn="ctr"/>
            <a:r>
              <a:rPr lang="en-US" dirty="0" smtClean="0"/>
              <a:t>turbulent flow</a:t>
            </a:r>
          </a:p>
          <a:p>
            <a:pPr algn="ctr"/>
            <a:endParaRPr lang="en-US" dirty="0"/>
          </a:p>
        </p:txBody>
      </p:sp>
      <p:sp>
        <p:nvSpPr>
          <p:cNvPr id="37" name="TextBox 36"/>
          <p:cNvSpPr txBox="1"/>
          <p:nvPr/>
        </p:nvSpPr>
        <p:spPr>
          <a:xfrm>
            <a:off x="2743200" y="2514600"/>
            <a:ext cx="1298561" cy="369332"/>
          </a:xfrm>
          <a:prstGeom prst="rect">
            <a:avLst/>
          </a:prstGeom>
          <a:noFill/>
        </p:spPr>
        <p:txBody>
          <a:bodyPr wrap="none" rtlCol="0">
            <a:spAutoFit/>
          </a:bodyPr>
          <a:lstStyle/>
          <a:p>
            <a:r>
              <a:rPr lang="en-US" dirty="0" smtClean="0"/>
              <a:t>Higher level</a:t>
            </a:r>
            <a:endParaRPr lang="en-US" dirty="0"/>
          </a:p>
        </p:txBody>
      </p:sp>
      <p:sp>
        <p:nvSpPr>
          <p:cNvPr id="38" name="TextBox 37"/>
          <p:cNvSpPr txBox="1"/>
          <p:nvPr/>
        </p:nvSpPr>
        <p:spPr>
          <a:xfrm>
            <a:off x="7315200" y="3886200"/>
            <a:ext cx="1252331" cy="369332"/>
          </a:xfrm>
          <a:prstGeom prst="rect">
            <a:avLst/>
          </a:prstGeom>
          <a:noFill/>
        </p:spPr>
        <p:txBody>
          <a:bodyPr wrap="none" rtlCol="0">
            <a:spAutoFit/>
          </a:bodyPr>
          <a:lstStyle/>
          <a:p>
            <a:r>
              <a:rPr lang="en-US" dirty="0" smtClean="0"/>
              <a:t>Lower level</a:t>
            </a:r>
            <a:endParaRPr lang="en-US" dirty="0"/>
          </a:p>
        </p:txBody>
      </p:sp>
      <p:sp>
        <p:nvSpPr>
          <p:cNvPr id="32" name="Flowchart: Terminator 31"/>
          <p:cNvSpPr/>
          <p:nvPr/>
        </p:nvSpPr>
        <p:spPr>
          <a:xfrm>
            <a:off x="5334000" y="4876800"/>
            <a:ext cx="381000" cy="76200"/>
          </a:xfrm>
          <a:prstGeom prst="flowChartTermina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lowchart: Terminator 32"/>
          <p:cNvSpPr/>
          <p:nvPr/>
        </p:nvSpPr>
        <p:spPr>
          <a:xfrm>
            <a:off x="5334000" y="4572000"/>
            <a:ext cx="381000" cy="76200"/>
          </a:xfrm>
          <a:prstGeom prst="flowChartTermina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lowchart: Terminator 33"/>
          <p:cNvSpPr/>
          <p:nvPr/>
        </p:nvSpPr>
        <p:spPr>
          <a:xfrm flipV="1">
            <a:off x="5334000" y="4800599"/>
            <a:ext cx="228600" cy="76200"/>
          </a:xfrm>
          <a:prstGeom prst="flowChartTermina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lowchart: Terminator 34"/>
          <p:cNvSpPr/>
          <p:nvPr/>
        </p:nvSpPr>
        <p:spPr>
          <a:xfrm flipV="1">
            <a:off x="5638800" y="4572000"/>
            <a:ext cx="228600" cy="152400"/>
          </a:xfrm>
          <a:prstGeom prst="flowChartTerminator">
            <a:avLst/>
          </a:prstGeom>
          <a:solidFill>
            <a:schemeClr val="accent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p:cNvSpPr txBox="1"/>
          <p:nvPr/>
        </p:nvSpPr>
        <p:spPr>
          <a:xfrm>
            <a:off x="4371411" y="5934670"/>
            <a:ext cx="4772589" cy="923330"/>
          </a:xfrm>
          <a:prstGeom prst="rect">
            <a:avLst/>
          </a:prstGeom>
          <a:noFill/>
        </p:spPr>
        <p:txBody>
          <a:bodyPr wrap="none" rtlCol="0">
            <a:spAutoFit/>
          </a:bodyPr>
          <a:lstStyle/>
          <a:p>
            <a:r>
              <a:rPr lang="en-US" dirty="0" smtClean="0"/>
              <a:t>Eddies  and turbulence breaks up the stream.</a:t>
            </a:r>
          </a:p>
          <a:p>
            <a:r>
              <a:rPr lang="en-US" dirty="0" smtClean="0"/>
              <a:t> Slows down flow and can build up back pressure</a:t>
            </a:r>
          </a:p>
          <a:p>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repeatCount="2000" fill="remove" grpId="0" nodeType="clickEffect">
                                  <p:stCondLst>
                                    <p:cond delay="0"/>
                                  </p:stCondLst>
                                  <p:childTnLst>
                                    <p:animScale>
                                      <p:cBhvr>
                                        <p:cTn id="6" dur="2000" fill="hold"/>
                                        <p:tgtEl>
                                          <p:spTgt spid="24"/>
                                        </p:tgtEl>
                                      </p:cBhvr>
                                      <p:by x="150000" y="150000"/>
                                    </p:animScale>
                                  </p:childTnLst>
                                </p:cTn>
                              </p:par>
                              <p:par>
                                <p:cTn id="7" presetID="0" presetClass="path" presetSubtype="0" accel="50000" decel="50000" fill="hold" grpId="0" nodeType="withEffect">
                                  <p:stCondLst>
                                    <p:cond delay="0"/>
                                  </p:stCondLst>
                                  <p:childTnLst>
                                    <p:animMotion origin="layout" path="M 0.00573 -0.02292 C 0.12708 -0.02199 0.24757 -0.02153 0.36858 -0.01643 C 0.58698 -0.01829 0.58715 -0.01852 0.73142 -0.02292 C 0.76094 -0.03565 0.81076 -0.0294 0.83299 -0.0294 " pathEditMode="relative" ptsTypes="fffA">
                                      <p:cBhvr>
                                        <p:cTn id="8" dur="3000" fill="hold"/>
                                        <p:tgtEl>
                                          <p:spTgt spid="28"/>
                                        </p:tgtEl>
                                        <p:attrNameLst>
                                          <p:attrName>ppt_x</p:attrName>
                                          <p:attrName>ppt_y</p:attrName>
                                        </p:attrNameLst>
                                      </p:cBhvr>
                                    </p:animMotion>
                                  </p:childTnLst>
                                </p:cTn>
                              </p:par>
                            </p:childTnLst>
                          </p:cTn>
                        </p:par>
                      </p:childTnLst>
                    </p:cTn>
                  </p:par>
                  <p:par>
                    <p:cTn id="9" fill="hold">
                      <p:stCondLst>
                        <p:cond delay="indefinite"/>
                      </p:stCondLst>
                      <p:childTnLst>
                        <p:par>
                          <p:cTn id="10" fill="hold">
                            <p:stCondLst>
                              <p:cond delay="0"/>
                            </p:stCondLst>
                            <p:childTnLst>
                              <p:par>
                                <p:cTn id="11" presetID="0" presetClass="path" presetSubtype="0" accel="50000" decel="50000" fill="hold" grpId="0" nodeType="clickEffect">
                                  <p:stCondLst>
                                    <p:cond delay="0"/>
                                  </p:stCondLst>
                                  <p:childTnLst>
                                    <p:animMotion origin="layout" path="M 7.22222E-6 -4.81481E-6 C 0.02205 0.00949 0.05626 0.01296 0.07917 0.01505 C 0.08334 0.0169 0.08803 0.0169 0.09202 0.01944 C 0.09549 0.02153 0.0981 0.02639 0.10174 0.02801 C 0.1033 0.0287 0.10504 0.0294 0.1066 0.03009 C 0.13212 0.05417 0.18091 0.05069 0.20817 0.05162 C 0.2448 0.05278 0.28126 0.05301 0.31789 0.0537 C 0.36268 0.05903 0.37431 0.05741 0.4356 0.05602 C 0.44358 0.05532 0.45174 0.05532 0.45973 0.0537 C 0.46303 0.05301 0.46945 0.04954 0.46945 0.04954 C 0.47327 0.03449 0.46945 0.03519 0.47744 0.03866 C 0.48994 0.03333 0.47483 0.0375 0.4856 0.04306 C 0.48751 0.04398 0.49445 0.03727 0.49532 0.03657 C 0.48716 0.02037 0.47084 0.02685 0.45817 0.03009 C 0.45938 0.04514 0.4573 0.05255 0.46615 0.06019 C 0.47379 0.05694 0.47223 0.05139 0.47917 0.04722 C 0.4823 0.04537 0.48872 0.04306 0.48872 0.04306 C 0.49462 0.04444 0.50105 0.04421 0.5066 0.04722 C 0.50817 0.04815 0.50695 0.05208 0.50817 0.0537 C 0.50938 0.05532 0.51146 0.05532 0.51303 0.05602 C 0.52205 0.04792 0.53212 0.05139 0.54202 0.05602 C 0.54532 0.04954 0.54688 0.04306 0.55001 0.03657 C 0.58074 0.04051 0.61285 0.03588 0.64358 0.03449 C 0.64688 0.0331 0.65001 0.03148 0.6533 0.03009 C 0.65487 0.0294 0.65817 0.02801 0.65817 0.02801 C 0.66146 0.01389 0.65678 0.02755 0.66459 0.01944 C 0.66615 0.01782 0.66685 0.01505 0.66789 0.01296 C 0.67101 -0.00046 0.66945 0.0088 0.66945 -0.01505 " pathEditMode="relative" ptsTypes="fffffffffffffffffffffffffffA">
                                      <p:cBhvr>
                                        <p:cTn id="12" dur="3000" fill="hold"/>
                                        <p:tgtEl>
                                          <p:spTgt spid="21"/>
                                        </p:tgtEl>
                                        <p:attrNameLst>
                                          <p:attrName>ppt_x</p:attrName>
                                          <p:attrName>ppt_y</p:attrName>
                                        </p:attrNameLst>
                                      </p:cBhvr>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1" nodeType="clickEffect">
                                  <p:stCondLst>
                                    <p:cond delay="0"/>
                                  </p:stCondLst>
                                  <p:childTnLst>
                                    <p:animMotion origin="layout" path="M 0 0 C 0.0651 -0.02847 0.16805 -0.01829 0.22396 -0.01921 C 0.26337 -0.02083 0.30139 -0.02361 0.34028 -0.02778 C 0.35486 -0.03125 0.35156 -0.02616 0.35156 -0.0537 C 0.35156 -0.11458 0.35173 -0.10764 0.34826 -0.14607 C 0.34774 -0.17269 0.34774 -0.19908 0.3467 -0.2257 C 0.34618 -0.2382 0.34184 -0.25139 0.34184 -0.26435 " pathEditMode="relative" ptsTypes="ffffffA">
                                      <p:cBhvr>
                                        <p:cTn id="16" dur="2000" fill="hold"/>
                                        <p:tgtEl>
                                          <p:spTgt spid="28"/>
                                        </p:tgtEl>
                                        <p:attrNameLst>
                                          <p:attrName>ppt_x</p:attrName>
                                          <p:attrName>ppt_y</p:attrName>
                                        </p:attrNameLst>
                                      </p:cBhvr>
                                    </p:animMotion>
                                  </p:childTnLst>
                                </p:cTn>
                              </p:par>
                            </p:childTnLst>
                          </p:cTn>
                        </p:par>
                      </p:childTnLst>
                    </p:cTn>
                  </p:par>
                  <p:par>
                    <p:cTn id="17" fill="hold">
                      <p:stCondLst>
                        <p:cond delay="indefinite"/>
                      </p:stCondLst>
                      <p:childTnLst>
                        <p:par>
                          <p:cTn id="18" fill="hold">
                            <p:stCondLst>
                              <p:cond delay="0"/>
                            </p:stCondLst>
                            <p:childTnLst>
                              <p:par>
                                <p:cTn id="19" presetID="0" presetClass="path" presetSubtype="0" accel="50000" decel="50000" fill="hold" grpId="0" nodeType="clickEffect">
                                  <p:stCondLst>
                                    <p:cond delay="0"/>
                                  </p:stCondLst>
                                  <p:childTnLst>
                                    <p:animMotion origin="layout" path="M 3.33333E-6 -0.00162 C 0.09027 -0.00023 0.18073 -8.25815E-7 0.271 0.00486 C 0.27361 0.00555 0.27621 0.00648 0.27899 0.00694 C 0.28489 0.00787 0.2908 0.00763 0.2967 0.00902 C 0.30173 0.01018 0.30642 0.01342 0.31128 0.0155 C 0.32239 0.02013 0.33524 0.02036 0.3467 0.02406 C 0.36771 0.02336 0.38871 0.02383 0.40972 0.02198 C 0.41302 0.02174 0.41614 0.0192 0.41927 0.01781 C 0.42986 0.01319 0.44757 0.01087 0.45972 0.00694 C 0.46128 0.00555 0.46284 0.0037 0.46458 0.00255 C 0.46771 0.00069 0.47413 -0.00162 0.47413 -0.00139 C 0.4783 -0.00995 0.48003 -0.0111 0.48715 -0.0081 C 0.48559 -0.00671 0.48402 -0.00486 0.48229 -0.0037 C 0.48073 -0.00278 0.47743 -0.00393 0.47743 -0.00162 C 0.47743 0.00093 0.48038 0.00231 0.48229 0.00255 C 0.4967 0.0044 0.51128 0.00416 0.52586 0.00486 C 0.53437 0.00856 0.53559 0.01018 0.54843 0.00486 C 0.55034 0.00416 0.55 -0.00023 0.55156 -0.00162 C 0.55347 -0.00324 0.5559 -0.00301 0.55798 -0.0037 C 0.57152 -0.00069 0.56771 -0.00254 0.571 0.01342 C 0.57048 0.01781 0.57222 0.02452 0.56927 0.02637 C 0.55677 0.034 0.55451 0.02637 0.55 0.01781 C 0.55642 0.01203 0.56336 0.00948 0.571 0.00694 C 0.58802 0.01249 0.56823 0.00648 0.60486 0.01134 C 0.62534 0.01388 0.59965 0.01249 0.61614 0.0155 C 0.64236 0.02036 0.69705 0.01943 0.70972 0.01989 C 0.73194 0.02221 0.75364 0.02128 0.77586 0.01781 C 0.78333 0.01411 0.79045 0.01272 0.79843 0.01134 C 0.8092 0.01203 0.81979 0.01226 0.83055 0.01342 C 0.83923 0.01434 0.84757 0.01781 0.85642 0.01781 " pathEditMode="relative" rAng="0" ptsTypes="fffffffffffffffffffffffffffffA">
                                      <p:cBhvr>
                                        <p:cTn id="20" dur="3000" fill="hold"/>
                                        <p:tgtEl>
                                          <p:spTgt spid="27"/>
                                        </p:tgtEl>
                                        <p:attrNameLst>
                                          <p:attrName>ppt_x</p:attrName>
                                          <p:attrName>ppt_y</p:attrName>
                                        </p:attrNameLst>
                                      </p:cBhvr>
                                      <p:rCtr x="42800" y="1300"/>
                                    </p:animMotion>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37"/>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38"/>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1" grpId="0" animBg="1"/>
      <p:bldP spid="27" grpId="0" animBg="1"/>
      <p:bldP spid="28" grpId="0" animBg="1"/>
      <p:bldP spid="28" grpId="1" animBg="1"/>
      <p:bldP spid="37" grpId="0"/>
      <p:bldP spid="38" grpId="0"/>
      <p:bldP spid="30"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Blood Flow</a:t>
            </a:r>
            <a:endParaRPr lang="en-US" dirty="0"/>
          </a:p>
        </p:txBody>
      </p:sp>
      <p:sp>
        <p:nvSpPr>
          <p:cNvPr id="3" name="Content Placeholder 2"/>
          <p:cNvSpPr>
            <a:spLocks noGrp="1"/>
          </p:cNvSpPr>
          <p:nvPr>
            <p:ph idx="1"/>
          </p:nvPr>
        </p:nvSpPr>
        <p:spPr>
          <a:xfrm>
            <a:off x="457200" y="1475232"/>
            <a:ext cx="4038600" cy="4011168"/>
          </a:xfrm>
        </p:spPr>
        <p:txBody>
          <a:bodyPr>
            <a:normAutofit/>
          </a:bodyPr>
          <a:lstStyle/>
          <a:p>
            <a:r>
              <a:rPr lang="en-US" sz="2000" dirty="0" smtClean="0"/>
              <a:t>Your body contains about 5.6 liters of blood that circulates throughout the body three times every minute.</a:t>
            </a:r>
          </a:p>
          <a:p>
            <a:r>
              <a:rPr lang="en-US" sz="2000" dirty="0" smtClean="0"/>
              <a:t>“A healthy heart pumps about </a:t>
            </a:r>
            <a:r>
              <a:rPr lang="en-US" sz="2000" dirty="0"/>
              <a:t>2,000 gallons of blood through 60,000 miles of blood vessels each </a:t>
            </a:r>
            <a:r>
              <a:rPr lang="en-US" sz="2000" dirty="0" smtClean="0"/>
              <a:t>day” (The Human Heart).</a:t>
            </a:r>
          </a:p>
          <a:p>
            <a:r>
              <a:rPr lang="en-US" sz="2000" dirty="0" smtClean="0"/>
              <a:t>Your heart beats about 72 times per minute, 100,000 times in one day, and about 35 million times in a year!</a:t>
            </a:r>
          </a:p>
          <a:p>
            <a:endParaRPr lang="en-US" sz="2000" dirty="0"/>
          </a:p>
        </p:txBody>
      </p:sp>
      <p:sp>
        <p:nvSpPr>
          <p:cNvPr id="4" name="Rectangle 3"/>
          <p:cNvSpPr/>
          <p:nvPr/>
        </p:nvSpPr>
        <p:spPr>
          <a:xfrm>
            <a:off x="1295400" y="6312932"/>
            <a:ext cx="7315200" cy="261610"/>
          </a:xfrm>
          <a:prstGeom prst="rect">
            <a:avLst/>
          </a:prstGeom>
        </p:spPr>
        <p:txBody>
          <a:bodyPr wrap="square">
            <a:spAutoFit/>
          </a:bodyPr>
          <a:lstStyle/>
          <a:p>
            <a:r>
              <a:rPr lang="en-US" sz="1100" dirty="0"/>
              <a:t>http://www.pbs.org/wgbh/nova/heart/heartfacts.html</a:t>
            </a:r>
          </a:p>
        </p:txBody>
      </p:sp>
      <p:pic>
        <p:nvPicPr>
          <p:cNvPr id="1026" name="Picture 2" descr="http://1.bp.blogspot.com/-rdiluIC0mK8/TacFZbBwvYI/AAAAAAAAAFc/yn4Kvr8GRUo/s320/heart2.jpg">
            <a:hlinkClick r:id="rId2"/>
          </p:cNvPr>
          <p:cNvPicPr>
            <a:picLocks noChangeAspect="1" noChangeArrowheads="1"/>
          </p:cNvPicPr>
          <p:nvPr/>
        </p:nvPicPr>
        <p:blipFill>
          <a:blip r:embed="rId3" cstate="print">
            <a:extLst>
              <a:ext uri="{BEBA8EAE-BF5A-486C-A8C5-ECC9F3942E4B}">
                <a14:imgProps xmlns:a14="http://schemas.microsoft.com/office/drawing/2010/main" xmlns="">
                  <a14:imgLayer r:embed="rId4">
                    <a14:imgEffect>
                      <a14:brightnessContrast bright="37000" contrast="25000"/>
                    </a14:imgEffect>
                  </a14:imgLayer>
                </a14:imgProps>
              </a:ext>
              <a:ext uri="{28A0092B-C50C-407E-A947-70E740481C1C}">
                <a14:useLocalDpi xmlns:a14="http://schemas.microsoft.com/office/drawing/2010/main" xmlns="" val="0"/>
              </a:ext>
            </a:extLst>
          </a:blip>
          <a:srcRect l="22500" t="2500" r="22500"/>
          <a:stretch>
            <a:fillRect/>
          </a:stretch>
        </p:blipFill>
        <p:spPr bwMode="auto">
          <a:xfrm>
            <a:off x="6006122" y="2514600"/>
            <a:ext cx="1461477" cy="2590800"/>
          </a:xfrm>
          <a:prstGeom prst="rect">
            <a:avLst/>
          </a:prstGeom>
          <a:noFill/>
          <a:extLst>
            <a:ext uri="{909E8E84-426E-40DD-AFC4-6F175D3DCCD1}">
              <a14:hiddenFill xmlns:a14="http://schemas.microsoft.com/office/drawing/2010/main" xmlns="">
                <a:solidFill>
                  <a:srgbClr val="FFFFFF"/>
                </a:solidFill>
              </a14:hiddenFill>
            </a:ext>
          </a:extLst>
        </p:spPr>
      </p:pic>
      <p:sp>
        <p:nvSpPr>
          <p:cNvPr id="5" name="Rectangle 4"/>
          <p:cNvSpPr/>
          <p:nvPr/>
        </p:nvSpPr>
        <p:spPr>
          <a:xfrm>
            <a:off x="1066800" y="5882045"/>
            <a:ext cx="6586728" cy="430887"/>
          </a:xfrm>
          <a:prstGeom prst="rect">
            <a:avLst/>
          </a:prstGeom>
        </p:spPr>
        <p:txBody>
          <a:bodyPr wrap="square">
            <a:spAutoFit/>
          </a:bodyPr>
          <a:lstStyle/>
          <a:p>
            <a:r>
              <a:rPr lang="en-US" sz="1100" u="sng" dirty="0"/>
              <a:t>36 Interesting Facts About the Human Heart</a:t>
            </a:r>
            <a:r>
              <a:rPr lang="en-US" sz="1100" dirty="0"/>
              <a:t>. January 26, 2010 Random Facts. </a:t>
            </a:r>
            <a:r>
              <a:rPr lang="en-US" sz="1100" dirty="0" smtClean="0"/>
              <a:t>	&lt;</a:t>
            </a:r>
            <a:r>
              <a:rPr lang="en-US" sz="1100" dirty="0"/>
              <a:t>http://facts.randomhistory.com/human-heart-facts.html&gt;. </a:t>
            </a:r>
          </a:p>
        </p:txBody>
      </p:sp>
    </p:spTree>
    <p:extLst>
      <p:ext uri="{BB962C8B-B14F-4D97-AF65-F5344CB8AC3E}">
        <p14:creationId xmlns:p14="http://schemas.microsoft.com/office/powerpoint/2010/main" xmlns="" val="4076389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mph" presetSubtype="0" repeatCount="indefinite" fill="hold" nodeType="afterEffect">
                                  <p:stCondLst>
                                    <p:cond delay="0"/>
                                  </p:stCondLst>
                                  <p:childTnLst>
                                    <p:animScale>
                                      <p:cBhvr>
                                        <p:cTn id="6" dur="2000" fill="hold"/>
                                        <p:tgtEl>
                                          <p:spTgt spid="1026"/>
                                        </p:tgtEl>
                                      </p:cBhvr>
                                      <p:by x="150000" y="15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art 8"/>
          <p:cNvSpPr/>
          <p:nvPr/>
        </p:nvSpPr>
        <p:spPr>
          <a:xfrm>
            <a:off x="2590800" y="2514600"/>
            <a:ext cx="838200" cy="762000"/>
          </a:xfrm>
          <a:prstGeom prst="hear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2"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24"/>
          <p:cNvSpPr/>
          <p:nvPr/>
        </p:nvSpPr>
        <p:spPr>
          <a:xfrm>
            <a:off x="58674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inus 26"/>
          <p:cNvSpPr/>
          <p:nvPr/>
        </p:nvSpPr>
        <p:spPr>
          <a:xfrm rot="5400000">
            <a:off x="5334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inus 27"/>
          <p:cNvSpPr/>
          <p:nvPr/>
        </p:nvSpPr>
        <p:spPr>
          <a:xfrm rot="5400000">
            <a:off x="5638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28"/>
          <p:cNvSpPr/>
          <p:nvPr/>
        </p:nvSpPr>
        <p:spPr>
          <a:xfrm rot="5400000">
            <a:off x="5943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191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495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800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004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52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810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inus 38"/>
          <p:cNvSpPr/>
          <p:nvPr/>
        </p:nvSpPr>
        <p:spPr>
          <a:xfrm>
            <a:off x="5867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2971800" y="5334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Smiley Face 53"/>
          <p:cNvSpPr/>
          <p:nvPr/>
        </p:nvSpPr>
        <p:spPr>
          <a:xfrm>
            <a:off x="31242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32766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Smiley Face 56"/>
          <p:cNvSpPr/>
          <p:nvPr/>
        </p:nvSpPr>
        <p:spPr>
          <a:xfrm>
            <a:off x="3048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004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00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8956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V="1">
            <a:off x="4876800" y="28956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14338" name="Picture 2" descr="http://www.yourdictionary.com/images/main.brain.jpg"/>
          <p:cNvPicPr>
            <a:picLocks noChangeAspect="1" noChangeArrowheads="1"/>
          </p:cNvPicPr>
          <p:nvPr/>
        </p:nvPicPr>
        <p:blipFill>
          <a:blip r:embed="rId3" cstate="print"/>
          <a:srcRect/>
          <a:stretch>
            <a:fillRect/>
          </a:stretch>
        </p:blipFill>
        <p:spPr bwMode="auto">
          <a:xfrm>
            <a:off x="1143000" y="0"/>
            <a:ext cx="1780443" cy="1200151"/>
          </a:xfrm>
          <a:prstGeom prst="rect">
            <a:avLst/>
          </a:prstGeom>
          <a:noFill/>
        </p:spPr>
      </p:pic>
      <p:pic>
        <p:nvPicPr>
          <p:cNvPr id="19" name="Picture 3"/>
          <p:cNvPicPr>
            <a:picLocks noChangeAspect="1" noChangeArrowheads="1"/>
          </p:cNvPicPr>
          <p:nvPr/>
        </p:nvPicPr>
        <p:blipFill>
          <a:blip r:embed="rId2" cstate="print"/>
          <a:srcRect/>
          <a:stretch>
            <a:fillRect/>
          </a:stretch>
        </p:blipFill>
        <p:spPr bwMode="auto">
          <a:xfrm>
            <a:off x="2624137" y="304800"/>
            <a:ext cx="728663" cy="728663"/>
          </a:xfrm>
          <a:prstGeom prst="rect">
            <a:avLst/>
          </a:prstGeom>
          <a:noFill/>
          <a:ln w="9525">
            <a:noFill/>
            <a:miter lim="800000"/>
            <a:headEnd/>
            <a:tailEnd/>
          </a:ln>
        </p:spPr>
      </p:pic>
      <p:sp>
        <p:nvSpPr>
          <p:cNvPr id="53" name="TextBox 52"/>
          <p:cNvSpPr txBox="1"/>
          <p:nvPr/>
        </p:nvSpPr>
        <p:spPr>
          <a:xfrm>
            <a:off x="2057400" y="1066800"/>
            <a:ext cx="1397627" cy="646331"/>
          </a:xfrm>
          <a:prstGeom prst="rect">
            <a:avLst/>
          </a:prstGeom>
          <a:noFill/>
        </p:spPr>
        <p:txBody>
          <a:bodyPr wrap="none" rtlCol="0">
            <a:spAutoFit/>
          </a:bodyPr>
          <a:lstStyle/>
          <a:p>
            <a:pPr algn="ctr"/>
            <a:r>
              <a:rPr lang="en-US" dirty="0" smtClean="0"/>
              <a:t>Carotid sinus</a:t>
            </a:r>
          </a:p>
          <a:p>
            <a:pPr algn="ctr"/>
            <a:r>
              <a:rPr lang="en-US" dirty="0" smtClean="0"/>
              <a:t>(neck)</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utoRev="1" fill="hold" nodeType="clickEffect">
                                  <p:stCondLst>
                                    <p:cond delay="0"/>
                                  </p:stCondLst>
                                  <p:childTnLst>
                                    <p:animScale>
                                      <p:cBhvr>
                                        <p:cTn id="6" dur="2000" fill="hold"/>
                                        <p:tgtEl>
                                          <p:spTgt spid="9"/>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104 -0.00602 C 0.00174 -0.02361 0.00087 -0.03796 0.00799 -0.05255 C 0.00938 -0.06343 0.01042 -0.07824 0.01962 -0.08194 C 0.04566 -0.08056 0.08472 -0.08912 0.10695 -0.08056 C 0.11059 -0.07523 0.11059 -0.07338 0.1092 -0.06644 C 0.10556 -0.025 0.10156 0.03472 0.1092 0.07292 C 0.10885 0.08796 0.10833 0.10301 0.10799 0.11806 C 0.10764 0.1294 0.11285 0.14398 0.10695 0.15208 C 0.10139 0.15995 0.09063 0.15324 0.08247 0.1537 C 0.07708 0.15833 0.07639 0.16296 0.07431 0.1706 C 0.07326 0.2088 0.07135 0.24745 0.07552 0.28542 C 0.07344 0.32917 0.06649 0.31759 0.10695 0.31944 C 0.11198 0.34213 0.12205 0.38102 0.1033 0.38935 C 0.06875 0.38773 0.03733 0.38403 0.00226 0.3831 C -0.02569 0.38102 -0.0526 0.38009 -0.08038 0.3831 C -0.09167 0.38264 -0.10295 0.38287 -0.11406 0.38148 C -0.11615 0.38125 -0.1184 0.37708 -0.11979 0.37523 C -0.12517 0.36806 -0.13125 0.36042 -0.13385 0.35046 C -0.13299 0.32014 -0.13455 0.32106 -0.13038 0.30255 C -0.12969 0.28657 -0.12951 0.275 -0.12569 0.26065 C -0.12604 0.25139 -0.12621 0.2419 -0.12691 0.23264 C -0.12726 0.22778 -0.13038 0.21875 -0.13038 0.21875 C -0.12951 0.2044 -0.12917 0.18403 -0.12569 0.1706 C -0.12639 0.13449 -0.12917 0.09514 -0.12448 0.05903 C -0.12413 0.05185 -0.12448 0.04444 -0.12344 0.03727 C -0.12326 0.03565 -0.10295 0.02361 -0.10017 0.02338 C -0.07812 0.02245 -0.0559 0.02222 -0.03385 0.02176 C -0.02691 0.01898 -0.01979 0.01713 -0.01285 0.01412 C -0.00555 0.01088 -0.0059 0.01412 -0.0059 0.00949 " pathEditMode="relative" ptsTypes="ffffffffffffffffffffffffffffA">
                                      <p:cBhvr>
                                        <p:cTn id="10" dur="5000" fill="hold"/>
                                        <p:tgtEl>
                                          <p:spTgt spid="64"/>
                                        </p:tgtEl>
                                        <p:attrNameLst>
                                          <p:attrName>ppt_x</p:attrName>
                                          <p:attrName>ppt_y</p:attrName>
                                        </p:attrNameLst>
                                      </p:cBhvr>
                                    </p:animMotion>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8.88889E-6 2.96296E-6 C -0.00069 -0.00278 -0.00347 -0.00463 -0.00364 -0.00764 C -0.00399 -0.01574 -0.00173 -0.03958 -0.00121 -0.04954 C 0.00035 -0.08102 -0.00503 -0.07176 0.00226 -0.08218 C 0.00261 -0.0838 0.00278 -0.08565 0.00348 -0.08681 C 0.00435 -0.0882 0.00626 -0.0882 0.00695 -0.08982 C 0.00799 -0.09213 0.00695 -0.09537 0.00799 -0.09769 C 0.00886 -0.09977 0.01355 -0.10162 0.01511 -0.10232 C 0.03768 -0.10116 0.079 -0.10556 0.09879 -0.09769 C 0.1224 -0.06366 0.09549 -0.00208 0.10695 0.0419 C 0.10799 0.05347 0.10764 0.05509 0.10573 0.06528 C 0.10539 0.07616 0.10313 0.11412 0.10573 0.1287 C 0.10591 0.13009 0.11389 0.13125 0.11737 0.13194 C 0.12431 0.1287 0.1316 0.12778 0.13594 0.13657 C 0.13646 0.18125 0.14115 0.25231 0.1349 0.2993 C 0.13247 0.29838 0.13021 0.29722 0.12778 0.2963 C 0.12553 0.29537 0.12084 0.29305 0.12084 0.29305 C 0.1158 0.29352 0.10799 0.28866 0.10573 0.29467 C 0.10105 0.30764 0.10539 0.32361 0.10452 0.33796 C 0.10417 0.34282 0.10105 0.35208 0.10105 0.35208 C 0.09862 0.37361 0.09358 0.36458 0.07205 0.36597 C 0.06233 0.36528 0.05261 0.3625 0.04289 0.36296 C 0.03212 0.36342 0.01042 0.36597 0.01042 0.36597 C 0.00452 0.36805 -0.00138 0.36967 -0.00711 0.37222 C -0.02725 0.36875 -0.04739 0.36829 -0.06753 0.3706 C -0.07534 0.37292 -0.08298 0.37477 -0.09079 0.37685 C -0.0927 0.37639 -0.09479 0.37616 -0.09652 0.37523 C -0.09999 0.37315 -0.1019 0.36805 -0.10468 0.36435 C -0.10954 0.35787 -0.11579 0.35 -0.12222 0.34745 C -0.12656 0.34143 -0.1309 0.33495 -0.13611 0.33032 C -0.13454 0.24745 -0.13506 0.16805 -0.13732 0.08542 C -0.13663 0.06713 -0.13645 0.03565 -0.13038 0.01713 C -0.12829 0.01042 -0.1177 0.00972 -0.11284 0.00787 C -0.11041 0.00694 -0.1059 0.00463 -0.1059 0.00463 C -0.01302 0.00648 -0.04774 0.01505 8.88889E-6 2.96296E-6 Z " pathEditMode="relative" ptsTypes="fffffffffffffffffffffffffffffffffff">
                                      <p:cBhvr>
                                        <p:cTn id="14" dur="5000" fill="hold"/>
                                        <p:tgtEl>
                                          <p:spTgt spid="55"/>
                                        </p:tgtEl>
                                        <p:attrNameLst>
                                          <p:attrName>ppt_x</p:attrName>
                                          <p:attrName>ppt_y</p:attrName>
                                        </p:attrNameLst>
                                      </p:cBhvr>
                                    </p:animMotion>
                                  </p:childTnLst>
                                </p:cTn>
                              </p:par>
                            </p:childTnLst>
                          </p:cTn>
                        </p:par>
                      </p:childTnLst>
                    </p:cTn>
                  </p:par>
                  <p:par>
                    <p:cTn id="15" fill="hold">
                      <p:stCondLst>
                        <p:cond delay="indefinite"/>
                      </p:stCondLst>
                      <p:childTnLst>
                        <p:par>
                          <p:cTn id="16" fill="hold">
                            <p:stCondLst>
                              <p:cond delay="0"/>
                            </p:stCondLst>
                            <p:childTnLst>
                              <p:par>
                                <p:cTn id="17" presetID="0" presetClass="path" presetSubtype="0" accel="50000" decel="50000" fill="hold" grpId="0" nodeType="clickEffect">
                                  <p:stCondLst>
                                    <p:cond delay="0"/>
                                  </p:stCondLst>
                                  <p:childTnLst>
                                    <p:animMotion origin="layout" path="M -3.88889E-6 -1.44509E-6 C 0.02066 -0.0037 0.04202 -0.00115 0.06181 -0.01063 C 0.06771 -0.01803 0.0691 -0.02011 0.06667 -0.03167 C 0.0658 -0.03607 0.06337 -0.04416 0.06337 -0.04416 C 0.06389 -0.05433 0.06337 -0.06404 0.06511 -0.07376 C 0.06632 -0.08046 0.07657 -0.08347 0.07934 -0.08439 C 0.08091 -0.08509 0.08403 -0.08647 0.08403 -0.08624 C 0.08577 -0.09341 0.08872 -0.09618 0.09046 -0.10335 C 0.08872 -0.16693 0.08785 -0.22844 0.09046 -0.29156 C 0.09098 -0.30312 0.08577 -0.34035 0.1 -0.34636 C 0.12136 -0.34497 0.1408 -0.34104 0.16181 -0.33803 C 0.16927 -0.3348 0.16702 -0.33179 0.17136 -0.32324 C 0.17188 -0.32115 0.17344 -0.31884 0.17292 -0.31676 C 0.17171 -0.31191 0.16667 -0.30404 0.16667 -0.30381 C 0.16511 -0.28416 0.16337 -0.27977 0.16511 -0.25965 C 0.16372 -0.21503 0.16025 -0.1741 0.16337 -0.12878 C 0.16389 -0.12046 0.16841 -0.10821 0.1698 -0.09942 C 0.16719 -0.06636 0.16997 -0.02913 0.16337 0.00208 C 0.16632 0.04532 0.16528 0.08624 0.16181 0.12925 C 0.16302 0.14682 0.16615 0.16254 0.16823 0.17965 C 0.16771 0.23977 0.16771 0.29942 0.16667 0.35954 C 0.1665 0.36509 0.16389 0.37179 0.16181 0.37642 C 0.1599 0.38081 0.15556 0.3889 0.15556 0.38913 C 0.12639 0.38705 0.09862 0.38104 0.0698 0.37642 C 0.05851 0.36879 0.04584 0.36463 0.03334 0.36139 C 0.01997 0.36486 0.0066 0.36717 -0.00642 0.37202 C -0.00972 0.37341 -0.01284 0.37503 -0.01597 0.37642 C -0.01753 0.37734 -0.02066 0.37873 -0.02066 0.37896 C -0.03073 0.37804 -0.04097 0.3785 -0.05086 0.37642 C -0.05416 0.37572 -0.05451 0.36833 -0.05555 0.36601 C -0.05781 0.36046 -0.06319 0.34752 -0.06666 0.34243 C -0.07534 0.30913 -0.06979 0.33411 -0.07152 0.26428 C -0.07031 0.21434 -0.06805 0.18174 -0.07309 0.13341 C -0.07361 0.1059 -0.07465 0.07861 -0.07465 0.05087 C -0.07465 0.01387 -0.04357 0.01919 -0.02378 0.0148 C -0.0118 0.00971 -0.0118 0.01156 -3.88889E-6 -1.44509E-6 Z " pathEditMode="relative" rAng="0" ptsTypes="ffffffffffffffffffffffffffffffffffff">
                                      <p:cBhvr>
                                        <p:cTn id="18" dur="5000" fill="hold"/>
                                        <p:tgtEl>
                                          <p:spTgt spid="66"/>
                                        </p:tgtEl>
                                        <p:attrNameLst>
                                          <p:attrName>ppt_x</p:attrName>
                                          <p:attrName>ppt_y</p:attrName>
                                        </p:attrNameLst>
                                      </p:cBhvr>
                                      <p:rCtr x="4900" y="21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 grpId="0" animBg="1"/>
      <p:bldP spid="64" grpId="0" animBg="1"/>
      <p:bldP spid="6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1271016" y="457200"/>
            <a:ext cx="6806184" cy="2514600"/>
          </a:xfrm>
        </p:spPr>
        <p:txBody>
          <a:bodyPr>
            <a:normAutofit lnSpcReduction="10000"/>
          </a:bodyPr>
          <a:lstStyle/>
          <a:p>
            <a:pPr marL="0" indent="0" algn="ctr">
              <a:buNone/>
            </a:pPr>
            <a:r>
              <a:rPr lang="en-US" sz="2800" dirty="0" smtClean="0"/>
              <a:t>Blood is carried away from the heart through the aorta and then through arteries that get progressively smaller.  Arteries carry oxygenated blood to different organs of the body such as the brain, liver, kidneys, and muscles.  </a:t>
            </a:r>
            <a:endParaRPr lang="en-US" sz="2800" dirty="0"/>
          </a:p>
        </p:txBody>
      </p:sp>
      <p:pic>
        <p:nvPicPr>
          <p:cNvPr id="7170" name="Picture 2" descr="http://t0.gstatic.com/images?q=tbn:ANd9GcRC00vOYbgj-CsalvbOsbNe-Kf0fCTHRsPl8wCOg79v2FdEfX6ag1lwqtD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019800" y="3962400"/>
            <a:ext cx="1295400" cy="1943102"/>
          </a:xfrm>
          <a:prstGeom prst="rect">
            <a:avLst/>
          </a:prstGeom>
          <a:noFill/>
          <a:extLst>
            <a:ext uri="{909E8E84-426E-40DD-AFC4-6F175D3DCCD1}">
              <a14:hiddenFill xmlns:a14="http://schemas.microsoft.com/office/drawing/2010/main" xmlns="">
                <a:solidFill>
                  <a:srgbClr val="FFFFFF"/>
                </a:solidFill>
              </a14:hiddenFill>
            </a:ext>
          </a:extLst>
        </p:spPr>
      </p:pic>
      <p:sp>
        <p:nvSpPr>
          <p:cNvPr id="4" name="TextBox 3"/>
          <p:cNvSpPr txBox="1"/>
          <p:nvPr/>
        </p:nvSpPr>
        <p:spPr>
          <a:xfrm>
            <a:off x="1219200" y="3965448"/>
            <a:ext cx="4343400" cy="707886"/>
          </a:xfrm>
          <a:prstGeom prst="rect">
            <a:avLst/>
          </a:prstGeom>
          <a:noFill/>
        </p:spPr>
        <p:txBody>
          <a:bodyPr wrap="square" rtlCol="0">
            <a:spAutoFit/>
          </a:bodyPr>
          <a:lstStyle/>
          <a:p>
            <a:r>
              <a:rPr lang="en-US" sz="2000" dirty="0"/>
              <a:t>What happens to blood pressure when the aorta becomes less elastic?</a:t>
            </a:r>
          </a:p>
        </p:txBody>
      </p:sp>
    </p:spTree>
    <p:extLst>
      <p:ext uri="{BB962C8B-B14F-4D97-AF65-F5344CB8AC3E}">
        <p14:creationId xmlns:p14="http://schemas.microsoft.com/office/powerpoint/2010/main" xmlns="" val="220784547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Heart 8"/>
          <p:cNvSpPr/>
          <p:nvPr/>
        </p:nvSpPr>
        <p:spPr>
          <a:xfrm>
            <a:off x="2590800" y="2514600"/>
            <a:ext cx="838200" cy="762000"/>
          </a:xfrm>
          <a:prstGeom prst="heart">
            <a:avLst/>
          </a:prstGeom>
          <a:solidFill>
            <a:schemeClr val="accent2"/>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Bent Arrow 3"/>
          <p:cNvSpPr/>
          <p:nvPr/>
        </p:nvSpPr>
        <p:spPr>
          <a:xfrm>
            <a:off x="3200400" y="1981200"/>
            <a:ext cx="685800" cy="609600"/>
          </a:xfrm>
          <a:prstGeom prst="bentArrow">
            <a:avLst>
              <a:gd name="adj1" fmla="val 25000"/>
              <a:gd name="adj2" fmla="val 25688"/>
              <a:gd name="adj3" fmla="val 25000"/>
              <a:gd name="adj4" fmla="val 43750"/>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2" name="Minus 11"/>
          <p:cNvSpPr/>
          <p:nvPr/>
        </p:nvSpPr>
        <p:spPr>
          <a:xfrm rot="5400000">
            <a:off x="2628899" y="1181101"/>
            <a:ext cx="1828799"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U-Turn Arrow 12"/>
          <p:cNvSpPr/>
          <p:nvPr/>
        </p:nvSpPr>
        <p:spPr>
          <a:xfrm>
            <a:off x="3505200" y="304800"/>
            <a:ext cx="838200" cy="381000"/>
          </a:xfrm>
          <a:prstGeom prst="uturnArrow">
            <a:avLst>
              <a:gd name="adj1" fmla="val 25000"/>
              <a:gd name="adj2" fmla="val 25000"/>
              <a:gd name="adj3" fmla="val 25000"/>
              <a:gd name="adj4" fmla="val 43750"/>
              <a:gd name="adj5" fmla="val 77752"/>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pic>
        <p:nvPicPr>
          <p:cNvPr id="1027" name="Picture 3"/>
          <p:cNvPicPr>
            <a:picLocks noChangeAspect="1" noChangeArrowheads="1"/>
          </p:cNvPicPr>
          <p:nvPr/>
        </p:nvPicPr>
        <p:blipFill>
          <a:blip r:embed="rId2" cstate="print"/>
          <a:srcRect/>
          <a:stretch>
            <a:fillRect/>
          </a:stretch>
        </p:blipFill>
        <p:spPr bwMode="auto">
          <a:xfrm>
            <a:off x="4495800" y="2700337"/>
            <a:ext cx="728663" cy="728663"/>
          </a:xfrm>
          <a:prstGeom prst="rect">
            <a:avLst/>
          </a:prstGeom>
          <a:noFill/>
          <a:ln w="9525">
            <a:noFill/>
            <a:miter lim="800000"/>
            <a:headEnd/>
            <a:tailEnd/>
          </a:ln>
        </p:spPr>
      </p:pic>
      <p:sp>
        <p:nvSpPr>
          <p:cNvPr id="16" name="Minus 15"/>
          <p:cNvSpPr/>
          <p:nvPr/>
        </p:nvSpPr>
        <p:spPr>
          <a:xfrm>
            <a:off x="4203198" y="297180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Minus 16"/>
          <p:cNvSpPr/>
          <p:nvPr/>
        </p:nvSpPr>
        <p:spPr>
          <a:xfrm rot="5400000">
            <a:off x="2133600" y="1981202"/>
            <a:ext cx="4191000" cy="380999"/>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Minus 17"/>
          <p:cNvSpPr/>
          <p:nvPr/>
        </p:nvSpPr>
        <p:spPr>
          <a:xfrm>
            <a:off x="3810000" y="1905000"/>
            <a:ext cx="457200" cy="4953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3"/>
          <p:cNvPicPr>
            <a:picLocks noChangeAspect="1" noChangeArrowheads="1"/>
          </p:cNvPicPr>
          <p:nvPr/>
        </p:nvPicPr>
        <p:blipFill>
          <a:blip r:embed="rId2" cstate="print"/>
          <a:srcRect/>
          <a:stretch>
            <a:fillRect/>
          </a:stretch>
        </p:blipFill>
        <p:spPr bwMode="auto">
          <a:xfrm>
            <a:off x="2624137" y="304800"/>
            <a:ext cx="728663" cy="728663"/>
          </a:xfrm>
          <a:prstGeom prst="rect">
            <a:avLst/>
          </a:prstGeom>
          <a:noFill/>
          <a:ln w="9525">
            <a:noFill/>
            <a:miter lim="800000"/>
            <a:headEnd/>
            <a:tailEnd/>
          </a:ln>
        </p:spPr>
      </p:pic>
      <p:sp>
        <p:nvSpPr>
          <p:cNvPr id="20" name="Minus 19"/>
          <p:cNvSpPr/>
          <p:nvPr/>
        </p:nvSpPr>
        <p:spPr>
          <a:xfrm>
            <a:off x="3283206" y="582180"/>
            <a:ext cx="368802" cy="247522"/>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Minus 20"/>
          <p:cNvSpPr/>
          <p:nvPr/>
        </p:nvSpPr>
        <p:spPr>
          <a:xfrm>
            <a:off x="3733800" y="3581400"/>
            <a:ext cx="9906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lowchart: Or 22"/>
          <p:cNvSpPr/>
          <p:nvPr/>
        </p:nvSpPr>
        <p:spPr>
          <a:xfrm rot="2992847">
            <a:off x="4585855" y="3581400"/>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Minus 23"/>
          <p:cNvSpPr/>
          <p:nvPr/>
        </p:nvSpPr>
        <p:spPr>
          <a:xfrm>
            <a:off x="48006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Minus 24"/>
          <p:cNvSpPr/>
          <p:nvPr/>
        </p:nvSpPr>
        <p:spPr>
          <a:xfrm>
            <a:off x="5867400" y="3581400"/>
            <a:ext cx="914400" cy="3048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lowchart: Or 25"/>
          <p:cNvSpPr/>
          <p:nvPr/>
        </p:nvSpPr>
        <p:spPr>
          <a:xfrm rot="2992847">
            <a:off x="5652655" y="3595255"/>
            <a:ext cx="304800" cy="304800"/>
          </a:xfrm>
          <a:prstGeom prst="flowChartOr">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Minus 26"/>
          <p:cNvSpPr/>
          <p:nvPr/>
        </p:nvSpPr>
        <p:spPr>
          <a:xfrm rot="5400000">
            <a:off x="5334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Minus 27"/>
          <p:cNvSpPr/>
          <p:nvPr/>
        </p:nvSpPr>
        <p:spPr>
          <a:xfrm rot="5400000">
            <a:off x="5638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Minus 28"/>
          <p:cNvSpPr/>
          <p:nvPr/>
        </p:nvSpPr>
        <p:spPr>
          <a:xfrm rot="5400000">
            <a:off x="5943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Minus 29"/>
          <p:cNvSpPr/>
          <p:nvPr/>
        </p:nvSpPr>
        <p:spPr>
          <a:xfrm rot="5400000">
            <a:off x="4191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Minus 30"/>
          <p:cNvSpPr/>
          <p:nvPr/>
        </p:nvSpPr>
        <p:spPr>
          <a:xfrm rot="5400000">
            <a:off x="44958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Minus 31"/>
          <p:cNvSpPr/>
          <p:nvPr/>
        </p:nvSpPr>
        <p:spPr>
          <a:xfrm rot="5400000">
            <a:off x="48006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Minus 32"/>
          <p:cNvSpPr/>
          <p:nvPr/>
        </p:nvSpPr>
        <p:spPr>
          <a:xfrm rot="5400000">
            <a:off x="32004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Minus 33"/>
          <p:cNvSpPr/>
          <p:nvPr/>
        </p:nvSpPr>
        <p:spPr>
          <a:xfrm rot="5400000">
            <a:off x="35052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Minus 34"/>
          <p:cNvSpPr/>
          <p:nvPr/>
        </p:nvSpPr>
        <p:spPr>
          <a:xfrm rot="5400000">
            <a:off x="3810000" y="4191000"/>
            <a:ext cx="1447800" cy="228600"/>
          </a:xfrm>
          <a:prstGeom prst="mathMinus">
            <a:avLst/>
          </a:prstGeom>
          <a:solidFill>
            <a:schemeClr val="accent2"/>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Minus 35"/>
          <p:cNvSpPr/>
          <p:nvPr/>
        </p:nvSpPr>
        <p:spPr>
          <a:xfrm>
            <a:off x="1752600" y="5105400"/>
            <a:ext cx="5791200" cy="457200"/>
          </a:xfrm>
          <a:prstGeom prst="mathMinus">
            <a:avLst>
              <a:gd name="adj1" fmla="val 34529"/>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Minus 36"/>
          <p:cNvSpPr/>
          <p:nvPr/>
        </p:nvSpPr>
        <p:spPr>
          <a:xfrm>
            <a:off x="37338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Minus 37"/>
          <p:cNvSpPr/>
          <p:nvPr/>
        </p:nvSpPr>
        <p:spPr>
          <a:xfrm>
            <a:off x="4724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Minus 38"/>
          <p:cNvSpPr/>
          <p:nvPr/>
        </p:nvSpPr>
        <p:spPr>
          <a:xfrm>
            <a:off x="5867400" y="4724400"/>
            <a:ext cx="990600" cy="3048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Minus 39"/>
          <p:cNvSpPr/>
          <p:nvPr/>
        </p:nvSpPr>
        <p:spPr>
          <a:xfrm rot="16200000">
            <a:off x="6153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Minus 40"/>
          <p:cNvSpPr/>
          <p:nvPr/>
        </p:nvSpPr>
        <p:spPr>
          <a:xfrm rot="16200000">
            <a:off x="50101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Minus 41"/>
          <p:cNvSpPr/>
          <p:nvPr/>
        </p:nvSpPr>
        <p:spPr>
          <a:xfrm rot="16200000">
            <a:off x="4019550" y="4895851"/>
            <a:ext cx="419100" cy="381000"/>
          </a:xfrm>
          <a:prstGeom prst="mathMinus">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Bent Arrow 43"/>
          <p:cNvSpPr/>
          <p:nvPr/>
        </p:nvSpPr>
        <p:spPr>
          <a:xfrm>
            <a:off x="1981200" y="2667000"/>
            <a:ext cx="609600" cy="1828800"/>
          </a:xfrm>
          <a:prstGeom prst="bentArrow">
            <a:avLst>
              <a:gd name="adj1" fmla="val 25000"/>
              <a:gd name="adj2" fmla="val 26835"/>
              <a:gd name="adj3" fmla="val 25000"/>
              <a:gd name="adj4" fmla="val 43750"/>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5" name="Bent Arrow 44"/>
          <p:cNvSpPr/>
          <p:nvPr/>
        </p:nvSpPr>
        <p:spPr>
          <a:xfrm rot="16200000">
            <a:off x="1752600" y="4648200"/>
            <a:ext cx="914400" cy="609600"/>
          </a:xfrm>
          <a:prstGeom prst="bentArrow">
            <a:avLst/>
          </a:prstGeom>
          <a:solidFill>
            <a:schemeClr val="accent5">
              <a:lumMod val="40000"/>
              <a:lumOff val="6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46" name="Flowchart: Connector 45"/>
          <p:cNvSpPr/>
          <p:nvPr/>
        </p:nvSpPr>
        <p:spPr>
          <a:xfrm>
            <a:off x="2819400" y="533400"/>
            <a:ext cx="304800" cy="2286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lowchart: Connector 46"/>
          <p:cNvSpPr/>
          <p:nvPr/>
        </p:nvSpPr>
        <p:spPr>
          <a:xfrm>
            <a:off x="4724400" y="2895600"/>
            <a:ext cx="304800" cy="304800"/>
          </a:xfrm>
          <a:prstGeom prst="flowChartConnector">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49" name="Straight Arrow Connector 48"/>
          <p:cNvCxnSpPr/>
          <p:nvPr/>
        </p:nvCxnSpPr>
        <p:spPr>
          <a:xfrm flipV="1">
            <a:off x="2971800" y="5334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54" name="Smiley Face 53"/>
          <p:cNvSpPr/>
          <p:nvPr/>
        </p:nvSpPr>
        <p:spPr>
          <a:xfrm>
            <a:off x="31242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Smiley Face 54"/>
          <p:cNvSpPr/>
          <p:nvPr/>
        </p:nvSpPr>
        <p:spPr>
          <a:xfrm>
            <a:off x="32766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Smiley Face 55"/>
          <p:cNvSpPr/>
          <p:nvPr/>
        </p:nvSpPr>
        <p:spPr>
          <a:xfrm>
            <a:off x="2971800" y="28956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Smiley Face 56"/>
          <p:cNvSpPr/>
          <p:nvPr/>
        </p:nvSpPr>
        <p:spPr>
          <a:xfrm>
            <a:off x="3048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Smiley Face 57"/>
          <p:cNvSpPr/>
          <p:nvPr/>
        </p:nvSpPr>
        <p:spPr>
          <a:xfrm>
            <a:off x="30480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Smiley Face 58"/>
          <p:cNvSpPr/>
          <p:nvPr/>
        </p:nvSpPr>
        <p:spPr>
          <a:xfrm>
            <a:off x="2819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Smiley Face 59"/>
          <p:cNvSpPr/>
          <p:nvPr/>
        </p:nvSpPr>
        <p:spPr>
          <a:xfrm>
            <a:off x="2819400" y="28194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Smiley Face 60"/>
          <p:cNvSpPr/>
          <p:nvPr/>
        </p:nvSpPr>
        <p:spPr>
          <a:xfrm>
            <a:off x="28956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Smiley Face 61"/>
          <p:cNvSpPr/>
          <p:nvPr/>
        </p:nvSpPr>
        <p:spPr>
          <a:xfrm>
            <a:off x="3200400" y="29718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Smiley Face 62"/>
          <p:cNvSpPr/>
          <p:nvPr/>
        </p:nvSpPr>
        <p:spPr>
          <a:xfrm>
            <a:off x="2971800" y="3048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Smiley Face 63"/>
          <p:cNvSpPr/>
          <p:nvPr/>
        </p:nvSpPr>
        <p:spPr>
          <a:xfrm>
            <a:off x="3200400" y="26670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Smiley Face 64"/>
          <p:cNvSpPr/>
          <p:nvPr/>
        </p:nvSpPr>
        <p:spPr>
          <a:xfrm>
            <a:off x="28956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Smiley Face 65"/>
          <p:cNvSpPr/>
          <p:nvPr/>
        </p:nvSpPr>
        <p:spPr>
          <a:xfrm>
            <a:off x="2667000" y="2743200"/>
            <a:ext cx="45719" cy="45719"/>
          </a:xfrm>
          <a:prstGeom prst="smileyFace">
            <a:avLst/>
          </a:prstGeom>
          <a:solidFill>
            <a:srgbClr val="FFFF00"/>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67" name="Straight Arrow Connector 66"/>
          <p:cNvCxnSpPr/>
          <p:nvPr/>
        </p:nvCxnSpPr>
        <p:spPr>
          <a:xfrm flipV="1">
            <a:off x="4876800" y="2895600"/>
            <a:ext cx="0" cy="30480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pic>
        <p:nvPicPr>
          <p:cNvPr id="52" name="Picture 2" descr="Skeletal muscle, eps8 Stock Photo - 9693634"/>
          <p:cNvPicPr>
            <a:picLocks noChangeAspect="1" noChangeArrowheads="1"/>
          </p:cNvPicPr>
          <p:nvPr/>
        </p:nvPicPr>
        <p:blipFill>
          <a:blip r:embed="rId3" cstate="print"/>
          <a:srcRect l="8000" t="58309" r="40000"/>
          <a:stretch>
            <a:fillRect/>
          </a:stretch>
        </p:blipFill>
        <p:spPr bwMode="auto">
          <a:xfrm>
            <a:off x="6979920" y="3747655"/>
            <a:ext cx="1981200" cy="1362075"/>
          </a:xfrm>
          <a:prstGeom prst="rect">
            <a:avLst/>
          </a:prstGeom>
          <a:noFill/>
          <a:ln>
            <a:noFill/>
          </a:ln>
        </p:spPr>
      </p:pic>
      <p:pic>
        <p:nvPicPr>
          <p:cNvPr id="1026" name="Picture 2" descr="Healthy kidney and kidney with stones, eps8 Stock Photo - 9549382"/>
          <p:cNvPicPr>
            <a:picLocks noChangeAspect="1" noChangeArrowheads="1"/>
          </p:cNvPicPr>
          <p:nvPr/>
        </p:nvPicPr>
        <p:blipFill>
          <a:blip r:embed="rId4" cstate="print"/>
          <a:srcRect l="54000" t="16522" b="9275"/>
          <a:stretch>
            <a:fillRect/>
          </a:stretch>
        </p:blipFill>
        <p:spPr bwMode="auto">
          <a:xfrm>
            <a:off x="4876800" y="5479773"/>
            <a:ext cx="990600" cy="1378226"/>
          </a:xfrm>
          <a:prstGeom prst="rect">
            <a:avLst/>
          </a:prstGeom>
          <a:noFill/>
        </p:spPr>
      </p:pic>
      <p:pic>
        <p:nvPicPr>
          <p:cNvPr id="1028" name="Picture 4" descr="http://photos1.fotosearch.com/bthumb/LIF/LIF115/SA401011.jpg"/>
          <p:cNvPicPr>
            <a:picLocks noChangeAspect="1" noChangeArrowheads="1"/>
          </p:cNvPicPr>
          <p:nvPr/>
        </p:nvPicPr>
        <p:blipFill>
          <a:blip r:embed="rId5" cstate="print"/>
          <a:srcRect/>
          <a:stretch>
            <a:fillRect/>
          </a:stretch>
        </p:blipFill>
        <p:spPr bwMode="auto">
          <a:xfrm>
            <a:off x="2971800" y="5562600"/>
            <a:ext cx="1619250" cy="1209676"/>
          </a:xfrm>
          <a:prstGeom prst="rect">
            <a:avLst/>
          </a:prstGeom>
          <a:noFill/>
        </p:spPr>
      </p:pic>
      <p:pic>
        <p:nvPicPr>
          <p:cNvPr id="1030" name="Picture 6" descr="http://photos3.fotosearch.com/bthumb/LIF/LIF147/h301009.jpg"/>
          <p:cNvPicPr>
            <a:picLocks noChangeAspect="1" noChangeArrowheads="1"/>
          </p:cNvPicPr>
          <p:nvPr/>
        </p:nvPicPr>
        <p:blipFill>
          <a:blip r:embed="rId6" cstate="print"/>
          <a:srcRect/>
          <a:stretch>
            <a:fillRect/>
          </a:stretch>
        </p:blipFill>
        <p:spPr bwMode="auto">
          <a:xfrm>
            <a:off x="4419600" y="228600"/>
            <a:ext cx="1619250" cy="1333501"/>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mph" presetSubtype="0" autoRev="1" fill="hold" nodeType="clickEffect">
                                  <p:stCondLst>
                                    <p:cond delay="0"/>
                                  </p:stCondLst>
                                  <p:childTnLst>
                                    <p:animScale>
                                      <p:cBhvr>
                                        <p:cTn id="6" dur="2000" fill="hold"/>
                                        <p:tgtEl>
                                          <p:spTgt spid="9"/>
                                        </p:tgtEl>
                                      </p:cBhvr>
                                      <p:by x="150000" y="150000"/>
                                    </p:animScale>
                                  </p:childTnLst>
                                </p:cTn>
                              </p:par>
                            </p:childTnLst>
                          </p:cTn>
                        </p:par>
                      </p:childTnLst>
                    </p:cTn>
                  </p:par>
                  <p:par>
                    <p:cTn id="7" fill="hold">
                      <p:stCondLst>
                        <p:cond delay="indefinite"/>
                      </p:stCondLst>
                      <p:childTnLst>
                        <p:par>
                          <p:cTn id="8" fill="hold">
                            <p:stCondLst>
                              <p:cond delay="0"/>
                            </p:stCondLst>
                            <p:childTnLst>
                              <p:par>
                                <p:cTn id="9" presetID="0" presetClass="path" presetSubtype="0" accel="50000" decel="50000" fill="hold" grpId="0" nodeType="clickEffect">
                                  <p:stCondLst>
                                    <p:cond delay="0"/>
                                  </p:stCondLst>
                                  <p:childTnLst>
                                    <p:animMotion origin="layout" path="M 0.00104 -0.00602 C 0.00174 -0.02361 0.00087 -0.03796 0.00799 -0.05255 C 0.00938 -0.06343 0.01042 -0.07824 0.01962 -0.08194 C 0.04566 -0.08056 0.08472 -0.08912 0.10695 -0.08056 C 0.11059 -0.07523 0.11059 -0.07338 0.1092 -0.06644 C 0.10556 -0.025 0.10156 0.03472 0.1092 0.07292 C 0.10885 0.08796 0.10833 0.10301 0.10799 0.11806 C 0.10764 0.1294 0.11285 0.14398 0.10695 0.15208 C 0.10139 0.15995 0.09063 0.15324 0.08247 0.1537 C 0.07708 0.15833 0.07639 0.16296 0.07431 0.1706 C 0.07326 0.2088 0.07135 0.24745 0.07552 0.28542 C 0.07344 0.32917 0.06649 0.31759 0.10695 0.31944 C 0.11198 0.34213 0.12205 0.38102 0.1033 0.38935 C 0.06875 0.38773 0.03733 0.38403 0.00226 0.3831 C -0.02569 0.38102 -0.0526 0.38009 -0.08038 0.3831 C -0.09167 0.38264 -0.10295 0.38287 -0.11406 0.38148 C -0.11615 0.38125 -0.1184 0.37708 -0.11979 0.37523 C -0.12517 0.36806 -0.13125 0.36042 -0.13385 0.35046 C -0.13299 0.32014 -0.13455 0.32106 -0.13038 0.30255 C -0.12969 0.28657 -0.12951 0.275 -0.12569 0.26065 C -0.12604 0.25139 -0.12621 0.2419 -0.12691 0.23264 C -0.12726 0.22778 -0.13038 0.21875 -0.13038 0.21875 C -0.12951 0.2044 -0.12917 0.18403 -0.12569 0.1706 C -0.12639 0.13449 -0.12917 0.09514 -0.12448 0.05903 C -0.12413 0.05185 -0.12448 0.04444 -0.12344 0.03727 C -0.12326 0.03565 -0.10295 0.02361 -0.10017 0.02338 C -0.07812 0.02245 -0.0559 0.02222 -0.03385 0.02176 C -0.02691 0.01898 -0.01979 0.01713 -0.01285 0.01412 C -0.00555 0.01088 -0.0059 0.01412 -0.0059 0.00949 " pathEditMode="relative" ptsTypes="ffffffffffffffffffffffffffffA">
                                      <p:cBhvr>
                                        <p:cTn id="10" dur="5000" fill="hold"/>
                                        <p:tgtEl>
                                          <p:spTgt spid="64"/>
                                        </p:tgtEl>
                                        <p:attrNameLst>
                                          <p:attrName>ppt_x</p:attrName>
                                          <p:attrName>ppt_y</p:attrName>
                                        </p:attrNameLst>
                                      </p:cBhvr>
                                    </p:animMotion>
                                  </p:childTnLst>
                                </p:cTn>
                              </p:par>
                              <p:par>
                                <p:cTn id="11" presetID="0" presetClass="path" presetSubtype="0" accel="50000" decel="50000" fill="hold" grpId="0" nodeType="withEffect">
                                  <p:stCondLst>
                                    <p:cond delay="0"/>
                                  </p:stCondLst>
                                  <p:childTnLst>
                                    <p:animMotion origin="layout" path="M -3.88889E-6 -1.44509E-6 C 0.02066 -0.0037 0.04202 -0.00115 0.06181 -0.01063 C 0.06771 -0.01803 0.0691 -0.02011 0.06667 -0.03167 C 0.0658 -0.03607 0.06337 -0.04416 0.06337 -0.04416 C 0.06389 -0.05433 0.06337 -0.06404 0.06511 -0.07376 C 0.06632 -0.08046 0.07657 -0.08347 0.07934 -0.08439 C 0.08091 -0.08509 0.08403 -0.08647 0.08403 -0.08624 C 0.08577 -0.09341 0.08872 -0.09618 0.09046 -0.10335 C 0.08872 -0.16693 0.08785 -0.22844 0.09046 -0.29156 C 0.09098 -0.30312 0.08577 -0.34035 0.1 -0.34636 C 0.12136 -0.34497 0.1408 -0.34104 0.16181 -0.33803 C 0.16927 -0.3348 0.16702 -0.33179 0.17136 -0.32324 C 0.17188 -0.32115 0.17344 -0.31884 0.17292 -0.31676 C 0.17171 -0.31191 0.16667 -0.30404 0.16667 -0.30381 C 0.16511 -0.28416 0.16337 -0.27977 0.16511 -0.25965 C 0.16372 -0.21503 0.16025 -0.1741 0.16337 -0.12878 C 0.16389 -0.12046 0.16841 -0.10821 0.1698 -0.09942 C 0.16719 -0.06636 0.16997 -0.02913 0.16337 0.00208 C 0.16632 0.04532 0.16528 0.08624 0.16181 0.12925 C 0.16302 0.14682 0.16615 0.16254 0.16823 0.17965 C 0.16771 0.23977 0.16771 0.29942 0.16667 0.35954 C 0.1665 0.36509 0.16389 0.37179 0.16181 0.37642 C 0.1599 0.38081 0.15556 0.3889 0.15556 0.38913 C 0.12639 0.38705 0.09862 0.38104 0.0698 0.37642 C 0.05851 0.36879 0.04584 0.36463 0.03334 0.36139 C 0.01997 0.36486 0.0066 0.36717 -0.00642 0.37202 C -0.00972 0.37341 -0.01284 0.37503 -0.01597 0.37642 C -0.01753 0.37734 -0.02066 0.37873 -0.02066 0.37896 C -0.03073 0.37804 -0.04097 0.3785 -0.05086 0.37642 C -0.05416 0.37572 -0.05451 0.36833 -0.05555 0.36601 C -0.05781 0.36046 -0.06319 0.34752 -0.06666 0.34243 C -0.07534 0.30913 -0.06979 0.33411 -0.07152 0.26428 C -0.07031 0.21434 -0.06805 0.18174 -0.07309 0.13341 C -0.07361 0.1059 -0.07465 0.07861 -0.07465 0.05087 C -0.07465 0.01387 -0.04357 0.01919 -0.02378 0.0148 C -0.0118 0.00971 -0.0118 0.01156 -3.88889E-6 -1.44509E-6 Z " pathEditMode="relative" rAng="0" ptsTypes="ffffffffffffffffffffffffffffffffffff">
                                      <p:cBhvr>
                                        <p:cTn id="12" dur="5000" fill="hold"/>
                                        <p:tgtEl>
                                          <p:spTgt spid="66"/>
                                        </p:tgtEl>
                                        <p:attrNameLst>
                                          <p:attrName>ppt_x</p:attrName>
                                          <p:attrName>ppt_y</p:attrName>
                                        </p:attrNameLst>
                                      </p:cBhvr>
                                      <p:rCtr x="4900" y="2100"/>
                                    </p:animMotion>
                                  </p:childTnLst>
                                </p:cTn>
                              </p:par>
                            </p:childTnLst>
                          </p:cTn>
                        </p:par>
                      </p:childTnLst>
                    </p:cTn>
                  </p:par>
                  <p:par>
                    <p:cTn id="13" fill="hold">
                      <p:stCondLst>
                        <p:cond delay="indefinite"/>
                      </p:stCondLst>
                      <p:childTnLst>
                        <p:par>
                          <p:cTn id="14" fill="hold">
                            <p:stCondLst>
                              <p:cond delay="0"/>
                            </p:stCondLst>
                            <p:childTnLst>
                              <p:par>
                                <p:cTn id="15" presetID="0" presetClass="path" presetSubtype="0" accel="50000" decel="50000" fill="hold" grpId="0" nodeType="clickEffect">
                                  <p:stCondLst>
                                    <p:cond delay="0"/>
                                  </p:stCondLst>
                                  <p:childTnLst>
                                    <p:animMotion origin="layout" path="M 0.00469 -0.0148 C 0.01059 -0.01734 0.01372 -0.02289 0.01892 -0.02752 C 0.02066 -0.03468 0.02222 -0.04023 0.02535 -0.04648 C 0.02743 -0.05526 0.0309 -0.06312 0.03333 -0.07191 C 0.03108 -0.08879 0.03264 -0.0807 0.02847 -0.09734 C 0.02795 -0.09942 0.02691 -0.10359 0.02691 -0.10335 C 0.03056 -0.11815 0.0276 -0.1133 0.03333 -0.12046 C 0.03438 -0.12463 0.03333 -0.13179 0.03646 -0.13318 C 0.06875 -0.14798 0.05747 -0.13989 0.11736 -0.14174 C 0.12795 -0.13942 0.12778 -0.13966 0.13333 -0.12902 C 0.13004 0.00855 0.14045 -0.03677 0.12847 0.01271 C 0.12726 0.0326 0.12552 0.05225 0.13004 0.07191 C 0.13108 0.07607 0.13229 0.08023 0.13333 0.08439 C 0.13385 0.08647 0.13316 0.0904 0.1349 0.09086 C 0.14635 0.0941 0.16979 0.09503 0.16979 0.09526 C 0.18142 0.10011 0.21181 0.09133 0.22535 0.08878 C 0.24601 0.09225 0.23264 0.0874 0.24271 0.1015 C 0.24219 0.15722 0.24115 0.21271 0.24115 0.26844 C 0.24115 0.27052 0.24757 0.31977 0.23802 0.32555 C 0.2316 0.32948 0.22431 0.32832 0.21736 0.32971 C 0.16736 0.32809 0.11979 0.323 0.06979 0.32115 C 0.04896 0.32254 0.03264 0.32532 0.01267 0.32763 C -0.01962 0.32693 -0.05191 0.32763 -0.0842 0.32555 C -0.08733 0.32532 -0.08802 0.31676 -0.08889 0.31491 C -0.09167 0.3089 -0.09844 0.29803 -0.09844 0.29826 C -0.10347 0.27699 -0.10382 0.25688 -0.10486 0.23468 C -0.10417 0.21133 -0.10208 0.18821 -0.10174 0.16485 C -0.10069 0.10705 -0.10104 0.04925 -0.1 -0.00856 C -0.0993 -0.04486 -0.04045 -0.03353 -0.03177 -0.03399 C -0.02917 -0.03468 -0.02656 -0.03607 -0.02396 -0.03607 C -0.01944 -0.03607 -0.0125 -0.02636 -0.00799 -0.02335 " pathEditMode="relative" rAng="0" ptsTypes="ffffffffffffffffffffffffffffffA">
                                      <p:cBhvr>
                                        <p:cTn id="16" dur="5000" fill="hold"/>
                                        <p:tgtEl>
                                          <p:spTgt spid="63"/>
                                        </p:tgtEl>
                                        <p:attrNameLst>
                                          <p:attrName>ppt_x</p:attrName>
                                          <p:attrName>ppt_y</p:attrName>
                                        </p:attrNameLst>
                                      </p:cBhvr>
                                      <p:rCtr x="6700" y="10600"/>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 grpId="0" animBg="1"/>
      <p:bldP spid="64" grpId="0" animBg="1"/>
      <p:bldP spid="66" grpId="0" animBg="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596</TotalTime>
  <Words>558</Words>
  <Application>Microsoft Office PowerPoint</Application>
  <PresentationFormat>On-screen Show (4:3)</PresentationFormat>
  <Paragraphs>88</Paragraphs>
  <Slides>25</Slides>
  <Notes>7</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Office Theme</vt:lpstr>
      <vt:lpstr>Some basics on fluid flow &amp; physics</vt:lpstr>
      <vt:lpstr>Slide 2</vt:lpstr>
      <vt:lpstr>Slide 3</vt:lpstr>
      <vt:lpstr>Slide 4</vt:lpstr>
      <vt:lpstr>Slide 5</vt:lpstr>
      <vt:lpstr>Blood Flow</vt:lpstr>
      <vt:lpstr>Slide 7</vt:lpstr>
      <vt:lpstr>Slide 8</vt:lpstr>
      <vt:lpstr>Slide 9</vt:lpstr>
      <vt:lpstr>Slide 10</vt:lpstr>
      <vt:lpstr>Atherosclerosis</vt:lpstr>
      <vt:lpstr>Slide 12</vt:lpstr>
      <vt:lpstr>Slide 13</vt:lpstr>
      <vt:lpstr>Slide 14</vt:lpstr>
      <vt:lpstr>Slide 15</vt:lpstr>
      <vt:lpstr>Slide 16</vt:lpstr>
      <vt:lpstr>Slide 17</vt:lpstr>
      <vt:lpstr>Slide 18</vt:lpstr>
      <vt:lpstr>Hypertension:  What is it and what are the effects of it?</vt:lpstr>
      <vt:lpstr>Slide 20</vt:lpstr>
      <vt:lpstr>Slide 21</vt:lpstr>
      <vt:lpstr>Slide 22</vt:lpstr>
      <vt:lpstr>What did we learn ?</vt:lpstr>
      <vt:lpstr>Slide 24</vt:lpstr>
      <vt:lpstr>Slide 25</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signage</dc:creator>
  <cp:lastModifiedBy> </cp:lastModifiedBy>
  <cp:revision>74</cp:revision>
  <dcterms:created xsi:type="dcterms:W3CDTF">2011-10-26T20:08:59Z</dcterms:created>
  <dcterms:modified xsi:type="dcterms:W3CDTF">2012-06-07T22:53:12Z</dcterms:modified>
</cp:coreProperties>
</file>