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87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9" r:id="rId32"/>
    <p:sldId id="26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4867-C1BD-4CD3-B766-E85F9D8A3B27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1122D-1C3A-4EB1-84C5-AC51952A1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9E4E1-E63D-499F-92A3-D02A6CCF16F5}" type="slidenum">
              <a:rPr lang="en-GB"/>
              <a:pPr/>
              <a:t>5</a:t>
            </a:fld>
            <a:endParaRPr lang="en-GB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F85F2C57-A139-4243-9C52-C98D3B4E765E}" type="slidenum">
              <a:rPr lang="en-GB" sz="1200"/>
              <a:pPr algn="r">
                <a:lnSpc>
                  <a:spcPct val="100000"/>
                </a:lnSpc>
              </a:pPr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35608-9DF3-4250-B460-563FBC3335F1}" type="slidenum">
              <a:rPr lang="en-GB"/>
              <a:pPr/>
              <a:t>14</a:t>
            </a:fld>
            <a:endParaRPr lang="en-GB"/>
          </a:p>
        </p:txBody>
      </p:sp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2D5ECDF2-5836-4047-B191-8CF22A56726E}" type="slidenum">
              <a:rPr lang="en-GB" sz="1200"/>
              <a:pPr algn="r">
                <a:lnSpc>
                  <a:spcPct val="100000"/>
                </a:lnSpc>
              </a:pPr>
              <a:t>14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CFFC57-C8CD-44C8-B50E-FAE61303B1AA}" type="slidenum">
              <a:rPr lang="en-GB"/>
              <a:pPr/>
              <a:t>15</a:t>
            </a:fld>
            <a:endParaRPr lang="en-GB"/>
          </a:p>
        </p:txBody>
      </p:sp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6EB711E9-5324-4A0A-BC9A-421F23D1B09F}" type="slidenum">
              <a:rPr lang="en-GB" sz="1200"/>
              <a:pPr algn="r">
                <a:lnSpc>
                  <a:spcPct val="100000"/>
                </a:lnSpc>
              </a:pPr>
              <a:t>15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747116-F99F-47CD-81F3-BA9B58051EF7}" type="slidenum">
              <a:rPr lang="en-GB"/>
              <a:pPr/>
              <a:t>16</a:t>
            </a:fld>
            <a:endParaRPr lang="en-GB"/>
          </a:p>
        </p:txBody>
      </p:sp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86D4D375-FAD1-4067-AC7A-5B1DC5C65DE7}" type="slidenum">
              <a:rPr lang="en-GB" sz="1200"/>
              <a:pPr algn="r">
                <a:lnSpc>
                  <a:spcPct val="100000"/>
                </a:lnSpc>
              </a:pPr>
              <a:t>16</a:t>
            </a:fld>
            <a:endParaRPr lang="en-GB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BBFF15-C3C3-4281-9A0B-0CA39FD585D9}" type="slidenum">
              <a:rPr lang="en-GB"/>
              <a:pPr/>
              <a:t>17</a:t>
            </a:fld>
            <a:endParaRPr lang="en-GB"/>
          </a:p>
        </p:txBody>
      </p:sp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49D5F420-2CD1-4E47-B9FA-4AEBBBEE6D68}" type="slidenum">
              <a:rPr lang="en-GB" sz="1200"/>
              <a:pPr algn="r">
                <a:lnSpc>
                  <a:spcPct val="100000"/>
                </a:lnSpc>
              </a:pPr>
              <a:t>17</a:t>
            </a:fld>
            <a:endParaRPr lang="en-GB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8E5ECB-9E64-4924-9FC8-0CF082913415}" type="slidenum">
              <a:rPr lang="en-GB"/>
              <a:pPr/>
              <a:t>18</a:t>
            </a:fld>
            <a:endParaRPr lang="en-GB"/>
          </a:p>
        </p:txBody>
      </p:sp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5703A8F2-8F94-4058-8464-9125102F5358}" type="slidenum">
              <a:rPr lang="en-GB" sz="1200"/>
              <a:pPr algn="r">
                <a:lnSpc>
                  <a:spcPct val="100000"/>
                </a:lnSpc>
              </a:pPr>
              <a:t>18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D56795-28FF-4EC6-8DD2-B03DB4BAC809}" type="slidenum">
              <a:rPr lang="en-GB"/>
              <a:pPr/>
              <a:t>19</a:t>
            </a:fld>
            <a:endParaRPr lang="en-GB"/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2" charset="0"/>
              <a:buNone/>
            </a:pPr>
            <a:r>
              <a:rPr lang="en-GB">
                <a:latin typeface="Calibri" pitchFamily="32" charset="0"/>
                <a:cs typeface="Arial" charset="0"/>
              </a:rPr>
              <a:t>The animals were placed in an incubator at 30 degrees centigrade, some fed AMVT, and pupa were counted after four days 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91D19DA7-CC43-44D4-9122-FD184E70DBD9}" type="slidenum">
              <a:rPr lang="en-GB" sz="1200"/>
              <a:pPr algn="r">
                <a:lnSpc>
                  <a:spcPct val="100000"/>
                </a:lnSpc>
              </a:pPr>
              <a:t>19</a:t>
            </a:fld>
            <a:endParaRPr lang="en-GB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F2F13F-ECAA-4FD5-ABFC-B3DC73BC2DD7}" type="slidenum">
              <a:rPr lang="en-GB"/>
              <a:pPr/>
              <a:t>20</a:t>
            </a:fld>
            <a:endParaRPr lang="en-GB"/>
          </a:p>
        </p:txBody>
      </p:sp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6ACCC49F-175C-4DC4-9522-F79B8558A4A9}" type="slidenum">
              <a:rPr lang="en-GB" sz="1200"/>
              <a:pPr algn="r">
                <a:lnSpc>
                  <a:spcPct val="100000"/>
                </a:lnSpc>
              </a:pPr>
              <a:t>20</a:t>
            </a:fld>
            <a:endParaRPr lang="en-GB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2C6DAD-E0CA-49AD-AD19-8B7EAB110CF6}" type="slidenum">
              <a:rPr lang="en-GB"/>
              <a:pPr/>
              <a:t>21</a:t>
            </a:fld>
            <a:endParaRPr lang="en-GB"/>
          </a:p>
        </p:txBody>
      </p:sp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6117FA02-1004-4F01-AEF4-EE4358B7D3E0}" type="slidenum">
              <a:rPr lang="en-GB" sz="1200"/>
              <a:pPr algn="r">
                <a:lnSpc>
                  <a:spcPct val="100000"/>
                </a:lnSpc>
              </a:pPr>
              <a:t>21</a:t>
            </a:fld>
            <a:endParaRPr lang="en-GB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F5B3B8-F8C0-4285-B3EA-FDA50754EAC0}" type="slidenum">
              <a:rPr lang="en-GB"/>
              <a:pPr/>
              <a:t>22</a:t>
            </a:fld>
            <a:endParaRPr lang="en-GB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97B9F8E7-43C2-414E-977F-88FB902AA4A6}" type="slidenum">
              <a:rPr lang="en-GB" sz="1200"/>
              <a:pPr algn="r">
                <a:lnSpc>
                  <a:spcPct val="100000"/>
                </a:lnSpc>
              </a:pPr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953DC9-D18C-4E2E-AA24-345F1C104F9F}" type="slidenum">
              <a:rPr lang="en-GB"/>
              <a:pPr/>
              <a:t>23</a:t>
            </a:fld>
            <a:endParaRPr lang="en-GB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62C308EC-1C6B-4280-8F7C-A30F89D119D0}" type="slidenum">
              <a:rPr lang="en-GB" sz="1200"/>
              <a:pPr algn="r">
                <a:lnSpc>
                  <a:spcPct val="100000"/>
                </a:lnSpc>
              </a:pPr>
              <a:t>23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E5AF67-85E6-427B-A749-BD92CA631E4F}" type="slidenum">
              <a:rPr lang="en-GB"/>
              <a:pPr/>
              <a:t>6</a:t>
            </a:fld>
            <a:endParaRPr lang="en-GB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40671DAD-999E-4B34-B7CF-CBC7B22E0034}" type="slidenum">
              <a:rPr lang="en-GB" sz="1200"/>
              <a:pPr algn="r">
                <a:lnSpc>
                  <a:spcPct val="100000"/>
                </a:lnSpc>
              </a:pPr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23F081-AA99-400A-A869-13F00B4E4834}" type="slidenum">
              <a:rPr lang="en-GB"/>
              <a:pPr/>
              <a:t>24</a:t>
            </a:fld>
            <a:endParaRPr lang="en-GB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35F150C3-1857-4D6B-BB7F-D36D81917161}" type="slidenum">
              <a:rPr lang="en-GB" sz="1200"/>
              <a:pPr algn="r">
                <a:lnSpc>
                  <a:spcPct val="100000"/>
                </a:lnSpc>
              </a:pPr>
              <a:t>24</a:t>
            </a:fld>
            <a:endParaRPr lang="en-GB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4F7907-2070-40FE-B9B5-679FE81AE63D}" type="slidenum">
              <a:rPr lang="en-GB"/>
              <a:pPr/>
              <a:t>25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6080F32F-213C-41A2-A909-9C504499F060}" type="slidenum">
              <a:rPr lang="en-GB" sz="1200"/>
              <a:pPr algn="r">
                <a:lnSpc>
                  <a:spcPct val="100000"/>
                </a:lnSpc>
              </a:pPr>
              <a:t>25</a:t>
            </a:fld>
            <a:endParaRPr lang="en-GB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B7F463A-E5D8-4AA7-B6DB-848760D22993}" type="slidenum">
              <a:rPr lang="en-GB"/>
              <a:pPr/>
              <a:t>26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DA93B5DE-DF56-414B-A597-999AA56D90A1}" type="slidenum">
              <a:rPr lang="en-GB" sz="1200"/>
              <a:pPr algn="r">
                <a:lnSpc>
                  <a:spcPct val="100000"/>
                </a:lnSpc>
              </a:pPr>
              <a:t>26</a:t>
            </a:fld>
            <a:endParaRPr lang="en-GB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B16A1B-ACCB-45AA-A0CA-46A916E96554}" type="slidenum">
              <a:rPr lang="en-GB"/>
              <a:pPr/>
              <a:t>27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859C7D0E-BFC5-4A14-BA0F-D5CB7E1A0EAA}" type="slidenum">
              <a:rPr lang="en-GB" sz="1200"/>
              <a:pPr algn="r">
                <a:lnSpc>
                  <a:spcPct val="100000"/>
                </a:lnSpc>
              </a:pPr>
              <a:t>27</a:t>
            </a:fld>
            <a:endParaRPr lang="en-GB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4D25E-7726-492B-AF4E-D3314D4AB608}" type="slidenum">
              <a:rPr lang="en-GB"/>
              <a:pPr/>
              <a:t>28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1036E757-A60E-4BC1-A3A9-996D32212778}" type="slidenum">
              <a:rPr lang="en-GB" sz="1200"/>
              <a:pPr algn="r">
                <a:lnSpc>
                  <a:spcPct val="100000"/>
                </a:lnSpc>
              </a:pPr>
              <a:t>28</a:t>
            </a:fld>
            <a:endParaRPr lang="en-GB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1078E-74FA-4148-A82A-D991DB425C14}" type="slidenum">
              <a:rPr lang="en-GB"/>
              <a:pPr/>
              <a:t>29</a:t>
            </a:fld>
            <a:endParaRPr lang="en-GB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B542C876-4908-4D8C-BF81-3284BDB98806}" type="slidenum">
              <a:rPr lang="en-GB" sz="1200"/>
              <a:pPr algn="r">
                <a:lnSpc>
                  <a:spcPct val="100000"/>
                </a:lnSpc>
              </a:pPr>
              <a:t>29</a:t>
            </a:fld>
            <a:endParaRPr lang="en-GB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287522-37CC-42DD-BC57-FCD307C148D3}" type="slidenum">
              <a:rPr lang="en-GB"/>
              <a:pPr/>
              <a:t>30</a:t>
            </a:fld>
            <a:endParaRPr lang="en-GB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0ED6CB3F-7138-4F08-BC9E-35868E3E23BC}" type="slidenum">
              <a:rPr lang="en-GB" sz="1200"/>
              <a:pPr algn="r">
                <a:lnSpc>
                  <a:spcPct val="100000"/>
                </a:lnSpc>
              </a:pPr>
              <a:t>30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B647A1-B3AF-43DF-8BDA-E80170D29E53}" type="slidenum">
              <a:rPr lang="en-GB"/>
              <a:pPr/>
              <a:t>7</a:t>
            </a:fld>
            <a:endParaRPr lang="en-GB"/>
          </a:p>
        </p:txBody>
      </p:sp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4D6DC3A3-0D6D-40CA-A7AD-C1C6E0DA2A33}" type="slidenum">
              <a:rPr lang="en-GB" sz="1200"/>
              <a:pPr algn="r">
                <a:lnSpc>
                  <a:spcPct val="100000"/>
                </a:lnSpc>
              </a:pPr>
              <a:t>7</a:t>
            </a:fld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4CB33E-8256-4A7C-A804-6F10B6B9EC60}" type="slidenum">
              <a:rPr lang="en-GB"/>
              <a:pPr/>
              <a:t>8</a:t>
            </a:fld>
            <a:endParaRPr lang="en-GB"/>
          </a:p>
        </p:txBody>
      </p:sp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EB4EC61B-DD40-4987-A1F0-C4D41EE147CF}" type="slidenum">
              <a:rPr lang="en-GB" sz="1200"/>
              <a:pPr algn="r">
                <a:lnSpc>
                  <a:spcPct val="100000"/>
                </a:lnSpc>
              </a:pPr>
              <a:t>8</a:t>
            </a:fld>
            <a:endParaRPr lang="en-GB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9B6084-8D1F-45EC-88F7-B22D4731F15F}" type="slidenum">
              <a:rPr lang="en-GB"/>
              <a:pPr/>
              <a:t>9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01DC61BA-9DF8-4B31-9EDD-47D8E9662584}" type="slidenum">
              <a:rPr lang="en-GB" sz="1200"/>
              <a:pPr algn="r">
                <a:lnSpc>
                  <a:spcPct val="100000"/>
                </a:lnSpc>
              </a:pPr>
              <a:t>9</a:t>
            </a:fld>
            <a:endParaRPr lang="en-GB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84F091-216A-4538-AF41-E46E97D87526}" type="slidenum">
              <a:rPr lang="en-GB"/>
              <a:pPr/>
              <a:t>10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E13376C2-5A82-40B0-B7B9-5DE5645BBE8B}" type="slidenum">
              <a:rPr lang="en-GB" sz="1200"/>
              <a:pPr algn="r">
                <a:lnSpc>
                  <a:spcPct val="100000"/>
                </a:lnSpc>
              </a:pPr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08BF68-2F11-4229-9D05-06107BAA4EC6}" type="slidenum">
              <a:rPr lang="en-GB"/>
              <a:pPr/>
              <a:t>11</a:t>
            </a:fld>
            <a:endParaRPr lang="en-GB"/>
          </a:p>
        </p:txBody>
      </p:sp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A645AF32-6809-4CE2-B80A-15873A2CDCBE}" type="slidenum">
              <a:rPr lang="en-GB" sz="1200"/>
              <a:pPr algn="r">
                <a:lnSpc>
                  <a:spcPct val="100000"/>
                </a:lnSpc>
              </a:pPr>
              <a:t>11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05B9D8-95A6-4395-96A7-48557F345ABB}" type="slidenum">
              <a:rPr lang="en-GB"/>
              <a:pPr/>
              <a:t>12</a:t>
            </a:fld>
            <a:endParaRPr lang="en-GB"/>
          </a:p>
        </p:txBody>
      </p:sp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E2283D06-016E-421A-B538-3BAF87973FB8}" type="slidenum">
              <a:rPr lang="en-GB" sz="1200"/>
              <a:pPr algn="r">
                <a:lnSpc>
                  <a:spcPct val="100000"/>
                </a:lnSpc>
              </a:pPr>
              <a:t>12</a:t>
            </a:fld>
            <a:endParaRPr lang="en-GB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FFFFFF" mc:Ignorable="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0AF8FA-427C-49CE-B6F5-60E37BE48964}" type="slidenum">
              <a:rPr lang="en-GB"/>
              <a:pPr/>
              <a:t>13</a:t>
            </a:fld>
            <a:endParaRPr lang="en-GB"/>
          </a:p>
        </p:txBody>
      </p:sp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36B77F9F-AEA4-4F1B-8DA4-082DB2C5A670}" type="slidenum">
              <a:rPr lang="en-GB" sz="1200"/>
              <a:pPr algn="r">
                <a:lnSpc>
                  <a:spcPct val="100000"/>
                </a:lnSpc>
              </a:pPr>
              <a:t>13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55500" dist="18500" dir="5400000" algn="tl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xmlns:mc="http://schemas.openxmlformats.org/markup-compatibility/2006" xmlns:a14="http://schemas.microsoft.com/office/drawing/2010/main" val="969696" mc:Ignorable="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BFBFB" mc:Ignorable="">
              <a:alpha val="45098"/>
            </a:srgbClr>
          </a:solidFill>
          <a:ln w="6350" cap="rnd" cmpd="sng" algn="ctr">
            <a:solidFill>
              <a:srgbClr xmlns:mc="http://schemas.openxmlformats.org/markup-compatibility/2006" xmlns:a14="http://schemas.microsoft.com/office/drawing/2010/main" val="FFFFFF" mc:Ignorable="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xmlns:mc="http://schemas.openxmlformats.org/markup-compatibility/2006" xmlns:a14="http://schemas.microsoft.com/office/drawing/2010/main" val="FBFBFB" mc:Ignorable="">
              <a:alpha val="45098"/>
            </a:srgbClr>
          </a:solidFill>
          <a:ln w="6350" cap="rnd" cmpd="sng" algn="ctr">
            <a:solidFill>
              <a:srgbClr xmlns:mc="http://schemas.openxmlformats.org/markup-compatibility/2006" xmlns:a14="http://schemas.microsoft.com/office/drawing/2010/main" val="FFFFFF" mc:Ignorable="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xmlns:mc="http://schemas.openxmlformats.org/markup-compatibility/2006" xmlns:a14="http://schemas.microsoft.com/office/drawing/2010/main" val="777777" mc:Ignorable="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FADFF8-167D-4C8F-B58E-4B6DBC6879DC}" type="datetimeFigureOut">
              <a:rPr lang="en-US" smtClean="0"/>
              <a:t>8/3/2010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92E9A5-E89B-4264-A901-701D367FAF0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5892" y="1143000"/>
            <a:ext cx="5071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Clay turner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1866" y="2819400"/>
            <a:ext cx="54825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2008-2009</a:t>
            </a:r>
          </a:p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Beckman scholar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2667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2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66800" y="1594022"/>
            <a:ext cx="42672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The wild type strain of </a:t>
            </a:r>
            <a:r>
              <a:rPr lang="en-GB" i="1" dirty="0">
                <a:latin typeface="Arial" charset="0"/>
                <a:cs typeface="Arial" charset="0"/>
              </a:rPr>
              <a:t>Drosophila melanogaster</a:t>
            </a:r>
            <a:r>
              <a:rPr lang="en-GB" dirty="0">
                <a:latin typeface="Arial" charset="0"/>
                <a:cs typeface="Arial" charset="0"/>
              </a:rPr>
              <a:t> Canton S</a:t>
            </a:r>
            <a:r>
              <a:rPr lang="en-GB" i="1" dirty="0">
                <a:latin typeface="Arial" charset="0"/>
                <a:cs typeface="Arial" charset="0"/>
              </a:rPr>
              <a:t> </a:t>
            </a:r>
            <a:r>
              <a:rPr lang="en-GB" dirty="0">
                <a:latin typeface="Arial" charset="0"/>
                <a:cs typeface="Arial" charset="0"/>
              </a:rPr>
              <a:t>were used.</a:t>
            </a:r>
            <a:r>
              <a:rPr lang="en-GB" dirty="0">
                <a:latin typeface="Arial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en-GB" dirty="0">
                <a:latin typeface="Arial" charset="0"/>
                <a:cs typeface="Arial" charset="0"/>
              </a:rPr>
              <a:t>Some were fed 0.01g of Para-</a:t>
            </a:r>
            <a:r>
              <a:rPr lang="en-GB" dirty="0" err="1">
                <a:latin typeface="Arial" charset="0"/>
                <a:cs typeface="Arial" charset="0"/>
              </a:rPr>
              <a:t>chlorophenylalanine</a:t>
            </a:r>
            <a:r>
              <a:rPr lang="en-GB" dirty="0">
                <a:latin typeface="Arial" charset="0"/>
                <a:cs typeface="Arial" charset="0"/>
              </a:rPr>
              <a:t> (p-CPA),  an inhibitor of Tryptophan Hydroxylase, a rate limiting enzyme in serotonin biosynthesis pathway. This drug was used to abolish the synthesis of serotonin.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"/>
            <a:ext cx="377507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304800"/>
            <a:ext cx="3725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procedure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47988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Object 1"/>
          <p:cNvGraphicFramePr>
            <a:graphicFrameLocks noChangeAspect="1"/>
          </p:cNvGraphicFramePr>
          <p:nvPr/>
        </p:nvGraphicFramePr>
        <p:xfrm>
          <a:off x="-2971800" y="20574000"/>
          <a:ext cx="2303462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4" imgW="8056477" imgH="27816449" progId="">
                  <p:embed/>
                </p:oleObj>
              </mc:Choice>
              <mc:Fallback>
                <p:oleObj r:id="rId4" imgW="8056477" imgH="278164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71800" y="20574000"/>
                        <a:ext cx="2303462" cy="716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1905000" y="25450800"/>
          <a:ext cx="2303463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6" imgW="8056477" imgH="27816449" progId="">
                  <p:embed/>
                </p:oleObj>
              </mc:Choice>
              <mc:Fallback>
                <p:oleObj r:id="rId6" imgW="8056477" imgH="278164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00" y="25450800"/>
                        <a:ext cx="2303463" cy="7162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5715000" y="155575"/>
          <a:ext cx="2057400" cy="639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r:id="rId7" imgW="8056477" imgH="27816449" progId="">
                  <p:embed/>
                </p:oleObj>
              </mc:Choice>
              <mc:Fallback>
                <p:oleObj r:id="rId7" imgW="8056477" imgH="278164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55575"/>
                        <a:ext cx="2057400" cy="6397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43000" y="1577546"/>
            <a:ext cx="37338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dirty="0">
                <a:cs typeface="Arial" charset="0"/>
              </a:rPr>
              <a:t>Some were also fed </a:t>
            </a:r>
            <a:r>
              <a:rPr lang="en-GB" dirty="0">
                <a:cs typeface="Times New Roman" pitchFamily="16" charset="0"/>
              </a:rPr>
              <a:t>different concentrations of ά-METHYL-DL-p-TYROSINE-METHYL-ESTER (AMVT) ranging from .001 grams/ml water to .00001g/ml water in 0.5g of yeast paste.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791200" y="1676400"/>
            <a:ext cx="533400" cy="457200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5865813" y="1674813"/>
            <a:ext cx="381000" cy="460375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876800" y="1676400"/>
            <a:ext cx="1447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AMVT</a:t>
            </a:r>
          </a:p>
        </p:txBody>
      </p:sp>
    </p:spTree>
    <p:extLst>
      <p:ext uri="{BB962C8B-B14F-4D97-AF65-F5344CB8AC3E}">
        <p14:creationId xmlns:p14="http://schemas.microsoft.com/office/powerpoint/2010/main" val="10802418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6850"/>
            <a:ext cx="6019800" cy="443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371600" y="4541838"/>
            <a:ext cx="6400800" cy="223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50"/>
              </a:spcBef>
              <a:buFont typeface="Arial" charset="0"/>
              <a:buNone/>
            </a:pPr>
            <a:r>
              <a:rPr lang="en-GB" sz="2000" b="1">
                <a:latin typeface="Arial" charset="0"/>
                <a:cs typeface="Arial" charset="0"/>
              </a:rPr>
              <a:t>Larval body length during development 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Arial" charset="0"/>
              <a:buNone/>
            </a:pPr>
            <a:r>
              <a:rPr lang="en-GB" sz="2000">
                <a:latin typeface="Arial" charset="0"/>
                <a:cs typeface="Arial" charset="0"/>
              </a:rPr>
              <a:t>The pCPA has somehow severely altered the overall development cycle of the animal. This can be attributed to not eating or a problem with the brain and/or muscular development.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Arial" charset="0"/>
              <a:buNone/>
            </a:pPr>
            <a:endParaRPr lang="en-GB" sz="2000">
              <a:latin typeface="Arial" charset="0"/>
              <a:cs typeface="Arial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38400" y="304800"/>
            <a:ext cx="3048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3366FF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438400" y="762000"/>
            <a:ext cx="304800" cy="3810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  <a:ln w="936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895600" y="304800"/>
            <a:ext cx="3124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</a:pPr>
            <a:r>
              <a:rPr lang="en-GB">
                <a:latin typeface="Arial" charset="0"/>
              </a:rPr>
              <a:t>Control Animals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895600" y="762000"/>
            <a:ext cx="2819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</a:pPr>
            <a:r>
              <a:rPr lang="en-GB">
                <a:latin typeface="Arial" charset="0"/>
              </a:rPr>
              <a:t>pCPA Animals</a:t>
            </a:r>
          </a:p>
        </p:txBody>
      </p:sp>
    </p:spTree>
    <p:extLst>
      <p:ext uri="{BB962C8B-B14F-4D97-AF65-F5344CB8AC3E}">
        <p14:creationId xmlns:p14="http://schemas.microsoft.com/office/powerpoint/2010/main" val="32633473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6516"/>
            <a:ext cx="7370086" cy="530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1143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sz="4400"/>
              <a:t>Growth Curves p- CPA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00138" y="762000"/>
            <a:ext cx="2044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Egg – pupation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257800" y="838200"/>
            <a:ext cx="20447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Egg – pupation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127125" y="3775075"/>
            <a:ext cx="20637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Pupa - eclosion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81600" y="3733800"/>
            <a:ext cx="20637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Pupa - eclosion</a:t>
            </a:r>
          </a:p>
        </p:txBody>
      </p:sp>
    </p:spTree>
    <p:extLst>
      <p:ext uri="{BB962C8B-B14F-4D97-AF65-F5344CB8AC3E}">
        <p14:creationId xmlns:p14="http://schemas.microsoft.com/office/powerpoint/2010/main" val="16232979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69596"/>
              </p:ext>
            </p:extLst>
          </p:nvPr>
        </p:nvGraphicFramePr>
        <p:xfrm>
          <a:off x="1431324" y="638432"/>
          <a:ext cx="3810000" cy="278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4" imgW="6019200" imgH="4404600" progId="">
                  <p:embed/>
                </p:oleObj>
              </mc:Choice>
              <mc:Fallback>
                <p:oleObj r:id="rId4" imgW="6019200" imgH="440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324" y="638432"/>
                        <a:ext cx="3810000" cy="27876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31851600" y="10363200"/>
            <a:ext cx="381000" cy="1588"/>
          </a:xfrm>
          <a:prstGeom prst="line">
            <a:avLst/>
          </a:prstGeom>
          <a:noFill/>
          <a:ln w="381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1727775" y="9982200"/>
            <a:ext cx="692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FFFF" mc:Ignorable=""/>
              </a:buClr>
            </a:pPr>
            <a:r>
              <a:rPr lang="en-GB"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10 um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178375" y="6781800"/>
            <a:ext cx="29765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FFFF" mc:Ignorable=""/>
              </a:buClr>
            </a:pPr>
            <a:r>
              <a:rPr lang="en-GB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Control Animal Brains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146000" y="541020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/>
              <a:t>A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222200" y="853440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/>
              <a:t>C</a:t>
            </a:r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5527000" y="8610600"/>
          <a:ext cx="5251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6" imgW="6426360" imgH="4404600" progId="">
                  <p:embed/>
                </p:oleObj>
              </mc:Choice>
              <mc:Fallback>
                <p:oleObj r:id="rId6" imgW="6426360" imgH="440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0" y="8610600"/>
                        <a:ext cx="5251450" cy="36004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31699200" y="8610600"/>
          <a:ext cx="5227638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8" imgW="6307200" imgH="4450320" progId="">
                  <p:embed/>
                </p:oleObj>
              </mc:Choice>
              <mc:Fallback>
                <p:oleObj r:id="rId8" imgW="6307200" imgH="4450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200" y="8610600"/>
                        <a:ext cx="5227638" cy="36877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1394400" y="5410200"/>
          <a:ext cx="4746625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10" imgW="5867640" imgH="4316760" progId="">
                  <p:embed/>
                </p:oleObj>
              </mc:Choice>
              <mc:Fallback>
                <p:oleObj r:id="rId10" imgW="5867640" imgH="4316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4400" y="5410200"/>
                        <a:ext cx="4746625" cy="34925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1242000" y="8686800"/>
            <a:ext cx="6096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/>
              <a:t>D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2994600" y="5410200"/>
            <a:ext cx="1676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Pupation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7051000" y="8991600"/>
            <a:ext cx="1676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Eclosion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3299400" y="8991600"/>
            <a:ext cx="1676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Eclosion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7086600" y="5943600"/>
            <a:ext cx="215900" cy="46038"/>
          </a:xfrm>
          <a:prstGeom prst="line">
            <a:avLst/>
          </a:prstGeom>
          <a:noFill/>
          <a:ln w="381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934200" y="5562600"/>
            <a:ext cx="4238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FFFF" mc:Ignorable=""/>
              </a:buClr>
            </a:pPr>
            <a:r>
              <a:rPr lang="en-GB" sz="16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10 um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334000" y="2362200"/>
            <a:ext cx="1774825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FFFF" mc:Ignorable=""/>
              </a:buClr>
            </a:pPr>
            <a:r>
              <a:rPr lang="en-GB">
                <a:solidFill>
                  <a:srgbClr xmlns:mc="http://schemas.openxmlformats.org/markup-compatibility/2006" xmlns:a14="http://schemas.microsoft.com/office/drawing/2010/main" val="FFFFFF" mc:Ignorable=""/>
                </a:solidFill>
              </a:rPr>
              <a:t>Control Animal Brains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068859" y="647700"/>
            <a:ext cx="457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A</a:t>
            </a:r>
          </a:p>
        </p:txBody>
      </p:sp>
      <p:graphicFrame>
        <p:nvGraphicFramePr>
          <p:cNvPr id="133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05236"/>
              </p:ext>
            </p:extLst>
          </p:nvPr>
        </p:nvGraphicFramePr>
        <p:xfrm>
          <a:off x="1259274" y="3924300"/>
          <a:ext cx="38893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12" imgW="6426360" imgH="4404600" progId="">
                  <p:embed/>
                </p:oleObj>
              </mc:Choice>
              <mc:Fallback>
                <p:oleObj r:id="rId12" imgW="6426360" imgH="4404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274" y="3924300"/>
                        <a:ext cx="3889375" cy="2667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15057"/>
              </p:ext>
            </p:extLst>
          </p:nvPr>
        </p:nvGraphicFramePr>
        <p:xfrm>
          <a:off x="5486400" y="4038600"/>
          <a:ext cx="3657600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13" imgW="6307200" imgH="4450320" progId="">
                  <p:embed/>
                </p:oleObj>
              </mc:Choice>
              <mc:Fallback>
                <p:oleObj r:id="rId13" imgW="6307200" imgH="44503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038600"/>
                        <a:ext cx="3657600" cy="25796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503378"/>
              </p:ext>
            </p:extLst>
          </p:nvPr>
        </p:nvGraphicFramePr>
        <p:xfrm>
          <a:off x="5257800" y="838200"/>
          <a:ext cx="3733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14" imgW="5867640" imgH="4316760" progId="">
                  <p:embed/>
                </p:oleObj>
              </mc:Choice>
              <mc:Fallback>
                <p:oleObj r:id="rId14" imgW="5867640" imgH="43167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38200"/>
                        <a:ext cx="3733800" cy="2590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876800" y="3657600"/>
            <a:ext cx="60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/>
              <a:t>D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5943600" y="533400"/>
            <a:ext cx="1828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2000">
                <a:latin typeface="Arial" charset="0"/>
                <a:cs typeface="Arial" charset="0"/>
              </a:rPr>
              <a:t>Egg-Pupation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1600200" y="3791465"/>
            <a:ext cx="23622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2000" dirty="0">
                <a:latin typeface="Arial" charset="0"/>
                <a:cs typeface="Arial" charset="0"/>
              </a:rPr>
              <a:t>Pupa-</a:t>
            </a:r>
            <a:r>
              <a:rPr lang="en-GB" sz="2000" dirty="0" err="1">
                <a:latin typeface="Arial" charset="0"/>
                <a:cs typeface="Arial" charset="0"/>
              </a:rPr>
              <a:t>Eclosion</a:t>
            </a:r>
            <a:endParaRPr lang="en-GB" sz="2000" dirty="0">
              <a:latin typeface="Arial" charset="0"/>
              <a:cs typeface="Arial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096000" y="3810000"/>
            <a:ext cx="1828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2000">
                <a:latin typeface="Arial" charset="0"/>
                <a:cs typeface="Arial" charset="0"/>
              </a:rPr>
              <a:t>Pupa-Eclosion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963076" y="3647796"/>
            <a:ext cx="45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 dirty="0"/>
              <a:t>C</a:t>
            </a: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800600" y="381000"/>
            <a:ext cx="457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800"/>
              <a:t>B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752600" y="512334"/>
            <a:ext cx="18288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2000" dirty="0">
                <a:latin typeface="Arial" charset="0"/>
                <a:cs typeface="Arial" charset="0"/>
              </a:rPr>
              <a:t>Egg-Pupation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2667000" y="152400"/>
            <a:ext cx="3810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AMVT Fed Flies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7620000" y="152400"/>
            <a:ext cx="1295400" cy="990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1908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7696200" y="304800"/>
            <a:ext cx="304800" cy="1588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7696200" y="533400"/>
            <a:ext cx="304800" cy="1588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00B05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>
            <a:off x="7696200" y="760413"/>
            <a:ext cx="304800" cy="1587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0070C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696200" y="914400"/>
            <a:ext cx="304800" cy="1588"/>
          </a:xfrm>
          <a:prstGeom prst="line">
            <a:avLst/>
          </a:prstGeom>
          <a:noFill/>
          <a:ln w="28440">
            <a:solidFill>
              <a:srgbClr xmlns:mc="http://schemas.openxmlformats.org/markup-compatibility/2006" xmlns:a14="http://schemas.microsoft.com/office/drawing/2010/main" val="FF0000" mc:Ignorable="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8004175" y="152400"/>
            <a:ext cx="925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Control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0.00001g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0.0001g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0.001g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8153400" y="4800600"/>
            <a:ext cx="990600" cy="685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255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4305300" y="4419600"/>
            <a:ext cx="990600" cy="685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255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>
            <a:off x="4413759" y="1065556"/>
            <a:ext cx="990600" cy="685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255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7772400" y="2209800"/>
            <a:ext cx="990600" cy="6858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2556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2" name="AutoShape 40"/>
          <p:cNvSpPr>
            <a:spLocks noChangeArrowheads="1"/>
          </p:cNvSpPr>
          <p:nvPr/>
        </p:nvSpPr>
        <p:spPr bwMode="auto">
          <a:xfrm>
            <a:off x="1371600" y="1371600"/>
            <a:ext cx="228600" cy="1143000"/>
          </a:xfrm>
          <a:prstGeom prst="roundRect">
            <a:avLst>
              <a:gd name="adj" fmla="val 694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FFFFFF" mc:Ignorable="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5259860" y="1143000"/>
            <a:ext cx="228600" cy="1600200"/>
          </a:xfrm>
          <a:prstGeom prst="roundRect">
            <a:avLst>
              <a:gd name="adj" fmla="val 694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FFFFFF" mc:Ignorable="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>
            <a:off x="1180629" y="4572000"/>
            <a:ext cx="228600" cy="1143000"/>
          </a:xfrm>
          <a:prstGeom prst="roundRect">
            <a:avLst>
              <a:gd name="adj" fmla="val 694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FFFFFF" mc:Ignorable="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>
            <a:off x="5404359" y="4572000"/>
            <a:ext cx="228600" cy="1371600"/>
          </a:xfrm>
          <a:prstGeom prst="roundRect">
            <a:avLst>
              <a:gd name="adj" fmla="val 694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9525">
            <a:solidFill>
              <a:srgbClr xmlns:mc="http://schemas.openxmlformats.org/markup-compatibility/2006" xmlns:a14="http://schemas.microsoft.com/office/drawing/2010/main" val="FFFFFF" mc:Ignorable="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 rot="16200000">
            <a:off x="211461" y="1540669"/>
            <a:ext cx="25146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1800" dirty="0">
                <a:latin typeface="Arial" charset="0"/>
              </a:rPr>
              <a:t>Cumulative sum</a:t>
            </a:r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 rot="16200000">
            <a:off x="151929" y="4815253"/>
            <a:ext cx="228600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1800" dirty="0">
                <a:latin typeface="Arial" charset="0"/>
              </a:rPr>
              <a:t>Cumulative sum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 rot="16140000">
            <a:off x="3892715" y="1907218"/>
            <a:ext cx="297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1600" dirty="0">
                <a:latin typeface="Arial" charset="0"/>
              </a:rPr>
              <a:t>Relative Cumulative sum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 rot="16140000">
            <a:off x="4000500" y="5043489"/>
            <a:ext cx="2971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GB" sz="1600" dirty="0">
                <a:latin typeface="Arial" charset="0"/>
              </a:rPr>
              <a:t>Relative Cumulative sum</a:t>
            </a:r>
          </a:p>
        </p:txBody>
      </p:sp>
    </p:spTree>
    <p:extLst>
      <p:ext uri="{BB962C8B-B14F-4D97-AF65-F5344CB8AC3E}">
        <p14:creationId xmlns:p14="http://schemas.microsoft.com/office/powerpoint/2010/main" val="1172345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1249363"/>
            <a:ext cx="4191000" cy="486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en-GB">
                <a:latin typeface="Arial" charset="0"/>
                <a:cs typeface="Arial" charset="0"/>
              </a:rPr>
              <a:t>Behavioral assays were carried out on 3</a:t>
            </a:r>
            <a:r>
              <a:rPr lang="en-GB" baseline="30000">
                <a:latin typeface="Arial" charset="0"/>
                <a:cs typeface="Arial" charset="0"/>
              </a:rPr>
              <a:t>rd</a:t>
            </a:r>
            <a:r>
              <a:rPr lang="en-GB">
                <a:latin typeface="Arial" charset="0"/>
                <a:cs typeface="Arial" charset="0"/>
              </a:rPr>
              <a:t> instar larvae or the “Wandering Phase”.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en-GB">
                <a:latin typeface="Arial" charset="0"/>
                <a:cs typeface="Times New Roman" pitchFamily="16" charset="0"/>
              </a:rPr>
              <a:t>Mouth hook movements</a:t>
            </a:r>
            <a:r>
              <a:rPr lang="en-GB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charset="0"/>
                <a:cs typeface="Times New Roman" pitchFamily="16" charset="0"/>
              </a:rPr>
              <a:t> </a:t>
            </a:r>
            <a:r>
              <a:rPr lang="en-GB">
                <a:latin typeface="Arial" charset="0"/>
                <a:cs typeface="Times New Roman" pitchFamily="16" charset="0"/>
              </a:rPr>
              <a:t>were counted for one minute while the animal was in a yeast solution.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Char char="•"/>
            </a:pPr>
            <a:r>
              <a:rPr lang="en-GB">
                <a:latin typeface="Arial" charset="0"/>
                <a:cs typeface="Times New Roman" pitchFamily="16" charset="0"/>
              </a:rPr>
              <a:t>Body wall movements were counted for one minute while the animal was in an apple juice agar.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114800" cy="150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667000"/>
            <a:ext cx="4394200" cy="244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911725"/>
            <a:ext cx="2971800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84589" y="228600"/>
            <a:ext cx="5734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Behavior studies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36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400815" cy="503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2394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747660"/>
              </p:ext>
            </p:extLst>
          </p:nvPr>
        </p:nvGraphicFramePr>
        <p:xfrm>
          <a:off x="1143000" y="457200"/>
          <a:ext cx="7620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5625360" imgH="4112640" progId="">
                  <p:embed/>
                </p:oleObj>
              </mc:Choice>
              <mc:Fallback>
                <p:oleObj r:id="rId4" imgW="5625360" imgH="4112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200"/>
                        <a:ext cx="7620000" cy="5715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22723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866900" y="533400"/>
          <a:ext cx="54102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7772400" imgH="10058400" progId="">
                  <p:embed/>
                </p:oleObj>
              </mc:Choice>
              <mc:Fallback>
                <p:oleObj r:id="rId4" imgW="7772400" imgH="10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533400"/>
                        <a:ext cx="5410200" cy="66294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6441400" y="12420600"/>
          <a:ext cx="7772400" cy="1013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6" imgW="7772400" imgH="10058400" progId="">
                  <p:embed/>
                </p:oleObj>
              </mc:Choice>
              <mc:Fallback>
                <p:oleObj r:id="rId6" imgW="7772400" imgH="10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1400" y="12420600"/>
                        <a:ext cx="7772400" cy="10134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968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4140200" y="-228600"/>
          <a:ext cx="5003800" cy="681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4" imgW="7772400" imgH="10058400" progId="">
                  <p:embed/>
                </p:oleObj>
              </mc:Choice>
              <mc:Fallback>
                <p:oleObj r:id="rId4" imgW="7772400" imgH="10058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-228600"/>
                        <a:ext cx="5003800" cy="6819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95400" y="1981200"/>
            <a:ext cx="3124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dirty="0">
                <a:latin typeface="Arial" charset="0"/>
                <a:cs typeface="Arial" charset="0"/>
              </a:rPr>
              <a:t>3rd instar larvae and adults were monitored for survival in a stressful condition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0" y="6096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Larvae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257800" y="3505200"/>
            <a:ext cx="137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Adults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75968"/>
            <a:ext cx="4041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Stress Tests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3222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457200"/>
            <a:ext cx="4436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Pre-Beckman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6002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Started conducting research in Dr. Cooper’s lab during my junior year of high school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Investigated the role of Serotonin on behavior and development in the fruit fly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Participated in the science fairs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Data collected during high school and freshman year of college was published in the European Journal of Neuroscience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Then began investigating the role of Dopamine in the fruit fly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Preliminary work studies were completed before I applied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 music and biology double major at UK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077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43000" y="2819400"/>
            <a:ext cx="3733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1800" dirty="0">
                <a:cs typeface="Arial" charset="0"/>
              </a:rPr>
              <a:t>1) 3M </a:t>
            </a:r>
            <a:r>
              <a:rPr lang="en-GB" sz="1800" dirty="0" err="1">
                <a:cs typeface="Arial" charset="0"/>
              </a:rPr>
              <a:t>KCl</a:t>
            </a:r>
            <a:r>
              <a:rPr lang="en-GB" sz="1800" dirty="0">
                <a:cs typeface="Arial" charset="0"/>
              </a:rPr>
              <a:t> microelectrode inserted into muscle 6, segment 3. </a:t>
            </a:r>
          </a:p>
          <a:p>
            <a:pPr>
              <a:lnSpc>
                <a:spcPct val="100000"/>
              </a:lnSpc>
            </a:pPr>
            <a:endParaRPr lang="en-GB" sz="1800" dirty="0"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cs typeface="Arial" charset="0"/>
              </a:rPr>
              <a:t>2) EPSPs monitored for 2’ 30’’</a:t>
            </a:r>
          </a:p>
          <a:p>
            <a:pPr>
              <a:lnSpc>
                <a:spcPct val="100000"/>
              </a:lnSpc>
            </a:pPr>
            <a:endParaRPr lang="en-GB" sz="1800" dirty="0"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en-GB" sz="1800" dirty="0">
                <a:cs typeface="Arial" charset="0"/>
              </a:rPr>
              <a:t>3) Then 10mM Dopamine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28800"/>
            <a:ext cx="3005605" cy="480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1062" y="172469"/>
            <a:ext cx="8721876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Electrophysiological </a:t>
            </a:r>
          </a:p>
          <a:p>
            <a:pPr algn="ctr"/>
            <a:r>
              <a:rPr lang="en-US" sz="5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Recordings</a:t>
            </a:r>
            <a:endParaRPr lang="en-US" sz="5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410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13993"/>
            <a:ext cx="76771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-990600" y="8382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581400" y="457200"/>
            <a:ext cx="25908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3600"/>
              <a:t>Control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876800" y="4724400"/>
            <a:ext cx="20574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Add Dopamine</a:t>
            </a:r>
          </a:p>
        </p:txBody>
      </p:sp>
    </p:spTree>
    <p:extLst>
      <p:ext uri="{BB962C8B-B14F-4D97-AF65-F5344CB8AC3E}">
        <p14:creationId xmlns:p14="http://schemas.microsoft.com/office/powerpoint/2010/main" val="30072600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76314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29000"/>
            <a:ext cx="72390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733800" y="34290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0.00001g AMVT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95600" y="304800"/>
            <a:ext cx="2971800" cy="4603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0.001g AMVT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191000" y="2438400"/>
            <a:ext cx="3124200" cy="4603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Add Dopamine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0" y="5715000"/>
            <a:ext cx="3124200" cy="46037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/>
              <a:t>Add Dopamine</a:t>
            </a:r>
          </a:p>
        </p:txBody>
      </p:sp>
    </p:spTree>
    <p:extLst>
      <p:ext uri="{BB962C8B-B14F-4D97-AF65-F5344CB8AC3E}">
        <p14:creationId xmlns:p14="http://schemas.microsoft.com/office/powerpoint/2010/main" val="1969217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371600" y="18745200"/>
            <a:ext cx="1371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Control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57600" y="20421600"/>
            <a:ext cx="16002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/>
              <a:t>Add Dopamine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"/>
            <a:ext cx="42862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3429000"/>
            <a:ext cx="42735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3505200"/>
            <a:ext cx="437515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798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62000" y="1447800"/>
            <a:ext cx="73152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57200" indent="-457200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Times New Roman" pitchFamily="16" charset="0"/>
              <a:buAutoNum type="arabicParenR"/>
            </a:pPr>
            <a:r>
              <a:rPr lang="en-GB"/>
              <a:t>Dissect larvae and remove viscera, exposing heart.</a:t>
            </a:r>
          </a:p>
          <a:p>
            <a:pPr>
              <a:lnSpc>
                <a:spcPct val="100000"/>
              </a:lnSpc>
              <a:buFont typeface="Times New Roman" pitchFamily="16" charset="0"/>
              <a:buAutoNum type="arabicParenR"/>
            </a:pPr>
            <a:r>
              <a:rPr lang="en-GB"/>
              <a:t>Allow animal to remain in saline for one minute.</a:t>
            </a:r>
          </a:p>
          <a:p>
            <a:pPr>
              <a:lnSpc>
                <a:spcPct val="100000"/>
              </a:lnSpc>
              <a:buFont typeface="Times New Roman" pitchFamily="16" charset="0"/>
              <a:buAutoNum type="arabicParenR"/>
            </a:pPr>
            <a:r>
              <a:rPr lang="en-GB"/>
              <a:t>Count heart beats for two minutes in saline.</a:t>
            </a:r>
          </a:p>
          <a:p>
            <a:pPr>
              <a:lnSpc>
                <a:spcPct val="100000"/>
              </a:lnSpc>
              <a:buFont typeface="Times New Roman" pitchFamily="16" charset="0"/>
              <a:buAutoNum type="arabicParenR"/>
            </a:pPr>
            <a:r>
              <a:rPr lang="en-GB"/>
              <a:t>Remove saline and replace with 10mM Dopamine solution.</a:t>
            </a:r>
          </a:p>
          <a:p>
            <a:pPr>
              <a:lnSpc>
                <a:spcPct val="100000"/>
              </a:lnSpc>
              <a:buFont typeface="Times New Roman" pitchFamily="16" charset="0"/>
              <a:buAutoNum type="arabicParenR"/>
            </a:pPr>
            <a:r>
              <a:rPr lang="en-GB"/>
              <a:t>Count heart beats for first minute and record, then the count for the second beat and record.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0580" y="304800"/>
            <a:ext cx="6242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Heart Rate Studies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621305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78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714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0"/>
            <a:ext cx="5595937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8596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76618"/>
            <a:ext cx="7293197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314700" y="228600"/>
            <a:ext cx="2514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AMVT fed larvae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133600" y="990600"/>
            <a:ext cx="106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N=9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038600" y="990600"/>
            <a:ext cx="106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N=10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77000" y="990600"/>
            <a:ext cx="1066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N=10</a:t>
            </a:r>
          </a:p>
        </p:txBody>
      </p:sp>
    </p:spTree>
    <p:extLst>
      <p:ext uri="{BB962C8B-B14F-4D97-AF65-F5344CB8AC3E}">
        <p14:creationId xmlns:p14="http://schemas.microsoft.com/office/powerpoint/2010/main" val="3814315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104063" cy="553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209800" y="1600200"/>
            <a:ext cx="1295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Arial" charset="0"/>
              </a:rPr>
              <a:t>N=9</a:t>
            </a:r>
          </a:p>
        </p:txBody>
      </p:sp>
    </p:spTree>
    <p:extLst>
      <p:ext uri="{BB962C8B-B14F-4D97-AF65-F5344CB8AC3E}">
        <p14:creationId xmlns:p14="http://schemas.microsoft.com/office/powerpoint/2010/main" val="14353091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71500" y="1066800"/>
            <a:ext cx="8001000" cy="637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sz="2000" b="1" u="sng" dirty="0">
                <a:cs typeface="Arial" charset="0"/>
              </a:rPr>
              <a:t>An altered serotonergic system:</a:t>
            </a:r>
          </a:p>
          <a:p>
            <a:pPr marL="457200" indent="-457200" algn="just">
              <a:lnSpc>
                <a:spcPct val="100000"/>
              </a:lnSpc>
              <a:spcBef>
                <a:spcPts val="1250"/>
              </a:spcBef>
              <a:buFont typeface="+mj-lt"/>
              <a:buAutoNum type="arabicPeriod"/>
            </a:pPr>
            <a:r>
              <a:rPr lang="en-GB" sz="2000" dirty="0" smtClean="0">
                <a:cs typeface="Arial" charset="0"/>
              </a:rPr>
              <a:t>   Retards </a:t>
            </a:r>
            <a:r>
              <a:rPr lang="en-GB" sz="2000" dirty="0">
                <a:cs typeface="Arial" charset="0"/>
              </a:rPr>
              <a:t>larval development from egg to pupation. 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>
                <a:cs typeface="Arial" charset="0"/>
              </a:rPr>
              <a:t>Slows down locomotive and mouth hook movements.</a:t>
            </a:r>
          </a:p>
          <a:p>
            <a:pPr>
              <a:lnSpc>
                <a:spcPct val="100000"/>
              </a:lnSpc>
              <a:spcBef>
                <a:spcPts val="1250"/>
              </a:spcBef>
            </a:pPr>
            <a:r>
              <a:rPr lang="en-GB" sz="2000" b="1" u="sng" dirty="0">
                <a:cs typeface="Arial" charset="0"/>
              </a:rPr>
              <a:t>An altered dopaminergic system: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/>
              <a:t>Does not severely alter development time.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/>
              <a:t>Mouth hook </a:t>
            </a:r>
            <a:r>
              <a:rPr lang="en-GB" sz="2000" dirty="0">
                <a:cs typeface="Arial" charset="0"/>
              </a:rPr>
              <a:t>movements decreased by administering AMVT, but not dependent on exposure time.</a:t>
            </a:r>
            <a:r>
              <a:rPr lang="en-GB" sz="2000" dirty="0"/>
              <a:t> 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/>
              <a:t>Body </a:t>
            </a:r>
            <a:r>
              <a:rPr lang="en-GB" sz="2000" dirty="0">
                <a:cs typeface="Arial" charset="0"/>
              </a:rPr>
              <a:t>wall movements decreased with AMVT and is dependent on exposure time. 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>
                <a:cs typeface="Arial" charset="0"/>
              </a:rPr>
              <a:t>A warmer climate may increase  survival of larvae fed AMVT but decreased it in adults. 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/>
              <a:t>Decreased motor unit activity to Dopamine in electrophysiological recordings.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Times New Roman" pitchFamily="16" charset="0"/>
              <a:buAutoNum type="arabicPeriod"/>
            </a:pPr>
            <a:r>
              <a:rPr lang="en-GB" sz="2000" dirty="0"/>
              <a:t>Increased the mean heart rate at a dose response.</a:t>
            </a:r>
          </a:p>
          <a:p>
            <a:pPr>
              <a:lnSpc>
                <a:spcPct val="100000"/>
              </a:lnSpc>
              <a:spcBef>
                <a:spcPts val="1250"/>
              </a:spcBef>
            </a:pP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2686389" y="152400"/>
            <a:ext cx="3331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summary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4285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49" y="210065"/>
            <a:ext cx="909736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Pre-Beckman Conferences</a:t>
            </a:r>
            <a:endParaRPr lang="en-US" sz="4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811" y="1066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Presentations: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Kentucky Academy of Sciences. Eastern Kentucky University November </a:t>
            </a:r>
            <a:r>
              <a:rPr lang="en-US" dirty="0" smtClean="0"/>
              <a:t>12, 2006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Society for Integrative and Comparative Biology national annual meeting. Orlando, FL. January </a:t>
            </a:r>
            <a:r>
              <a:rPr lang="en-US" dirty="0" smtClean="0"/>
              <a:t>4-8,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National Conference on Undergraduate Research. </a:t>
            </a:r>
            <a:r>
              <a:rPr lang="en-US" dirty="0" smtClean="0"/>
              <a:t>Salisbury , Maryland. April 8-10, 2008</a:t>
            </a:r>
          </a:p>
          <a:p>
            <a:endParaRPr lang="en-US" dirty="0"/>
          </a:p>
          <a:p>
            <a:r>
              <a:rPr lang="en-US" b="1" dirty="0" smtClean="0"/>
              <a:t>Poster Presentations: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Bluegrass Chapter for the Society of Neuroscience annual meeting. </a:t>
            </a:r>
            <a:r>
              <a:rPr lang="en-US" dirty="0" smtClean="0"/>
              <a:t>March, 2005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University of Kentucky Society for the Promotion of Undergraduate Research Showcase. April </a:t>
            </a:r>
            <a:r>
              <a:rPr lang="en-US" dirty="0" smtClean="0"/>
              <a:t>25, 2006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Neuroscience annual meeting. Atlanta, GA. October </a:t>
            </a:r>
            <a:r>
              <a:rPr lang="en-US" dirty="0" smtClean="0"/>
              <a:t>15-17, 2006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Bluegrass Chapter for the Society of Neuroscience annual meeting. March </a:t>
            </a:r>
            <a:r>
              <a:rPr lang="en-US" dirty="0" smtClean="0"/>
              <a:t>12, 2007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University </a:t>
            </a:r>
            <a:r>
              <a:rPr lang="en-US" dirty="0"/>
              <a:t>of Kentucky Society for the Promotion of Undergraduate Research Showcase. April </a:t>
            </a:r>
            <a:r>
              <a:rPr lang="en-US" dirty="0" smtClean="0"/>
              <a:t>25, 2007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Bluegrass Chapter for the Society of Neuroscience annual meeting. March </a:t>
            </a:r>
            <a:r>
              <a:rPr lang="en-US" dirty="0" smtClean="0"/>
              <a:t>12, 2008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19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600200" y="838200"/>
            <a:ext cx="6400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spcBef>
                <a:spcPts val="2500"/>
              </a:spcBef>
              <a:buFont typeface="Arial" charset="0"/>
              <a:buNone/>
            </a:pPr>
            <a:r>
              <a:rPr lang="en-GB" sz="4000">
                <a:latin typeface="Arial" charset="0"/>
              </a:rPr>
              <a:t>ACKNOWLEDGMENTS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495300" y="1905000"/>
            <a:ext cx="8153400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>
                <a:latin typeface="Arial" charset="0"/>
                <a:cs typeface="Times New Roman" pitchFamily="16" charset="0"/>
              </a:rPr>
              <a:t>I thank Mr. Nick Badre (UK) for use of his drawing. I thank Ms. Sameera Dasari (UK) for insightful suggestions and Dr. Robin Cooper (UK) for mentoring the project. I would like to thank Liquin Wang for preparing the bacteria cultures.</a:t>
            </a:r>
          </a:p>
          <a:p>
            <a:pPr>
              <a:lnSpc>
                <a:spcPct val="100000"/>
              </a:lnSpc>
              <a:spcBef>
                <a:spcPts val="1500"/>
              </a:spcBef>
              <a:buFont typeface="Arial" charset="0"/>
              <a:buNone/>
            </a:pPr>
            <a:endParaRPr lang="en-GB">
              <a:latin typeface="Arial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838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007" y="304800"/>
            <a:ext cx="7438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Beckman Conferences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886" y="122813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Oral Presentations: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Tri Beta National Conference. Northern Kentucky University. April </a:t>
            </a:r>
            <a:r>
              <a:rPr lang="en-US" dirty="0" smtClean="0"/>
              <a:t>8-10,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Kentucky Academy of Sciences. University of Kentucky. November </a:t>
            </a:r>
            <a:r>
              <a:rPr lang="en-US" dirty="0" smtClean="0"/>
              <a:t>1, 2008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Society for Integrative and Comparative Biology national annual meeting. Boston, MA. January </a:t>
            </a:r>
            <a:r>
              <a:rPr lang="en-US" dirty="0" smtClean="0"/>
              <a:t>2-7,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National Conference on Undergraduate Research. </a:t>
            </a:r>
            <a:r>
              <a:rPr lang="en-US" dirty="0" err="1" smtClean="0"/>
              <a:t>LaCrosse</a:t>
            </a:r>
            <a:r>
              <a:rPr lang="en-US" dirty="0" smtClean="0"/>
              <a:t> , </a:t>
            </a:r>
            <a:r>
              <a:rPr lang="en-US" dirty="0" err="1" smtClean="0"/>
              <a:t>Wisconson</a:t>
            </a:r>
            <a:r>
              <a:rPr lang="en-US" dirty="0" smtClean="0"/>
              <a:t>. </a:t>
            </a:r>
            <a:r>
              <a:rPr lang="en-US" dirty="0" smtClean="0"/>
              <a:t>April, 2009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Poster Presentations: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University of Kentucky Society for the Promotion of Undergraduate Research Showcase. April </a:t>
            </a:r>
            <a:r>
              <a:rPr lang="en-US" dirty="0" smtClean="0"/>
              <a:t>23, 2008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European Drosophila Neuroscience Conference. </a:t>
            </a:r>
            <a:r>
              <a:rPr lang="en-US" dirty="0" err="1"/>
              <a:t>Wurtzburg</a:t>
            </a:r>
            <a:r>
              <a:rPr lang="en-US" dirty="0"/>
              <a:t>, Germany. September </a:t>
            </a:r>
            <a:r>
              <a:rPr lang="en-US" dirty="0" smtClean="0"/>
              <a:t>6-10, 2008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National Society for Neuroscience Conference. </a:t>
            </a:r>
            <a:r>
              <a:rPr lang="en-US" dirty="0" smtClean="0"/>
              <a:t>Washington, </a:t>
            </a:r>
            <a:r>
              <a:rPr lang="en-US" dirty="0"/>
              <a:t>D.C. November </a:t>
            </a:r>
            <a:r>
              <a:rPr lang="en-US" dirty="0" smtClean="0"/>
              <a:t>16-18,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Posters at the Capitol. Frankfort, KY. February </a:t>
            </a:r>
            <a:r>
              <a:rPr lang="en-US" dirty="0" smtClean="0"/>
              <a:t>1, 2009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Bluegrass Chapter for the Society of Neuroscience annual meeting. March, 2009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University of Kentucky Society for the Promotion of Undergraduate Research Showcase. April,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782" y="457200"/>
            <a:ext cx="4840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Post-Beckman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812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One more year of undergraduate studies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Application to medical school has been submitted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Last year, I completed my Gaines thesis where I researched the role of the bass in Old Time Appalachian music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I hope to get back into research this school year and continue during medical school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229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971800"/>
            <a:ext cx="6272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Beckman Research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084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143000" y="1219201"/>
            <a:ext cx="7696200" cy="50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latin typeface="Arial" charset="0"/>
              </a:rPr>
              <a:t>It is well established that activity can influence the formation of neural circuits during development.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GB" sz="2800" dirty="0">
              <a:latin typeface="Arial" charset="0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latin typeface="Arial" charset="0"/>
              </a:rPr>
              <a:t>Neuromodulators are compounds that enhance or depress such activity.</a:t>
            </a:r>
          </a:p>
          <a:p>
            <a:pPr>
              <a:lnSpc>
                <a:spcPct val="100000"/>
              </a:lnSpc>
              <a:buFont typeface="Arial" charset="0"/>
              <a:buNone/>
            </a:pPr>
            <a:endParaRPr lang="en-GB" sz="2800" dirty="0">
              <a:latin typeface="Arial" charset="0"/>
            </a:endParaRP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latin typeface="Arial" charset="0"/>
              </a:rPr>
              <a:t>Thus it is important to know the role of neuromodulators during neural development.</a:t>
            </a:r>
          </a:p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0000" mc:Ignorable=""/>
              </a:buClr>
              <a:buFont typeface="Arial" charset="0"/>
              <a:buNone/>
            </a:pPr>
            <a:endParaRPr lang="en-GB" sz="280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charset="0"/>
            </a:endParaRPr>
          </a:p>
          <a:p>
            <a:pPr>
              <a:lnSpc>
                <a:spcPct val="100000"/>
              </a:lnSpc>
              <a:spcBef>
                <a:spcPts val="1750"/>
              </a:spcBef>
              <a:buClr>
                <a:srgbClr xmlns:mc="http://schemas.openxmlformats.org/markup-compatibility/2006" xmlns:a14="http://schemas.microsoft.com/office/drawing/2010/main" val="FF0000" mc:Ignorable=""/>
              </a:buClr>
              <a:buFont typeface="Arial" charset="0"/>
              <a:buNone/>
            </a:pPr>
            <a:endParaRPr lang="en-GB" sz="2800" dirty="0">
              <a:solidFill>
                <a:srgbClr xmlns:mc="http://schemas.openxmlformats.org/markup-compatibility/2006" xmlns:a14="http://schemas.microsoft.com/office/drawing/2010/main" val="FF0000" mc:Ignorable="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6738" y="282821"/>
            <a:ext cx="4730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Introduction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1657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1981200"/>
            <a:ext cx="91440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50"/>
              </a:spcBef>
              <a:buFont typeface="Arial" charset="0"/>
              <a:buNone/>
            </a:pPr>
            <a:r>
              <a:rPr lang="en-GB" sz="2000">
                <a:latin typeface="Arial" charset="0"/>
                <a:cs typeface="Arial" charset="0"/>
              </a:rPr>
              <a:t> </a:t>
            </a:r>
          </a:p>
          <a:p>
            <a:pPr>
              <a:lnSpc>
                <a:spcPct val="100000"/>
              </a:lnSpc>
              <a:spcBef>
                <a:spcPts val="1250"/>
              </a:spcBef>
              <a:buFont typeface="Arial" charset="0"/>
              <a:buNone/>
            </a:pPr>
            <a:endParaRPr lang="en-GB" sz="2000"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1013" y="351631"/>
            <a:ext cx="582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</a:t>
            </a: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drosophila?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8077200" cy="23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charset="0"/>
              </a:rPr>
              <a:t>It is a simple model system that provides an advantage over vertebrates to modify genetically and for electrophysiological studies on identifiable cells. 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0464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1013" y="351631"/>
            <a:ext cx="582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</a:t>
            </a: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drosophila?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8077200" cy="36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latin typeface="Arial" charset="0"/>
              </a:rPr>
              <a:t>It is a simple model system that provides an advantage over vertebrates to modify genetically and for electrophysiological studies on identifiable cells. 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i="1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charset="0"/>
              </a:rPr>
              <a:t>Drosophila </a:t>
            </a:r>
            <a:r>
              <a:rPr lang="en-GB" sz="28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charset="0"/>
              </a:rPr>
              <a:t>has a short development cycle, only about a week to adult, so many trials can be done.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7709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990600" y="1447800"/>
          <a:ext cx="7162800" cy="493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7189024" imgH="4957317" progId="">
                  <p:embed/>
                </p:oleObj>
              </mc:Choice>
              <mc:Fallback>
                <p:oleObj r:id="rId4" imgW="7189024" imgH="495731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447800"/>
                        <a:ext cx="7162800" cy="49387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 mc:Ignorable="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962400" y="1371600"/>
            <a:ext cx="609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egg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562600" y="1295400"/>
            <a:ext cx="1143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1</a:t>
            </a:r>
            <a:r>
              <a:rPr lang="en-GB" sz="1400" baseline="30000">
                <a:latin typeface="Arial" charset="0"/>
                <a:cs typeface="Arial" charset="0"/>
              </a:rPr>
              <a:t>st</a:t>
            </a:r>
            <a:r>
              <a:rPr lang="en-GB" sz="1400">
                <a:latin typeface="Arial" charset="0"/>
                <a:cs typeface="Arial" charset="0"/>
              </a:rPr>
              <a:t> instar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91400" y="2057400"/>
            <a:ext cx="1143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2</a:t>
            </a:r>
            <a:r>
              <a:rPr lang="en-GB" sz="1400" baseline="30000">
                <a:latin typeface="Arial" charset="0"/>
                <a:cs typeface="Arial" charset="0"/>
              </a:rPr>
              <a:t>nd</a:t>
            </a:r>
            <a:r>
              <a:rPr lang="en-GB" sz="1400">
                <a:latin typeface="Arial" charset="0"/>
                <a:cs typeface="Arial" charset="0"/>
              </a:rPr>
              <a:t> instar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696200" y="5029200"/>
            <a:ext cx="9144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3</a:t>
            </a:r>
            <a:r>
              <a:rPr lang="en-GB" sz="1400" baseline="30000">
                <a:latin typeface="Arial" charset="0"/>
                <a:cs typeface="Arial" charset="0"/>
              </a:rPr>
              <a:t>rd</a:t>
            </a:r>
            <a:r>
              <a:rPr lang="en-GB" sz="1400">
                <a:latin typeface="Arial" charset="0"/>
                <a:cs typeface="Arial" charset="0"/>
              </a:rPr>
              <a:t> instar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76800" y="6248400"/>
            <a:ext cx="609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pupa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715000" y="5181600"/>
            <a:ext cx="762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48 hrs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019800" y="2133600"/>
            <a:ext cx="762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24 hrs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781800" y="3121025"/>
            <a:ext cx="762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24 hrs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724400" y="1905000"/>
            <a:ext cx="762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24 hrs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10000" y="5105400"/>
            <a:ext cx="762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sz="1400">
                <a:latin typeface="Arial" charset="0"/>
                <a:cs typeface="Arial" charset="0"/>
              </a:rPr>
              <a:t>5 days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68110" y="304800"/>
            <a:ext cx="456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Development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1670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1905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066800" y="1524000"/>
            <a:ext cx="8077200" cy="496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xmlns:mc="http://schemas.openxmlformats.org/markup-compatibility/2006" val="808080" mc:Ignorable="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10/main" val="000000" mc:Ignorable="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xmlns:mc="http://schemas.openxmlformats.org/markup-compatibility/2006" xmlns:a14="http://schemas.microsoft.com/office/drawing/2010/main" val="000000" mc:Ignorable="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dirty="0">
                <a:latin typeface="Arial" charset="0"/>
              </a:rPr>
              <a:t>It is a simple model system that provides an advantage over vertebrates to modify genetically and for electrophysiological studies on identifiable cells. </a:t>
            </a:r>
          </a:p>
          <a:p>
            <a:pPr>
              <a:lnSpc>
                <a:spcPct val="100000"/>
              </a:lnSpc>
              <a:buFont typeface="Arial" charset="0"/>
              <a:buChar char="•"/>
            </a:pPr>
            <a:r>
              <a:rPr lang="en-GB" sz="2800" i="1" dirty="0">
                <a:latin typeface="Arial" charset="0"/>
              </a:rPr>
              <a:t>Drosophila </a:t>
            </a:r>
            <a:r>
              <a:rPr lang="en-GB" sz="2800" dirty="0">
                <a:latin typeface="Arial" charset="0"/>
              </a:rPr>
              <a:t>has a short development cycle, only about a week to adult, so many trials can be done.</a:t>
            </a:r>
          </a:p>
          <a:p>
            <a:pPr>
              <a:lnSpc>
                <a:spcPct val="100000"/>
              </a:lnSpc>
              <a:buClr>
                <a:srgbClr xmlns:mc="http://schemas.openxmlformats.org/markup-compatibility/2006" xmlns:a14="http://schemas.microsoft.com/office/drawing/2010/main" val="FF0000" mc:Ignorable=""/>
              </a:buClr>
              <a:buFont typeface="Arial" charset="0"/>
              <a:buChar char="•"/>
            </a:pPr>
            <a:r>
              <a:rPr lang="en-GB" sz="28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  <a:latin typeface="Arial" charset="0"/>
              </a:rPr>
              <a:t>Serotonin neurons are symmetrically aligned down the process of the brain making visual assessment  of  quantity and location feasible</a:t>
            </a:r>
            <a:r>
              <a:rPr lang="en-GB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.</a:t>
            </a:r>
            <a:r>
              <a:rPr lang="en-GB" dirty="0"/>
              <a:t>    </a:t>
            </a:r>
          </a:p>
          <a:p>
            <a:pPr>
              <a:lnSpc>
                <a:spcPct val="100000"/>
              </a:lnSpc>
              <a:spcBef>
                <a:spcPts val="1500"/>
              </a:spcBef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441013" y="351631"/>
            <a:ext cx="5822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Why </a:t>
            </a:r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drosophila?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9234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4F271C" mc:Ignorable=""/>
      </a:dk2>
      <a:lt2>
        <a:srgbClr xmlns:mc="http://schemas.openxmlformats.org/markup-compatibility/2006" xmlns:a14="http://schemas.microsoft.com/office/drawing/2010/main" val="E7DEC9" mc:Ignorable=""/>
      </a:lt2>
      <a:accent1>
        <a:srgbClr xmlns:mc="http://schemas.openxmlformats.org/markup-compatibility/2006" xmlns:a14="http://schemas.microsoft.com/office/drawing/2010/main" val="3891A7" mc:Ignorable=""/>
      </a:accent1>
      <a:accent2>
        <a:srgbClr xmlns:mc="http://schemas.openxmlformats.org/markup-compatibility/2006" xmlns:a14="http://schemas.microsoft.com/office/drawing/2010/main" val="FEB80A" mc:Ignorable=""/>
      </a:accent2>
      <a:accent3>
        <a:srgbClr xmlns:mc="http://schemas.openxmlformats.org/markup-compatibility/2006" xmlns:a14="http://schemas.microsoft.com/office/drawing/2010/main" val="C32D2E" mc:Ignorable=""/>
      </a:accent3>
      <a:accent4>
        <a:srgbClr xmlns:mc="http://schemas.openxmlformats.org/markup-compatibility/2006" xmlns:a14="http://schemas.microsoft.com/office/drawing/2010/main" val="84AA33" mc:Ignorable=""/>
      </a:accent4>
      <a:accent5>
        <a:srgbClr xmlns:mc="http://schemas.openxmlformats.org/markup-compatibility/2006" xmlns:a14="http://schemas.microsoft.com/office/drawing/2010/main" val="964305" mc:Ignorable=""/>
      </a:accent5>
      <a:accent6>
        <a:srgbClr xmlns:mc="http://schemas.openxmlformats.org/markup-compatibility/2006" xmlns:a14="http://schemas.microsoft.com/office/drawing/2010/main" val="475A8D" mc:Ignorable=""/>
      </a:accent6>
      <a:hlink>
        <a:srgbClr xmlns:mc="http://schemas.openxmlformats.org/markup-compatibility/2006" xmlns:a14="http://schemas.microsoft.com/office/drawing/2010/main" val="8DC765" mc:Ignorable=""/>
      </a:hlink>
      <a:folHlink>
        <a:srgbClr xmlns:mc="http://schemas.openxmlformats.org/markup-compatibility/2006" xmlns:a14="http://schemas.microsoft.com/office/drawing/2010/main" val="AA8A14" mc:Ignorable="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xmlns:mc="http://schemas.openxmlformats.org/markup-compatibility/2006" xmlns:a14="http://schemas.microsoft.com/office/drawing/2010/main" val="000000" mc:Ignorable="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</TotalTime>
  <Words>1201</Words>
  <Application>Microsoft Office PowerPoint</Application>
  <PresentationFormat>On-screen Show (4:3)</PresentationFormat>
  <Paragraphs>212</Paragraphs>
  <Slides>32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Ashby Clay Turner</dc:creator>
  <cp:lastModifiedBy>Ashby Clay Turner</cp:lastModifiedBy>
  <cp:revision>7</cp:revision>
  <dcterms:created xsi:type="dcterms:W3CDTF">2010-08-03T19:11:48Z</dcterms:created>
  <dcterms:modified xsi:type="dcterms:W3CDTF">2010-08-03T20:15:27Z</dcterms:modified>
</cp:coreProperties>
</file>