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4" r:id="rId2"/>
    <p:sldId id="260" r:id="rId3"/>
    <p:sldId id="259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4"/>
  </p:normalViewPr>
  <p:slideViewPr>
    <p:cSldViewPr snapToGrid="0" snapToObjects="1">
      <p:cViewPr varScale="1">
        <p:scale>
          <a:sx n="84" d="100"/>
          <a:sy n="84" d="100"/>
        </p:scale>
        <p:origin x="846" y="96"/>
      </p:cViewPr>
      <p:guideLst/>
    </p:cSldViewPr>
  </p:slideViewPr>
  <p:outlineViewPr>
    <p:cViewPr>
      <p:scale>
        <a:sx n="33" d="100"/>
        <a:sy n="33" d="100"/>
      </p:scale>
      <p:origin x="0" y="-1546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1D205-BA67-F44E-9912-5A64EBBED340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CDC25D-CBD3-6640-9A7A-E7295F0BAA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5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DC25D-CBD3-6640-9A7A-E7295F0BAAC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8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CDC25D-CBD3-6640-9A7A-E7295F0BAA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43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805E2-5BD6-FC42-B9F4-B62AF74AA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659711-DB83-DC45-9A11-35E04131AD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EDAC8-A52E-C744-9B53-80F0A2BE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0EEDF-3082-C548-9A8F-0439FBB24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B5A6E-1F19-CD45-BDA7-527CEBCC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00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75159-E86B-4F48-9A6E-CFB045A36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96CD44-3229-B34D-822B-DFE9F1913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B117-9AD0-F14D-A760-44DE31BD6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4E104-60CC-A940-8DE9-807AACF34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D30EE-C79E-9A4A-A72F-8217CBD7D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38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FD2032-30CF-9341-9C88-A4EBCC0BDB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3A683F-FC73-9144-9263-44AEED022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25339-7CBA-3D4D-A90F-B7F0FB5B8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B30DE-E3BC-6A4F-930D-ED36777C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18ADFF-97E6-2D49-9214-0AD910A79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69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1E15-CF1E-EA4A-AF44-B869D091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DC0AD-71A6-B04E-B7DA-6F5799814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60077-E0A3-BD4E-B8C1-DBB5499E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16A9B-E125-9A4B-A5BE-685F61C09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D07C5-FAFB-FA42-90C2-3CE91719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33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1F242-27FA-2A47-9071-F2F60D9CF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00FD0-8F3A-1E41-BF76-43BC042A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6314D-3BDF-884A-A309-6AC27118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299DF-A4FC-2941-8049-3F3D29F2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9F98D-9498-D047-B3EA-A29833EB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0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3827-F655-6A40-AB07-A7DCE75B6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6BA2B6-E078-8042-A9E9-5CD41BDA3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DA1B-DA44-A448-B1B5-656DE4CE6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D6EB2-35F9-7346-93A9-58768CCCE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D54A2-61A7-4B46-A78E-E4ED2E76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660AE-0C9B-FC43-A6AF-EE4C4ECF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585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8B9F-F7B3-DD4D-B696-F47419B6F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D7D0CC-5351-F74C-BE82-059058FA5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B3C57-2E66-764E-8603-36B24CC61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5C20F-BAE9-1C47-8B94-A7ADE3741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262F58-614F-4C4B-AE72-674F4BF916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29437D-6F4A-4244-B29E-4278F67A7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5C8CD1-A5C2-6848-B4A4-EEFE8DB39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98B48C-088B-3A4C-A37C-557B69322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9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286E4-E159-6740-8A79-F610CCF1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93366C-5408-9B43-B07D-E74E00CAB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DA6380-5804-2C45-923D-1F5E86B79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6ED857-5D8A-224A-9D90-8FBA9BBD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59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3CE635-C739-8048-9781-A23D992B7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F0681-2F24-9747-BE4F-F0055DA20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05525E-9B3B-3149-A273-91728393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7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E6149-D20C-9C43-BDDF-6D1E6DD8F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F173A-C233-4D42-95C6-0E04D958F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52DA0-CFFB-EE48-BCB6-68080E3D7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DB9DFF-BEA1-7945-9BE4-0C2F65CEC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27AC2-CB42-CC47-ABC9-771BB5C1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23565B-C2EA-F949-B47D-5C29C984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4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354A-E9F0-1C4E-A807-120911A6E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A9AEF-48F1-C447-8A1A-8CEBD0FA0E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0EACC0-99E3-394A-B6B7-C65DF3AF10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A0B67C-E1DB-B541-AAD2-E10796B20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ED6C1-6438-AE46-9FE4-9F6E8827C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496BFE-AE35-424D-AB38-EF1EF75C0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4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96C49-2FBF-1442-911D-0028C08D3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BD4102-A11C-EE4F-8FB4-8DBEF5D10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94340-CB41-2046-A07B-1FDD865EF5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E63EB-3E6D-D841-8F07-92CEB5E6ED7B}" type="datetimeFigureOut">
              <a:rPr lang="en-US" smtClean="0"/>
              <a:t>7/25/2020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2CF01-CE9F-374F-88CD-8E6982BE2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8487E-3E54-384C-8AB6-9B076264E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72764-8B9A-044D-AAE3-287D903968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6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y.nsta.org/ngss/DisplayStandard.aspx?view=pe&amp;id=140" TargetMode="External"/><Relationship Id="rId7" Type="http://schemas.openxmlformats.org/officeDocument/2006/relationships/hyperlink" Target="https://my.nsta.org/ngss/DisplayStandard.aspx?view=pe&amp;id=14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y.nsta.org/ngss/DisplayStandard.aspx?view=pe&amp;id=143" TargetMode="External"/><Relationship Id="rId5" Type="http://schemas.openxmlformats.org/officeDocument/2006/relationships/hyperlink" Target="https://my.nsta.org/ngss/DisplayStandard.aspx?view=pe&amp;id=142" TargetMode="External"/><Relationship Id="rId4" Type="http://schemas.openxmlformats.org/officeDocument/2006/relationships/hyperlink" Target="https://my.nsta.org/ngss/DisplayStandard.aspx?view=pe&amp;id=141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y.nsta.org/ngss/DisplayStandard.aspx?view=topic&amp;id=3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y.nsta.org/ngss/DisplayStandard.aspx?view=pe&amp;id=220" TargetMode="External"/><Relationship Id="rId2" Type="http://schemas.openxmlformats.org/officeDocument/2006/relationships/hyperlink" Target="https://my.nsta.org/ngss/DisplayStandard.aspx?view=topic&amp;id=3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y.nsta.org/ngss/DisplayStandard.aspx?view=pe&amp;id=2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Blow Fly Identification And Control Guide">
            <a:extLst>
              <a:ext uri="{FF2B5EF4-FFF2-40B4-BE49-F238E27FC236}">
                <a16:creationId xmlns:a16="http://schemas.microsoft.com/office/drawing/2014/main" id="{996D7BB9-2E27-924F-9375-513F40764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" t="6482" r="22879" b="2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7" name="Rectangle 13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598A67-D573-BA49-8BFB-77E7399AC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97939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NGSS Connections to the Body Farm Module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427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5D0DA-0946-C34B-A1E7-9B0E2C389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246708" cy="1325563"/>
          </a:xfrm>
        </p:spPr>
        <p:txBody>
          <a:bodyPr/>
          <a:lstStyle/>
          <a:p>
            <a:r>
              <a:rPr lang="en-US" dirty="0"/>
              <a:t>NGSS Connections to the Body Farm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C4EC-C7D1-A04D-AF4F-9786B1175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1027"/>
            <a:ext cx="10515600" cy="543697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4500" dirty="0">
                <a:solidFill>
                  <a:schemeClr val="accent1"/>
                </a:solidFill>
              </a:rPr>
              <a:t>High School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u="sng" dirty="0"/>
              <a:t>Main Connections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>
                <a:hlinkClick r:id="rId3"/>
              </a:rPr>
              <a:t>HS-LS2-1 </a:t>
            </a:r>
            <a:r>
              <a:rPr lang="en-US" sz="3000" dirty="0"/>
              <a:t>. Use mathematical and/or computational representations to support explanations of factors that affect carrying capacity of ecosystems at different scales.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>
                <a:hlinkClick r:id="rId4"/>
              </a:rPr>
              <a:t>HS-LS2-2</a:t>
            </a:r>
            <a:r>
              <a:rPr lang="en-US" sz="3000" dirty="0"/>
              <a:t>: Use mathematical representations to support and revise explanations based on evidence about factors affecting biodiversity and populations in ecosystems of different scales.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u="sng" dirty="0"/>
              <a:t>Supporting Connections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>
                <a:hlinkClick r:id="rId5"/>
              </a:rPr>
              <a:t>HS-LS2-3</a:t>
            </a:r>
            <a:r>
              <a:rPr lang="en-US" sz="3000" dirty="0"/>
              <a:t>: Construct and revise an explanation based on evidence for the cycling of matter and flow of energy in aerobic and anaerobic conditions.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>
                <a:hlinkClick r:id="rId6"/>
              </a:rPr>
              <a:t>HS-LS2-4</a:t>
            </a:r>
            <a:r>
              <a:rPr lang="en-US" sz="3000" dirty="0"/>
              <a:t>: Use mathematical representations to support claims for the cycling of matter and flow of energy among organisms in an ecosystem.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>
                <a:hlinkClick r:id="rId7"/>
              </a:rPr>
              <a:t>HS-LS2-8</a:t>
            </a:r>
            <a:r>
              <a:rPr lang="en-US" sz="3000" dirty="0"/>
              <a:t>: Evaluate the evidence for the role of group behavior on individual and species’ chances to survive and reproduce. </a:t>
            </a:r>
          </a:p>
        </p:txBody>
      </p:sp>
    </p:spTree>
    <p:extLst>
      <p:ext uri="{BB962C8B-B14F-4D97-AF65-F5344CB8AC3E}">
        <p14:creationId xmlns:p14="http://schemas.microsoft.com/office/powerpoint/2010/main" val="2098429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2D4C-3B03-4740-A934-C0D200A2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2601"/>
            <a:ext cx="10515600" cy="1374987"/>
          </a:xfrm>
        </p:spPr>
        <p:txBody>
          <a:bodyPr/>
          <a:lstStyle/>
          <a:p>
            <a:r>
              <a:rPr lang="en-US" dirty="0"/>
              <a:t>NGSS Connections to Body Farm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1E69C-E892-4041-975C-0F5CE9B43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266" y="1717588"/>
            <a:ext cx="11121080" cy="4942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1"/>
                </a:solidFill>
              </a:rPr>
              <a:t>Middle School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u="sng" dirty="0"/>
              <a:t>Main Connections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solidFill>
                  <a:schemeClr val="accent1"/>
                </a:solidFill>
                <a:hlinkClick r:id="rId3"/>
              </a:rPr>
              <a:t>MS-LS2-1:</a:t>
            </a:r>
            <a:r>
              <a:rPr lang="en-US" sz="2400" dirty="0"/>
              <a:t> Analyze and interpret data to provide evidence for the effects of resource availability on organisms and populations of organisms in an ecosystem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400" dirty="0">
                <a:solidFill>
                  <a:schemeClr val="accent1"/>
                </a:solidFill>
                <a:hlinkClick r:id="rId3"/>
              </a:rPr>
              <a:t>MS-LS2-4:</a:t>
            </a:r>
            <a:r>
              <a:rPr lang="en-US" sz="2400" dirty="0"/>
              <a:t> Construct an argument supported by empirical evidence that changes to physical or biological components of an ecosystem affect populations.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2556282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699E-C744-5447-A64F-0D0C7B608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NGSS Connections to Body Farm Module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4988D-B866-994F-8D5B-C3E87995F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500" dirty="0">
                <a:solidFill>
                  <a:schemeClr val="accent1"/>
                </a:solidFill>
              </a:rPr>
              <a:t>Middle School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500" u="sng" dirty="0"/>
              <a:t>Supporting Connections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chemeClr val="accent1"/>
                </a:solidFill>
                <a:hlinkClick r:id="rId2"/>
              </a:rPr>
              <a:t>MS-LS2-3: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/>
              <a:t>Develop a model to describe the cycling of matter and flow of energy among living and nonliving parts of an ecosystem.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solidFill>
                  <a:schemeClr val="accent1"/>
                </a:solidFill>
                <a:hlinkClick r:id="rId2"/>
              </a:rPr>
              <a:t>MS-LS2-4:</a:t>
            </a:r>
            <a:r>
              <a:rPr lang="en-US" sz="3200" dirty="0">
                <a:solidFill>
                  <a:schemeClr val="accent1"/>
                </a:solidFill>
              </a:rPr>
              <a:t> </a:t>
            </a:r>
            <a:r>
              <a:rPr lang="en-US" sz="3200" dirty="0"/>
              <a:t>Construct an argument supported by empirical evidence that changes to physical or biological components of an ecosystem affect populations.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hlinkClick r:id="rId3"/>
              </a:rPr>
              <a:t>MS-LS4-4</a:t>
            </a:r>
            <a:r>
              <a:rPr lang="en-US" sz="3200" dirty="0"/>
              <a:t>: Construct an explanation based on evidence that describes how genetic variations of traits in a population increase some individuals’ probability of surviving and reproducing in a specific environment.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hlinkClick r:id="rId4"/>
              </a:rPr>
              <a:t>MS-LS4-6</a:t>
            </a:r>
            <a:r>
              <a:rPr lang="en-US" sz="3200" dirty="0"/>
              <a:t>: Use mathematical representations to support explanations of how natural selection may lead to increases and decreases of specific traits in populations over time. </a:t>
            </a:r>
          </a:p>
        </p:txBody>
      </p:sp>
    </p:spTree>
    <p:extLst>
      <p:ext uri="{BB962C8B-B14F-4D97-AF65-F5344CB8AC3E}">
        <p14:creationId xmlns:p14="http://schemas.microsoft.com/office/powerpoint/2010/main" val="3983004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310</Words>
  <Application>Microsoft Office PowerPoint</Application>
  <PresentationFormat>Widescreen</PresentationFormat>
  <Paragraphs>26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NGSS Connections to the Body Farm Module</vt:lpstr>
      <vt:lpstr>NGSS Connections to the Body Farm Module</vt:lpstr>
      <vt:lpstr>NGSS Connections to Body Farm Module</vt:lpstr>
      <vt:lpstr>NGSS Connections to Body Farm Module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NGSS Connections to the Skeletal Muscle Module</dc:title>
  <dc:creator>rmkrall@gmail.com</dc:creator>
  <cp:lastModifiedBy>Cooper, Robin L.</cp:lastModifiedBy>
  <cp:revision>2</cp:revision>
  <dcterms:created xsi:type="dcterms:W3CDTF">2020-07-18T03:08:09Z</dcterms:created>
  <dcterms:modified xsi:type="dcterms:W3CDTF">2020-07-26T00:47:30Z</dcterms:modified>
</cp:coreProperties>
</file>