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58" r:id="rId4"/>
    <p:sldId id="272" r:id="rId5"/>
    <p:sldId id="262" r:id="rId6"/>
    <p:sldId id="259" r:id="rId7"/>
    <p:sldId id="268" r:id="rId8"/>
    <p:sldId id="269" r:id="rId9"/>
    <p:sldId id="260" r:id="rId10"/>
    <p:sldId id="263" r:id="rId11"/>
    <p:sldId id="257" r:id="rId12"/>
    <p:sldId id="273" r:id="rId13"/>
    <p:sldId id="274" r:id="rId14"/>
    <p:sldId id="275" r:id="rId15"/>
    <p:sldId id="270" r:id="rId16"/>
    <p:sldId id="266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1134-3C67-EE49-9577-F717BCFD033C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81E45-70CF-3341-8C3A-211CDABE44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539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Activity coefficient. Temperature is a factor.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1E45-70CF-3341-8C3A-211CDABE44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086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Calibri"/>
              </a:rPr>
              <a:t>Buffers are mixtures of a weak acid and its conjugate base that resist change in pH when either strong acid or strong base is added</a:t>
            </a:r>
          </a:p>
          <a:p>
            <a:endParaRPr lang="en-US" dirty="0">
              <a:latin typeface="Calibri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02756" indent="-270291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81164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13629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46095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F95BCFF-B972-454F-9827-B49FF6C28162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02756" indent="-270291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081164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513629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46095" indent="-216233" defTabSz="912983"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C99F366-AFF3-6748-8DF9-994AD4812AD7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7DA79C-C72E-4803-A031-B700F92CAE20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0658BB9-50D4-6149-A8CB-6A312B04EAFF}" type="slidenum">
              <a:rPr lang="en-US" sz="1200">
                <a:latin typeface="Calibri"/>
              </a:rPr>
              <a:pPr eaLnBrk="1" hangingPunct="1"/>
              <a:t>9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H+</a:t>
            </a:r>
            <a:r>
              <a:rPr lang="en-US" baseline="0" dirty="0" smtClean="0"/>
              <a:t> is the reason that the pH decreases in your blood that H+ is buffer just like the containers.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1E45-70CF-3341-8C3A-211CDABE44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536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0"/>
                <a:cs typeface="ＭＳ Ｐゴシック" charset="0"/>
              </a:rPr>
              <a:t>Carbon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dioxide is buffered by making bicarbonate and bicarbonate is carried in blood and then CO2 is reconverted in the lungs and exhaled.  Related to speed of CA</a:t>
            </a:r>
          </a:p>
          <a:p>
            <a:pPr eaLnBrk="1" hangingPunct="1"/>
            <a:endParaRPr lang="en-US" baseline="0" dirty="0" smtClean="0"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baseline="0" smtClean="0">
                <a:ea typeface="ＭＳ Ｐゴシック" charset="0"/>
                <a:cs typeface="ＭＳ Ｐゴシック" charset="0"/>
              </a:rPr>
              <a:t>Hemoglobin can bind H+ and CO2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8ACF187-7164-B042-9971-132CDFDF54EE}" type="slidenum">
              <a:rPr lang="en-US" sz="1200">
                <a:latin typeface="Calibri"/>
              </a:rPr>
              <a:pPr eaLnBrk="1" hangingPunct="1"/>
              <a:t>11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Cigarettes contain many hazardous substances that damage the lung when inhaled, including tar nicotine, carbon monoxide, and cyanide. Long-term exposure to secondhand tobacco smoke and/or repeated respiratory infections also can increase a person's risk for chronic obstructive pulmonary disorder.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will happen to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amount of CO2 in your blood?  What will happen to the pH?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81E45-70CF-3341-8C3A-211CDABE441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0490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529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6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9639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72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6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4318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252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60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227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609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01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F13D-5344-DB4B-92F2-D2D6CF4AC3BD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CA2F1-DE01-E74C-8A05-AE0E79A1E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09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wx.prenhall.com/bookbind/pubbooks/hillchem3/medialib/media_portfolio/15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Obtain a tube of water and a straw.</a:t>
            </a:r>
          </a:p>
          <a:p>
            <a:pPr marL="514350" indent="-514350">
              <a:buAutoNum type="arabicPeriod"/>
            </a:pPr>
            <a:r>
              <a:rPr lang="en-US" dirty="0" smtClean="0"/>
              <a:t>Exhale deeply through the straw into the water. </a:t>
            </a:r>
          </a:p>
          <a:p>
            <a:pPr marL="514350" indent="-514350">
              <a:buAutoNum type="arabicPeriod"/>
            </a:pPr>
            <a:r>
              <a:rPr lang="en-US" dirty="0" smtClean="0"/>
              <a:t>Make observations.</a:t>
            </a:r>
          </a:p>
          <a:p>
            <a:pPr marL="514350" indent="-514350">
              <a:buAutoNum type="arabicPeriod"/>
            </a:pPr>
            <a:r>
              <a:rPr lang="en-US" dirty="0" smtClean="0"/>
              <a:t>Why might your observations be different than the people near you?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9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5475" y="3286125"/>
            <a:ext cx="8229600" cy="1143000"/>
          </a:xfrm>
        </p:spPr>
        <p:txBody>
          <a:bodyPr/>
          <a:lstStyle/>
          <a:p>
            <a:r>
              <a:rPr lang="en-US" dirty="0" smtClean="0"/>
              <a:t>What happens to CO</a:t>
            </a:r>
            <a:r>
              <a:rPr lang="en-US" baseline="-25000" dirty="0" smtClean="0"/>
              <a:t>2</a:t>
            </a:r>
            <a:r>
              <a:rPr lang="en-US" dirty="0" smtClean="0"/>
              <a:t> in blood?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46175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tx2"/>
                </a:solidFill>
              </a:rPr>
              <a:t>CO</a:t>
            </a:r>
            <a:r>
              <a:rPr lang="en-US" sz="4400" baseline="-25000" dirty="0" smtClean="0">
                <a:solidFill>
                  <a:schemeClr val="tx2"/>
                </a:solidFill>
              </a:rPr>
              <a:t>2</a:t>
            </a:r>
            <a:r>
              <a:rPr lang="en-US" sz="4400" dirty="0" smtClean="0">
                <a:solidFill>
                  <a:schemeClr val="tx2"/>
                </a:solidFill>
              </a:rPr>
              <a:t>  +  H</a:t>
            </a:r>
            <a:r>
              <a:rPr lang="en-US" sz="4400" baseline="-25000" dirty="0" smtClean="0">
                <a:solidFill>
                  <a:schemeClr val="tx2"/>
                </a:solidFill>
              </a:rPr>
              <a:t>2</a:t>
            </a:r>
            <a:r>
              <a:rPr lang="en-US" sz="4400" dirty="0" smtClean="0">
                <a:solidFill>
                  <a:schemeClr val="tx2"/>
                </a:solidFill>
              </a:rPr>
              <a:t>O  </a:t>
            </a:r>
            <a:r>
              <a:rPr lang="en-US" sz="4400" dirty="0" smtClean="0">
                <a:solidFill>
                  <a:schemeClr val="tx2"/>
                </a:solidFill>
                <a:sym typeface="Wingdings"/>
              </a:rPr>
              <a:t>  HCO</a:t>
            </a:r>
            <a:r>
              <a:rPr lang="en-US" sz="4400" baseline="-25000" dirty="0" smtClean="0">
                <a:solidFill>
                  <a:schemeClr val="tx2"/>
                </a:solidFill>
                <a:sym typeface="Wingdings"/>
              </a:rPr>
              <a:t>3</a:t>
            </a:r>
            <a:r>
              <a:rPr lang="en-US" sz="4400" baseline="30000" dirty="0" smtClean="0">
                <a:solidFill>
                  <a:schemeClr val="tx2"/>
                </a:solidFill>
                <a:sym typeface="Wingdings"/>
              </a:rPr>
              <a:t>- </a:t>
            </a:r>
            <a:r>
              <a:rPr lang="en-US" sz="4400" dirty="0" smtClean="0">
                <a:solidFill>
                  <a:schemeClr val="tx2"/>
                </a:solidFill>
                <a:sym typeface="Wingdings"/>
              </a:rPr>
              <a:t> +  H</a:t>
            </a:r>
            <a:r>
              <a:rPr lang="en-US" sz="4400" baseline="30000" dirty="0" smtClean="0">
                <a:solidFill>
                  <a:schemeClr val="tx2"/>
                </a:solidFill>
                <a:sym typeface="Wingdings"/>
              </a:rPr>
              <a:t>+ 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happens to CO</a:t>
            </a:r>
            <a:r>
              <a:rPr lang="en-US" baseline="-25000" dirty="0" smtClean="0"/>
              <a:t>2</a:t>
            </a:r>
            <a:r>
              <a:rPr lang="en-US" dirty="0" smtClean="0"/>
              <a:t> in water?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609600" y="4911725"/>
            <a:ext cx="8229600" cy="11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>
                <a:solidFill>
                  <a:schemeClr val="accent2"/>
                </a:solidFill>
              </a:rPr>
              <a:t>CO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2</a:t>
            </a:r>
            <a:r>
              <a:rPr lang="en-US" sz="4400" dirty="0" smtClean="0">
                <a:solidFill>
                  <a:schemeClr val="accent2"/>
                </a:solidFill>
              </a:rPr>
              <a:t>  +  H</a:t>
            </a:r>
            <a:r>
              <a:rPr lang="en-US" sz="4400" baseline="-25000" dirty="0" smtClean="0">
                <a:solidFill>
                  <a:schemeClr val="accent2"/>
                </a:solidFill>
              </a:rPr>
              <a:t>2</a:t>
            </a:r>
            <a:r>
              <a:rPr lang="en-US" sz="4400" dirty="0" smtClean="0">
                <a:solidFill>
                  <a:schemeClr val="accent2"/>
                </a:solidFill>
              </a:rPr>
              <a:t>O  </a:t>
            </a:r>
            <a:r>
              <a:rPr lang="en-US" sz="4400" dirty="0" smtClean="0">
                <a:solidFill>
                  <a:schemeClr val="accent2"/>
                </a:solidFill>
                <a:sym typeface="Wingdings"/>
              </a:rPr>
              <a:t>  HCO</a:t>
            </a:r>
            <a:r>
              <a:rPr lang="en-US" sz="4400" baseline="-25000" dirty="0" smtClean="0">
                <a:solidFill>
                  <a:schemeClr val="accent2"/>
                </a:solidFill>
                <a:sym typeface="Wingdings"/>
              </a:rPr>
              <a:t>3</a:t>
            </a:r>
            <a:r>
              <a:rPr lang="en-US" sz="4400" baseline="30000" dirty="0" smtClean="0">
                <a:solidFill>
                  <a:schemeClr val="accent2"/>
                </a:solidFill>
                <a:sym typeface="Wingdings"/>
              </a:rPr>
              <a:t>- </a:t>
            </a:r>
            <a:r>
              <a:rPr lang="en-US" sz="4400" dirty="0" smtClean="0">
                <a:solidFill>
                  <a:schemeClr val="accent2"/>
                </a:solidFill>
                <a:sym typeface="Wingdings"/>
              </a:rPr>
              <a:t> +  H</a:t>
            </a:r>
            <a:r>
              <a:rPr lang="en-US" sz="4400" baseline="30000" dirty="0" smtClean="0">
                <a:solidFill>
                  <a:schemeClr val="accent2"/>
                </a:solidFill>
                <a:sym typeface="Wingdings"/>
              </a:rPr>
              <a:t>+ </a:t>
            </a:r>
            <a:endParaRPr lang="en-US" sz="4400" dirty="0">
              <a:solidFill>
                <a:schemeClr val="accent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81375" y="4508500"/>
            <a:ext cx="2690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Carbonic Anhydrase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6086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ea typeface="ＭＳ Ｐゴシック" charset="0"/>
                <a:cs typeface="ＭＳ Ｐゴシック" charset="0"/>
              </a:rPr>
              <a:t>Gas Exchange</a:t>
            </a:r>
          </a:p>
        </p:txBody>
      </p:sp>
      <p:pic>
        <p:nvPicPr>
          <p:cNvPr id="37891" name="Picture 3" descr="C:\Documents and Settings\faculty\Application Data\Microsoft\Media Catalog\carbon dioxide transport in b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88392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7631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mikerendell.com/wp-content/uploads/2011/12/soap-bubble-300x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67" y="0"/>
            <a:ext cx="7127219" cy="6818374"/>
          </a:xfrm>
          <a:prstGeom prst="rect">
            <a:avLst/>
          </a:prstGeom>
          <a:noFill/>
        </p:spPr>
      </p:pic>
      <p:sp>
        <p:nvSpPr>
          <p:cNvPr id="5" name="Flowchart: Magnetic Disk 4"/>
          <p:cNvSpPr/>
          <p:nvPr/>
        </p:nvSpPr>
        <p:spPr>
          <a:xfrm>
            <a:off x="5113867" y="4741336"/>
            <a:ext cx="1676400" cy="1727200"/>
          </a:xfrm>
          <a:prstGeom prst="flowChartMagneticDisk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mikerendell.com/wp-content/uploads/2011/12/soap-bubble-300x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67" y="0"/>
            <a:ext cx="7127219" cy="6818374"/>
          </a:xfrm>
          <a:prstGeom prst="rect">
            <a:avLst/>
          </a:prstGeom>
          <a:noFill/>
        </p:spPr>
      </p:pic>
      <p:sp>
        <p:nvSpPr>
          <p:cNvPr id="5" name="Flowchart: Magnetic Disk 4"/>
          <p:cNvSpPr/>
          <p:nvPr/>
        </p:nvSpPr>
        <p:spPr>
          <a:xfrm>
            <a:off x="5113867" y="4741336"/>
            <a:ext cx="1676400" cy="1727200"/>
          </a:xfrm>
          <a:prstGeom prst="flowChartMagneticDisk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2152190"/>
            <a:ext cx="96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endParaRPr lang="en-US" sz="4000" b="1" baseline="-2500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934918" y="3295338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5318" y="3142938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20190" y="3422754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37482" y="2908092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29790" y="2695184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2354" y="3117954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129790" y="2530292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032354" y="3600138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30446" y="3682584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324662" y="3517692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19"/>
          <p:cNvSpPr/>
          <p:nvPr/>
        </p:nvSpPr>
        <p:spPr>
          <a:xfrm>
            <a:off x="5116367" y="4743836"/>
            <a:ext cx="1676400" cy="1727200"/>
          </a:xfrm>
          <a:prstGeom prst="flowChartMagneticDisk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31214E-7 C 0.01181 0.01618 0.02865 0.01873 0.04428 0.02404 C 0.05973 0.02936 0.07379 0.03907 0.08855 0.04601 C 0.09306 0.0548 0.09549 0.06312 0.10001 0.07214 C 0.10105 0.07422 0.10331 0.07861 0.10331 0.07861 C 0.10522 0.0867 0.10869 0.09295 0.11147 0.10058 C 0.11251 0.12347 0.11251 0.13896 0.1165 0.15954 C 0.11772 0.18219 0.12032 0.20115 0.12466 0.22266 C 0.12622 0.24786 0.12917 0.27052 0.13768 0.29272 C 0.13924 0.29688 0.13924 0.30173 0.14098 0.30566 C 0.14723 0.32046 0.15539 0.33318 0.16233 0.34728 C 0.16772 0.36971 0.15921 0.33641 0.1672 0.36023 C 0.17223 0.37526 0.17345 0.39237 0.18039 0.40624 C 0.18386 0.42011 0.1856 0.43537 0.19185 0.44763 C 0.19428 0.45734 0.19671 0.46566 0.19671 0.47607 " pathEditMode="relative" ptsTypes="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5.78035E-7 C 0.01494 0.00116 0.02987 0.00047 0.04428 0.00648 C 0.04983 0.01156 0.05417 0.01295 0.0606 0.01526 C 0.06719 0.02359 0.07344 0.03076 0.08195 0.03492 C 0.08959 0.04208 0.09185 0.0444 0.09827 0.05018 C 0.10001 0.05156 0.10157 0.05318 0.10331 0.05457 C 0.10487 0.05596 0.10817 0.05896 0.10817 0.05896 C 0.11511 0.07284 0.11146 0.08324 0.12136 0.09596 C 0.12396 0.10682 0.12518 0.11792 0.12778 0.12879 C 0.12796 0.13156 0.13039 0.17295 0.13108 0.17896 C 0.13282 0.19445 0.14167 0.22382 0.14758 0.23792 C 0.1514 0.24717 0.15521 0.25734 0.15903 0.26636 C 0.16094 0.27099 0.16355 0.27492 0.16563 0.27931 C 0.16667 0.28162 0.16876 0.28602 0.16876 0.28602 C 0.17067 0.29526 0.1731 0.30197 0.17709 0.31006 C 0.17987 0.32139 0.17778 0.31492 0.18525 0.32971 C 0.18629 0.3318 0.18855 0.33619 0.18855 0.33619 C 0.19063 0.34474 0.19254 0.34867 0.19827 0.35353 C 0.20035 0.36417 0.20556 0.37203 0.21146 0.37989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99422E-6 C 0.04931 -0.02105 0.10556 -0.00301 0.15729 0.00207 C 0.16215 0.01525 0.15972 0.02103 0.15399 0.03283 C 0.14965 0.0497 0.15 0.06242 0.15399 0.08069 C 0.15469 0.08369 0.15504 0.08647 0.15573 0.08947 C 0.15677 0.09387 0.15886 0.10265 0.15886 0.10265 C 0.16077 0.12693 0.16268 0.1445 0.16389 0.17017 C 0.16424 0.1778 0.16354 0.19375 0.16719 0.203 C 0.17257 0.21687 0.18386 0.22959 0.1934 0.23791 C 0.19445 0.24023 0.19514 0.243 0.1967 0.24462 C 0.19809 0.24601 0.20052 0.24485 0.20156 0.2467 C 0.20365 0.2504 0.20382 0.25549 0.20486 0.25988 C 0.20833 0.27375 0.21007 0.28832 0.21962 0.29687 C 0.22014 0.29895 0.22031 0.30127 0.22118 0.30335 C 0.22865 0.32138 0.23056 0.31768 0.2441 0.323 C 0.24948 0.32508 0.25886 0.3341 0.25886 0.3341 C 0.26372 0.3519 0.25643 0.33063 0.26545 0.34265 C 0.26667 0.34427 0.26632 0.34728 0.26719 0.34936 C 0.27153 0.36092 0.26927 0.35098 0.27535 0.36231 C 0.2809 0.37271 0.28212 0.38774 0.28524 0.39953 C 0.28681 0.43814 0.28281 0.42543 0.28837 0.44092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00578E-6 C 0.02692 -0.00347 0.05331 -0.00855 0.08022 -0.01087 C 0.10539 -0.01595 0.09445 -0.01665 0.11303 -0.01318 C 0.11494 0.00393 0.12015 0.0185 0.12292 0.03491 C 0.1257 0.05202 0.12709 0.06844 0.13108 0.08509 C 0.13212 0.10127 0.13126 0.11168 0.13768 0.12439 C 0.13976 0.14497 0.14358 0.16162 0.15244 0.17896 C 0.15591 0.19376 0.1514 0.17688 0.1573 0.19214 C 0.16268 0.20624 0.16685 0.22081 0.17049 0.23584 C 0.17258 0.24462 0.17483 0.25318 0.17692 0.26197 C 0.17744 0.26405 0.17865 0.26844 0.17865 0.26844 C 0.17848 0.27561 0.18091 0.34659 0.17379 0.37549 C 0.16928 0.39376 0.15574 0.41202 0.15574 0.43214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6.5896E-6 C 0.00851 -0.00739 0.01823 -0.00762 0.02795 -0.01086 C 0.04948 -0.01803 0.07448 -0.01757 0.0967 -0.01965 C 0.10052 -0.01826 0.10486 -0.01826 0.10816 -0.01525 C 0.11771 -0.00601 0.1158 0.01434 0.12136 0.02405 C 0.12257 0.02613 0.12465 0.02706 0.12622 0.02845 C 0.13056 0.037 0.13177 0.04625 0.13611 0.05457 C 0.13785 0.06174 0.14132 0.06706 0.14271 0.07423 C 0.14479 0.08556 0.14584 0.09504 0.15087 0.10475 C 0.15417 0.12347 0.16094 0.14035 0.16719 0.15723 C 0.17049 0.16602 0.17136 0.17504 0.17552 0.18336 C 0.17865 0.20139 0.17431 0.18382 0.18195 0.19862 C 0.18299 0.20047 0.18281 0.20301 0.18368 0.20509 C 0.18733 0.21365 0.1915 0.2222 0.1967 0.22914 C 0.20156 0.24764 0.19445 0.22174 0.20174 0.2444 C 0.20209 0.24556 0.20434 0.25642 0.20504 0.25758 C 0.20625 0.25966 0.20834 0.26058 0.2099 0.26197 C 0.21181 0.27307 0.21684 0.28879 0.22292 0.29689 C 0.22552 0.31006 0.22882 0.32278 0.23125 0.33619 C 0.23229 0.34197 0.23455 0.35376 0.23455 0.35376 C 0.23386 0.36625 0.23646 0.38035 0.23125 0.39076 C 0.22969 0.39376 0.22656 0.39469 0.22465 0.39723 " pathEditMode="relative" ptsTypes="fffffffffffffffffffff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64162E-6 C 0.00053 -0.00301 0.00087 -0.00601 0.00157 -0.00879 C 0.00261 -0.01318 0.00487 -0.02197 0.00487 -0.02197 C 0.0066 -0.04139 0.00712 -0.05688 0.02292 -0.06335 C 0.03317 -0.08347 0.05105 -0.08717 0.06719 -0.09387 C 0.07535 -0.09318 0.08351 -0.09341 0.09167 -0.09179 C 0.09515 -0.0911 0.10157 -0.0874 0.10157 -0.0874 C 0.10626 -0.07769 0.11233 -0.06751 0.11962 -0.06127 C 0.13334 -0.03399 0.1257 -0.0541 0.12778 0.00208 C 0.12831 0.01457 0.12865 0.02682 0.12952 0.03931 C 0.13022 0.04994 0.13351 0.05988 0.13594 0.06983 C 0.13751 0.0763 0.14341 0.07931 0.14584 0.08509 C 0.15938 0.11792 0.14098 0.07931 0.15244 0.10266 C 0.15383 0.10821 0.15469 0.11306 0.1573 0.11792 C 0.16337 0.12925 0.16112 0.11931 0.16546 0.13087 C 0.1724 0.1489 0.16129 0.12578 0.17049 0.14405 C 0.17101 0.14705 0.17084 0.15029 0.17206 0.15283 C 0.1757 0.15977 0.18629 0.17341 0.19167 0.17896 C 0.19428 0.1889 0.1974 0.1896 0.20487 0.19214 C 0.21615 0.20208 0.21094 0.19931 0.21962 0.20301 C 0.22726 0.21318 0.23647 0.21711 0.24428 0.22705 C 0.24931 0.24809 0.2415 0.21734 0.24914 0.24023 C 0.25209 0.24879 0.25383 0.25942 0.25574 0.26844 C 0.254 0.28 0.2507 0.28277 0.24914 0.29249 C 0.24532 0.31538 0.24931 0.29757 0.24584 0.31214 C 0.24428 0.36231 0.24428 0.34428 0.24428 0.36671 " pathEditMode="relative" ptsTypes="fffffffffffffffffffffffff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44509E-6 C -0.00522 -0.01017 -0.01199 -0.02127 -0.01962 -0.0282 C -0.02501 -0.03907 -0.02674 -0.04277 -0.02952 -0.05456 C -0.029 -0.06335 -0.02969 -0.07237 -0.02796 -0.08069 C -0.02726 -0.08439 -0.01997 -0.08601 -0.01806 -0.08716 C -0.0066 -0.0941 0.00138 -0.09757 0.01319 -0.10242 C 0.02308 -0.10173 0.03298 -0.10265 0.0427 -0.10034 C 0.04496 -0.09988 0.04583 -0.09572 0.04756 -0.09387 C 0.05225 -0.08855 0.05781 -0.08809 0.06232 -0.08277 C 0.06718 -0.07699 0.07031 -0.0689 0.07534 -0.06312 C 0.07829 -0.05965 0.08194 -0.05734 0.08524 -0.05456 C 0.0868 -0.05317 0.0901 -0.05017 0.0901 -0.05017 C 0.09131 -0.0393 0.09253 -0.03167 0.09513 -0.02173 C 0.09617 -0.01734 0.09739 -0.01294 0.09843 -0.00855 C 0.09895 -0.00647 0.09999 -0.00208 0.09999 -0.00208 C 0.10086 0.02243 0.10069 0.04301 0.10659 0.06567 C 0.10833 0.09665 0.11249 0.12162 0.12291 0.14868 C 0.12708 0.15954 0.1276 0.1711 0.13281 0.18128 C 0.13489 0.19006 0.13506 0.19353 0.14097 0.19885 C 0.1427 0.20532 0.14583 0.2185 0.14583 0.2185 C 0.14392 0.23399 0.14149 0.25203 0.1361 0.26636 C 0.13038 0.28185 0.13472 0.26451 0.13107 0.27954 C 0.12551 0.30243 0.13003 0.28394 0.12621 0.30151 C 0.12569 0.30359 0.12586 0.30636 0.12465 0.30798 C 0.121 0.31261 0.11058 0.31237 0.10659 0.31237 " pathEditMode="relative" ptsTypes="fffffffffff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mikerendell.com/wp-content/uploads/2011/12/soap-bubble-300x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467" y="0"/>
            <a:ext cx="7127219" cy="68183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0" y="2152190"/>
            <a:ext cx="967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CO</a:t>
            </a:r>
            <a:r>
              <a:rPr lang="en-US" sz="4000" b="1" baseline="-25000" dirty="0" smtClean="0">
                <a:solidFill>
                  <a:schemeClr val="bg1"/>
                </a:solidFill>
              </a:rPr>
              <a:t>2</a:t>
            </a:r>
            <a:endParaRPr lang="en-US" sz="4000" b="1" baseline="-25000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25318" y="3142938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20190" y="3422754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130446" y="3682584"/>
            <a:ext cx="194872" cy="16489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Flowchart: Magnetic Disk 19"/>
          <p:cNvSpPr/>
          <p:nvPr/>
        </p:nvSpPr>
        <p:spPr>
          <a:xfrm>
            <a:off x="5206589" y="4743836"/>
            <a:ext cx="1676400" cy="1727200"/>
          </a:xfrm>
          <a:prstGeom prst="flowChartMagneticDisk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/>
          <p:cNvSpPr>
            <a:spLocks noGrp="1"/>
          </p:cNvSpPr>
          <p:nvPr>
            <p:ph idx="1"/>
          </p:nvPr>
        </p:nvSpPr>
        <p:spPr>
          <a:xfrm>
            <a:off x="888612" y="5911723"/>
            <a:ext cx="6253279" cy="90665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CO</a:t>
            </a:r>
            <a:r>
              <a:rPr lang="en-US" sz="4400" baseline="-25000" dirty="0" smtClean="0">
                <a:solidFill>
                  <a:schemeClr val="bg1"/>
                </a:solidFill>
              </a:rPr>
              <a:t>2</a:t>
            </a:r>
            <a:r>
              <a:rPr lang="en-US" sz="4400" dirty="0" smtClean="0">
                <a:solidFill>
                  <a:schemeClr val="bg1"/>
                </a:solidFill>
              </a:rPr>
              <a:t>  +  H</a:t>
            </a:r>
            <a:r>
              <a:rPr lang="en-US" sz="4400" baseline="-25000" dirty="0" smtClean="0">
                <a:solidFill>
                  <a:schemeClr val="bg1"/>
                </a:solidFill>
              </a:rPr>
              <a:t>2</a:t>
            </a:r>
            <a:r>
              <a:rPr lang="en-US" sz="4400" dirty="0" smtClean="0">
                <a:solidFill>
                  <a:schemeClr val="bg1"/>
                </a:solidFill>
              </a:rPr>
              <a:t>O  </a:t>
            </a:r>
            <a:r>
              <a:rPr lang="en-US" sz="4400" dirty="0" smtClean="0">
                <a:solidFill>
                  <a:schemeClr val="bg1"/>
                </a:solidFill>
                <a:sym typeface="Wingdings"/>
              </a:rPr>
              <a:t>  HCO</a:t>
            </a:r>
            <a:r>
              <a:rPr lang="en-US" sz="4400" baseline="-25000" dirty="0" smtClean="0">
                <a:solidFill>
                  <a:schemeClr val="bg1"/>
                </a:solidFill>
                <a:sym typeface="Wingdings"/>
              </a:rPr>
              <a:t>3</a:t>
            </a:r>
            <a:r>
              <a:rPr lang="en-US" sz="4400" baseline="30000" dirty="0" smtClean="0">
                <a:solidFill>
                  <a:schemeClr val="bg1"/>
                </a:solidFill>
                <a:sym typeface="Wingdings"/>
              </a:rPr>
              <a:t>- </a:t>
            </a:r>
            <a:r>
              <a:rPr lang="en-US" sz="4400" dirty="0" smtClean="0">
                <a:solidFill>
                  <a:schemeClr val="bg1"/>
                </a:solidFill>
                <a:sym typeface="Wingdings"/>
              </a:rPr>
              <a:t> +  H</a:t>
            </a:r>
            <a:r>
              <a:rPr lang="en-US" sz="4400" baseline="30000" dirty="0" smtClean="0">
                <a:solidFill>
                  <a:schemeClr val="bg1"/>
                </a:solidFill>
                <a:sym typeface="Wingdings"/>
              </a:rPr>
              <a:t>+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4413" y="5269424"/>
            <a:ext cx="1136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Low pH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Content Placeholder 3"/>
          <p:cNvSpPr txBox="1">
            <a:spLocks/>
          </p:cNvSpPr>
          <p:nvPr/>
        </p:nvSpPr>
        <p:spPr>
          <a:xfrm>
            <a:off x="54535" y="113069"/>
            <a:ext cx="8229600" cy="11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+  H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 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  HCO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3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-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+  H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+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9736" y="2152190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High  pH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in body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753538" y="428494"/>
            <a:ext cx="258902" cy="630850"/>
          </a:xfrm>
          <a:prstGeom prst="down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02312E-6 C 0.00556 -0.00254 0.01128 -0.00439 0.01701 -0.00671 C 0.0316 -0.00532 0.04635 -0.00486 0.06094 -0.00231 C 0.06441 -0.00162 0.07674 0.0104 0.07795 0.01133 C 0.08594 0.01757 0.09444 0.02196 0.10347 0.02474 C 0.11059 0.02959 0.11944 0.03722 0.12708 0.04069 C 0.12882 0.043 0.13021 0.04555 0.13212 0.0474 C 0.13542 0.05063 0.14236 0.05641 0.14236 0.05641 C 0.15069 0.07191 0.15642 0.08809 0.16441 0.10381 C 0.17188 0.11861 0.18177 0.1304 0.18976 0.14451 C 0.19722 0.15769 0.20503 0.1711 0.21528 0.18058 C 0.21736 0.19098 0.22188 0.19792 0.22535 0.20763 C 0.22569 0.2104 0.2276 0.23029 0.22882 0.23468 C 0.23281 0.24902 0.23177 0.23422 0.23385 0.24832 C 0.23715 0.26983 0.23872 0.29295 0.2441 0.31376 C 0.24566 0.33063 0.24931 0.34659 0.25087 0.36347 C 0.25208 0.37618 0.24983 0.39029 0.25417 0.40185 C 0.25521 0.40462 0.26076 0.40416 0.26267 0.40416 " pathEditMode="relative" ptsTypes="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 build="p"/>
      <p:bldP spid="22" grpId="0"/>
      <p:bldP spid="23" grpId="0"/>
      <p:bldP spid="24" grpId="0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rca.co.uk/images/carotidbod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06" y="528637"/>
            <a:ext cx="4884842" cy="5519237"/>
          </a:xfrm>
          <a:prstGeom prst="rect">
            <a:avLst/>
          </a:prstGeom>
          <a:noFill/>
        </p:spPr>
      </p:pic>
      <p:pic>
        <p:nvPicPr>
          <p:cNvPr id="1028" name="Picture 4" descr="A 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111" y="528637"/>
            <a:ext cx="3739605" cy="2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Chronic obstructive pulmonary disease (COPD)</a:t>
            </a:r>
          </a:p>
        </p:txBody>
      </p:sp>
      <p:pic>
        <p:nvPicPr>
          <p:cNvPr id="4" name="Picture 3" descr="193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37" y="1649804"/>
            <a:ext cx="6153057" cy="4922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796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COPD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High blood CO</a:t>
            </a:r>
            <a:r>
              <a:rPr lang="en-US" b="1" baseline="-25000" dirty="0" smtClean="0"/>
              <a:t>2</a:t>
            </a:r>
            <a:r>
              <a:rPr lang="en-US" b="1" dirty="0" smtClean="0"/>
              <a:t> ,  low blood O</a:t>
            </a:r>
            <a:r>
              <a:rPr lang="en-US" b="1" baseline="-25000" dirty="0" smtClean="0"/>
              <a:t>2</a:t>
            </a:r>
            <a:r>
              <a:rPr lang="en-US" b="1" dirty="0" smtClean="0"/>
              <a:t>  but normal breathing rate.</a:t>
            </a:r>
          </a:p>
          <a:p>
            <a:r>
              <a:rPr lang="en-US" b="1" dirty="0" smtClean="0"/>
              <a:t>Blood O</a:t>
            </a:r>
            <a:r>
              <a:rPr lang="en-US" b="1" baseline="-25000" dirty="0" smtClean="0"/>
              <a:t>2</a:t>
            </a:r>
            <a:r>
              <a:rPr lang="en-US" b="1" dirty="0" smtClean="0"/>
              <a:t> a little low so breath in O</a:t>
            </a:r>
            <a:r>
              <a:rPr lang="en-US" b="1" baseline="-25000" dirty="0" smtClean="0"/>
              <a:t>2</a:t>
            </a:r>
            <a:r>
              <a:rPr lang="en-US" b="1" dirty="0" smtClean="0"/>
              <a:t>  by O</a:t>
            </a:r>
            <a:r>
              <a:rPr lang="en-US" b="1" baseline="-25000" dirty="0" smtClean="0"/>
              <a:t>2</a:t>
            </a:r>
            <a:r>
              <a:rPr lang="en-US" b="1" dirty="0" smtClean="0"/>
              <a:t>  tank.</a:t>
            </a:r>
          </a:p>
          <a:p>
            <a:r>
              <a:rPr lang="en-US" b="1" dirty="0" smtClean="0"/>
              <a:t>This can increase blood O</a:t>
            </a:r>
            <a:r>
              <a:rPr lang="en-US" b="1" baseline="-25000" dirty="0" smtClean="0"/>
              <a:t>2</a:t>
            </a:r>
            <a:r>
              <a:rPr lang="en-US" b="1" dirty="0" smtClean="0"/>
              <a:t>  but it slows down breathing rate. </a:t>
            </a:r>
          </a:p>
          <a:p>
            <a:r>
              <a:rPr lang="en-US" b="1" dirty="0" smtClean="0"/>
              <a:t>This leads to increase blood CO</a:t>
            </a:r>
            <a:r>
              <a:rPr lang="en-US" b="1" baseline="-25000" dirty="0" smtClean="0"/>
              <a:t>2</a:t>
            </a:r>
            <a:r>
              <a:rPr lang="en-US" b="1" dirty="0" smtClean="0"/>
              <a:t> , and decrease in pH (acidic).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 BALANCE of blood 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and blood CO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/ pH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 Indicator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Bromothymol</a:t>
            </a:r>
            <a:r>
              <a:rPr lang="en-US" dirty="0" smtClean="0"/>
              <a:t> Blue</a:t>
            </a:r>
            <a:endParaRPr lang="en-US" dirty="0"/>
          </a:p>
        </p:txBody>
      </p:sp>
      <p:pic>
        <p:nvPicPr>
          <p:cNvPr id="5" name="Picture 4" descr="Bromothymol_blue_colo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600200"/>
            <a:ext cx="6193536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5204" y="4010709"/>
            <a:ext cx="113224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acidic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666864" y="4072265"/>
            <a:ext cx="919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basic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03379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900" dirty="0">
                <a:latin typeface="Calibri"/>
                <a:ea typeface="ＭＳ Ｐゴシック" charset="0"/>
                <a:cs typeface="ＭＳ Ｐゴシック" charset="0"/>
              </a:rPr>
              <a:t>pH scale</a:t>
            </a:r>
            <a:br>
              <a:rPr lang="en-US" sz="4900" dirty="0">
                <a:latin typeface="Calibri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pH = -log </a:t>
            </a:r>
            <a:r>
              <a:rPr lang="en-US" sz="3600" dirty="0" smtClean="0">
                <a:latin typeface="Calibri"/>
                <a:ea typeface="ＭＳ Ｐゴシック" charset="0"/>
                <a:cs typeface="ＭＳ Ｐゴシック" charset="0"/>
              </a:rPr>
              <a:t>[H+] a</a:t>
            </a:r>
            <a:endParaRPr lang="en-US" sz="36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49155" name="Picture 5" descr="pH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7" y="2032000"/>
            <a:ext cx="8954745" cy="33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822325" y="5181600"/>
            <a:ext cx="1705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[H+]=1</a:t>
            </a:r>
            <a:r>
              <a:rPr lang="en-US" dirty="0">
                <a:latin typeface="Calibri"/>
                <a:cs typeface="Calibri"/>
              </a:rPr>
              <a:t>•</a:t>
            </a:r>
            <a:r>
              <a:rPr lang="en-US" dirty="0">
                <a:latin typeface="Calibri"/>
                <a:ea typeface="Calibri"/>
                <a:cs typeface="Calibri"/>
              </a:rPr>
              <a:t>10</a:t>
            </a:r>
            <a:r>
              <a:rPr lang="en-US" baseline="30000" dirty="0">
                <a:latin typeface="Calibri"/>
                <a:ea typeface="Calibri"/>
                <a:cs typeface="Calibri"/>
              </a:rPr>
              <a:t>-1</a:t>
            </a: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6367463" y="5181600"/>
            <a:ext cx="1819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[H+]=1</a:t>
            </a:r>
            <a:r>
              <a:rPr lang="en-US" dirty="0">
                <a:latin typeface="Calibri"/>
                <a:cs typeface="Calibri"/>
              </a:rPr>
              <a:t>•</a:t>
            </a:r>
            <a:r>
              <a:rPr lang="en-US" dirty="0">
                <a:latin typeface="Calibri"/>
                <a:ea typeface="Calibri"/>
                <a:cs typeface="Calibri"/>
              </a:rPr>
              <a:t>10</a:t>
            </a:r>
            <a:r>
              <a:rPr lang="en-US" baseline="30000" dirty="0">
                <a:latin typeface="Calibri"/>
                <a:ea typeface="Calibri"/>
                <a:cs typeface="Calibri"/>
              </a:rPr>
              <a:t>-14</a:t>
            </a:r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2057400" y="6324600"/>
            <a:ext cx="5678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hlinkClick r:id="rId4"/>
              </a:rPr>
              <a:t>http://cwx.prenhall.com/bookbind/pubbooks/hillchem3/medialib/media_portfolio/15.html</a:t>
            </a:r>
            <a:endParaRPr lang="en-US" sz="1200"/>
          </a:p>
        </p:txBody>
      </p:sp>
    </p:spTree>
    <p:extLst>
      <p:ext uri="{BB962C8B-B14F-4D97-AF65-F5344CB8AC3E}">
        <p14:creationId xmlns="" xmlns:p14="http://schemas.microsoft.com/office/powerpoint/2010/main" val="19165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</a:t>
            </a:r>
            <a:r>
              <a:rPr lang="en-US" dirty="0">
                <a:ea typeface="ＭＳ Ｐゴシック" charset="0"/>
                <a:cs typeface="ＭＳ Ｐゴシック" charset="0"/>
              </a:rPr>
              <a:t>= -log [H+] 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 algn="ctr">
              <a:buNone/>
            </a:pP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What would be the pH of 0.01M solution of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HCl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(like your stomach acid)?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</a:t>
            </a:r>
            <a:r>
              <a:rPr lang="en-US" dirty="0">
                <a:ea typeface="ＭＳ Ｐゴシック" charset="0"/>
                <a:cs typeface="ＭＳ Ｐゴシック" charset="0"/>
              </a:rPr>
              <a:t>= -log [H+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]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= - -2</a:t>
            </a:r>
          </a:p>
          <a:p>
            <a:pPr marL="0" indent="0" algn="ctr">
              <a:buNone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pH = 2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246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026" descr="figure-03-07.jpg                                               00034306projects                       B63F167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1" y="1016000"/>
            <a:ext cx="8172748" cy="57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/>
          <a:lstStyle/>
          <a:p>
            <a:r>
              <a:rPr lang="en-US" dirty="0" smtClean="0"/>
              <a:t>Buffers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115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 descr="figure-03-39.jpg                                               00034306projects                       B63F167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" y="1857376"/>
            <a:ext cx="7837318" cy="485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Cellular Respiration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22088"/>
            <a:ext cx="8229600" cy="95753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Glucose </a:t>
            </a:r>
            <a:r>
              <a:rPr lang="en-US" dirty="0" smtClean="0"/>
              <a:t>)C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12</a:t>
            </a:r>
            <a:r>
              <a:rPr lang="en-US" dirty="0" smtClean="0"/>
              <a:t>O</a:t>
            </a:r>
            <a:r>
              <a:rPr lang="en-US" baseline="-25000" dirty="0" smtClean="0"/>
              <a:t>6  </a:t>
            </a:r>
            <a:r>
              <a:rPr lang="en-US" dirty="0" smtClean="0"/>
              <a:t> +   6O</a:t>
            </a:r>
            <a:r>
              <a:rPr lang="en-US" baseline="-25000" dirty="0" smtClean="0"/>
              <a:t>2 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 6CO</a:t>
            </a:r>
            <a:r>
              <a:rPr lang="en-US" baseline="-25000" dirty="0" smtClean="0">
                <a:sym typeface="Wingdings"/>
              </a:rPr>
              <a:t>2  </a:t>
            </a:r>
            <a:r>
              <a:rPr lang="en-US" dirty="0" smtClean="0">
                <a:sym typeface="Wingdings"/>
              </a:rPr>
              <a:t> +   6H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66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5453"/>
            <a:ext cx="8229600" cy="1143000"/>
          </a:xfrm>
        </p:spPr>
        <p:txBody>
          <a:bodyPr/>
          <a:lstStyle/>
          <a:p>
            <a:r>
              <a:rPr lang="en-US" dirty="0" smtClean="0"/>
              <a:t>Inside the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7315200" y="6507163"/>
            <a:ext cx="1600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chemeClr val="accent2"/>
                </a:solidFill>
                <a:latin typeface="Arial" charset="0"/>
              </a:rPr>
              <a:t>Figure 3.2</a:t>
            </a:r>
          </a:p>
        </p:txBody>
      </p:sp>
      <p:sp>
        <p:nvSpPr>
          <p:cNvPr id="18435" name="Rectangle 54"/>
          <p:cNvSpPr>
            <a:spLocks noChangeArrowheads="1"/>
          </p:cNvSpPr>
          <p:nvPr/>
        </p:nvSpPr>
        <p:spPr bwMode="auto">
          <a:xfrm>
            <a:off x="152400" y="0"/>
            <a:ext cx="8775700" cy="520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55"/>
          <p:cNvSpPr>
            <a:spLocks noChangeArrowheads="1"/>
          </p:cNvSpPr>
          <p:nvPr/>
        </p:nvSpPr>
        <p:spPr bwMode="auto">
          <a:xfrm>
            <a:off x="0" y="6502400"/>
            <a:ext cx="4826000" cy="35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56" descr="03-02GenCell.j                                                 0003DF06charlene                       BB726A85:"/>
          <p:cNvPicPr>
            <a:picLocks noChangeAspect="1" noChangeArrowheads="1"/>
          </p:cNvPicPr>
          <p:nvPr/>
        </p:nvPicPr>
        <p:blipFill>
          <a:blip r:embed="rId3"/>
          <a:srcRect l="12939" t="5635" r="8246" b="6946"/>
          <a:stretch>
            <a:fillRect/>
          </a:stretch>
        </p:blipFill>
        <p:spPr bwMode="auto">
          <a:xfrm>
            <a:off x="922338" y="79375"/>
            <a:ext cx="7223125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Line 57"/>
          <p:cNvSpPr>
            <a:spLocks noChangeShapeType="1"/>
          </p:cNvSpPr>
          <p:nvPr/>
        </p:nvSpPr>
        <p:spPr bwMode="auto">
          <a:xfrm>
            <a:off x="2457450" y="1089025"/>
            <a:ext cx="60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58"/>
          <p:cNvSpPr>
            <a:spLocks/>
          </p:cNvSpPr>
          <p:nvPr/>
        </p:nvSpPr>
        <p:spPr bwMode="auto">
          <a:xfrm>
            <a:off x="1708150" y="1546225"/>
            <a:ext cx="508000" cy="939800"/>
          </a:xfrm>
          <a:custGeom>
            <a:avLst/>
            <a:gdLst>
              <a:gd name="T0" fmla="*/ 0 w 320"/>
              <a:gd name="T1" fmla="*/ 0 h 592"/>
              <a:gd name="T2" fmla="*/ 2147483647 w 320"/>
              <a:gd name="T3" fmla="*/ 0 h 592"/>
              <a:gd name="T4" fmla="*/ 2147483647 w 320"/>
              <a:gd name="T5" fmla="*/ 2147483647 h 592"/>
              <a:gd name="T6" fmla="*/ 0 60000 65536"/>
              <a:gd name="T7" fmla="*/ 0 60000 65536"/>
              <a:gd name="T8" fmla="*/ 0 60000 65536"/>
              <a:gd name="T9" fmla="*/ 0 w 320"/>
              <a:gd name="T10" fmla="*/ 0 h 592"/>
              <a:gd name="T11" fmla="*/ 320 w 320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0" h="592">
                <a:moveTo>
                  <a:pt x="0" y="0"/>
                </a:moveTo>
                <a:lnTo>
                  <a:pt x="96" y="0"/>
                </a:lnTo>
                <a:lnTo>
                  <a:pt x="320" y="59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59"/>
          <p:cNvSpPr>
            <a:spLocks/>
          </p:cNvSpPr>
          <p:nvPr/>
        </p:nvSpPr>
        <p:spPr bwMode="auto">
          <a:xfrm>
            <a:off x="1568450" y="1939925"/>
            <a:ext cx="584200" cy="889000"/>
          </a:xfrm>
          <a:custGeom>
            <a:avLst/>
            <a:gdLst>
              <a:gd name="T0" fmla="*/ 0 w 368"/>
              <a:gd name="T1" fmla="*/ 0 h 560"/>
              <a:gd name="T2" fmla="*/ 2147483647 w 368"/>
              <a:gd name="T3" fmla="*/ 0 h 560"/>
              <a:gd name="T4" fmla="*/ 2147483647 w 368"/>
              <a:gd name="T5" fmla="*/ 2147483647 h 560"/>
              <a:gd name="T6" fmla="*/ 0 60000 65536"/>
              <a:gd name="T7" fmla="*/ 0 60000 65536"/>
              <a:gd name="T8" fmla="*/ 0 60000 65536"/>
              <a:gd name="T9" fmla="*/ 0 w 368"/>
              <a:gd name="T10" fmla="*/ 0 h 560"/>
              <a:gd name="T11" fmla="*/ 368 w 36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8" h="560">
                <a:moveTo>
                  <a:pt x="0" y="0"/>
                </a:moveTo>
                <a:lnTo>
                  <a:pt x="88" y="0"/>
                </a:lnTo>
                <a:lnTo>
                  <a:pt x="368" y="56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60"/>
          <p:cNvSpPr>
            <a:spLocks/>
          </p:cNvSpPr>
          <p:nvPr/>
        </p:nvSpPr>
        <p:spPr bwMode="auto">
          <a:xfrm>
            <a:off x="1403350" y="2308225"/>
            <a:ext cx="800100" cy="1028700"/>
          </a:xfrm>
          <a:custGeom>
            <a:avLst/>
            <a:gdLst>
              <a:gd name="T0" fmla="*/ 0 w 504"/>
              <a:gd name="T1" fmla="*/ 0 h 648"/>
              <a:gd name="T2" fmla="*/ 2147483647 w 504"/>
              <a:gd name="T3" fmla="*/ 0 h 648"/>
              <a:gd name="T4" fmla="*/ 2147483647 w 504"/>
              <a:gd name="T5" fmla="*/ 2147483647 h 648"/>
              <a:gd name="T6" fmla="*/ 0 60000 65536"/>
              <a:gd name="T7" fmla="*/ 0 60000 65536"/>
              <a:gd name="T8" fmla="*/ 0 60000 65536"/>
              <a:gd name="T9" fmla="*/ 0 w 504"/>
              <a:gd name="T10" fmla="*/ 0 h 648"/>
              <a:gd name="T11" fmla="*/ 504 w 504"/>
              <a:gd name="T12" fmla="*/ 648 h 6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4" h="648">
                <a:moveTo>
                  <a:pt x="0" y="0"/>
                </a:moveTo>
                <a:lnTo>
                  <a:pt x="96" y="0"/>
                </a:lnTo>
                <a:lnTo>
                  <a:pt x="504" y="6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Freeform 61"/>
          <p:cNvSpPr>
            <a:spLocks/>
          </p:cNvSpPr>
          <p:nvPr/>
        </p:nvSpPr>
        <p:spPr bwMode="auto">
          <a:xfrm>
            <a:off x="1174750" y="3159125"/>
            <a:ext cx="1803400" cy="444500"/>
          </a:xfrm>
          <a:custGeom>
            <a:avLst/>
            <a:gdLst>
              <a:gd name="T0" fmla="*/ 0 w 1136"/>
              <a:gd name="T1" fmla="*/ 0 h 280"/>
              <a:gd name="T2" fmla="*/ 2147483647 w 1136"/>
              <a:gd name="T3" fmla="*/ 0 h 280"/>
              <a:gd name="T4" fmla="*/ 2147483647 w 1136"/>
              <a:gd name="T5" fmla="*/ 2147483647 h 280"/>
              <a:gd name="T6" fmla="*/ 0 60000 65536"/>
              <a:gd name="T7" fmla="*/ 0 60000 65536"/>
              <a:gd name="T8" fmla="*/ 0 60000 65536"/>
              <a:gd name="T9" fmla="*/ 0 w 1136"/>
              <a:gd name="T10" fmla="*/ 0 h 280"/>
              <a:gd name="T11" fmla="*/ 1136 w 1136"/>
              <a:gd name="T12" fmla="*/ 280 h 2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6" h="280">
                <a:moveTo>
                  <a:pt x="0" y="0"/>
                </a:moveTo>
                <a:lnTo>
                  <a:pt x="88" y="0"/>
                </a:lnTo>
                <a:lnTo>
                  <a:pt x="1136" y="28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Line 62"/>
          <p:cNvSpPr>
            <a:spLocks noChangeShapeType="1"/>
          </p:cNvSpPr>
          <p:nvPr/>
        </p:nvSpPr>
        <p:spPr bwMode="auto">
          <a:xfrm>
            <a:off x="1289050" y="3451225"/>
            <a:ext cx="1524000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63"/>
          <p:cNvSpPr>
            <a:spLocks/>
          </p:cNvSpPr>
          <p:nvPr/>
        </p:nvSpPr>
        <p:spPr bwMode="auto">
          <a:xfrm>
            <a:off x="1784350" y="4010025"/>
            <a:ext cx="990600" cy="1968500"/>
          </a:xfrm>
          <a:custGeom>
            <a:avLst/>
            <a:gdLst>
              <a:gd name="T0" fmla="*/ 0 w 624"/>
              <a:gd name="T1" fmla="*/ 2147483647 h 1240"/>
              <a:gd name="T2" fmla="*/ 2147483647 w 624"/>
              <a:gd name="T3" fmla="*/ 2147483647 h 1240"/>
              <a:gd name="T4" fmla="*/ 2147483647 w 624"/>
              <a:gd name="T5" fmla="*/ 0 h 1240"/>
              <a:gd name="T6" fmla="*/ 0 60000 65536"/>
              <a:gd name="T7" fmla="*/ 0 60000 65536"/>
              <a:gd name="T8" fmla="*/ 0 60000 65536"/>
              <a:gd name="T9" fmla="*/ 0 w 624"/>
              <a:gd name="T10" fmla="*/ 0 h 1240"/>
              <a:gd name="T11" fmla="*/ 624 w 624"/>
              <a:gd name="T12" fmla="*/ 1240 h 1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240">
                <a:moveTo>
                  <a:pt x="0" y="1240"/>
                </a:moveTo>
                <a:lnTo>
                  <a:pt x="88" y="1240"/>
                </a:lnTo>
                <a:lnTo>
                  <a:pt x="62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Line 64"/>
          <p:cNvSpPr>
            <a:spLocks noChangeShapeType="1"/>
          </p:cNvSpPr>
          <p:nvPr/>
        </p:nvSpPr>
        <p:spPr bwMode="auto">
          <a:xfrm flipV="1">
            <a:off x="984250" y="4403725"/>
            <a:ext cx="469900" cy="889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Freeform 65"/>
          <p:cNvSpPr>
            <a:spLocks/>
          </p:cNvSpPr>
          <p:nvPr/>
        </p:nvSpPr>
        <p:spPr bwMode="auto">
          <a:xfrm>
            <a:off x="2266950" y="4403725"/>
            <a:ext cx="482600" cy="2070100"/>
          </a:xfrm>
          <a:custGeom>
            <a:avLst/>
            <a:gdLst>
              <a:gd name="T0" fmla="*/ 0 w 304"/>
              <a:gd name="T1" fmla="*/ 2147483647 h 1304"/>
              <a:gd name="T2" fmla="*/ 2147483647 w 304"/>
              <a:gd name="T3" fmla="*/ 2147483647 h 1304"/>
              <a:gd name="T4" fmla="*/ 2147483647 w 304"/>
              <a:gd name="T5" fmla="*/ 0 h 1304"/>
              <a:gd name="T6" fmla="*/ 0 60000 65536"/>
              <a:gd name="T7" fmla="*/ 0 60000 65536"/>
              <a:gd name="T8" fmla="*/ 0 60000 65536"/>
              <a:gd name="T9" fmla="*/ 0 w 304"/>
              <a:gd name="T10" fmla="*/ 0 h 1304"/>
              <a:gd name="T11" fmla="*/ 304 w 304"/>
              <a:gd name="T12" fmla="*/ 1304 h 13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4" h="1304">
                <a:moveTo>
                  <a:pt x="0" y="1304"/>
                </a:moveTo>
                <a:lnTo>
                  <a:pt x="144" y="1304"/>
                </a:lnTo>
                <a:lnTo>
                  <a:pt x="304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Line 66"/>
          <p:cNvSpPr>
            <a:spLocks noChangeShapeType="1"/>
          </p:cNvSpPr>
          <p:nvPr/>
        </p:nvSpPr>
        <p:spPr bwMode="auto">
          <a:xfrm flipV="1">
            <a:off x="2495550" y="5699125"/>
            <a:ext cx="787400" cy="774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Freeform 67"/>
          <p:cNvSpPr>
            <a:spLocks/>
          </p:cNvSpPr>
          <p:nvPr/>
        </p:nvSpPr>
        <p:spPr bwMode="auto">
          <a:xfrm>
            <a:off x="3968750" y="5902325"/>
            <a:ext cx="939800" cy="698500"/>
          </a:xfrm>
          <a:custGeom>
            <a:avLst/>
            <a:gdLst>
              <a:gd name="T0" fmla="*/ 2147483647 w 592"/>
              <a:gd name="T1" fmla="*/ 2147483647 h 440"/>
              <a:gd name="T2" fmla="*/ 2147483647 w 592"/>
              <a:gd name="T3" fmla="*/ 2147483647 h 440"/>
              <a:gd name="T4" fmla="*/ 0 w 592"/>
              <a:gd name="T5" fmla="*/ 0 h 440"/>
              <a:gd name="T6" fmla="*/ 0 60000 65536"/>
              <a:gd name="T7" fmla="*/ 0 60000 65536"/>
              <a:gd name="T8" fmla="*/ 0 60000 65536"/>
              <a:gd name="T9" fmla="*/ 0 w 592"/>
              <a:gd name="T10" fmla="*/ 0 h 440"/>
              <a:gd name="T11" fmla="*/ 592 w 592"/>
              <a:gd name="T12" fmla="*/ 440 h 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2" h="440">
                <a:moveTo>
                  <a:pt x="592" y="440"/>
                </a:moveTo>
                <a:lnTo>
                  <a:pt x="448" y="44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Line 68"/>
          <p:cNvSpPr>
            <a:spLocks noChangeShapeType="1"/>
          </p:cNvSpPr>
          <p:nvPr/>
        </p:nvSpPr>
        <p:spPr bwMode="auto">
          <a:xfrm>
            <a:off x="6356350" y="5051425"/>
            <a:ext cx="60960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69"/>
          <p:cNvSpPr>
            <a:spLocks/>
          </p:cNvSpPr>
          <p:nvPr/>
        </p:nvSpPr>
        <p:spPr bwMode="auto">
          <a:xfrm>
            <a:off x="6330950" y="4060825"/>
            <a:ext cx="1117600" cy="393700"/>
          </a:xfrm>
          <a:custGeom>
            <a:avLst/>
            <a:gdLst>
              <a:gd name="T0" fmla="*/ 2147483647 w 704"/>
              <a:gd name="T1" fmla="*/ 2147483647 h 248"/>
              <a:gd name="T2" fmla="*/ 2147483647 w 704"/>
              <a:gd name="T3" fmla="*/ 2147483647 h 248"/>
              <a:gd name="T4" fmla="*/ 0 w 704"/>
              <a:gd name="T5" fmla="*/ 0 h 248"/>
              <a:gd name="T6" fmla="*/ 0 60000 65536"/>
              <a:gd name="T7" fmla="*/ 0 60000 65536"/>
              <a:gd name="T8" fmla="*/ 0 60000 65536"/>
              <a:gd name="T9" fmla="*/ 0 w 704"/>
              <a:gd name="T10" fmla="*/ 0 h 248"/>
              <a:gd name="T11" fmla="*/ 704 w 704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4" h="248">
                <a:moveTo>
                  <a:pt x="704" y="248"/>
                </a:moveTo>
                <a:lnTo>
                  <a:pt x="568" y="24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Freeform 70"/>
          <p:cNvSpPr>
            <a:spLocks/>
          </p:cNvSpPr>
          <p:nvPr/>
        </p:nvSpPr>
        <p:spPr bwMode="auto">
          <a:xfrm>
            <a:off x="7550150" y="822325"/>
            <a:ext cx="190500" cy="114300"/>
          </a:xfrm>
          <a:custGeom>
            <a:avLst/>
            <a:gdLst>
              <a:gd name="T0" fmla="*/ 2147483647 w 120"/>
              <a:gd name="T1" fmla="*/ 0 h 72"/>
              <a:gd name="T2" fmla="*/ 2147483647 w 120"/>
              <a:gd name="T3" fmla="*/ 0 h 72"/>
              <a:gd name="T4" fmla="*/ 0 w 120"/>
              <a:gd name="T5" fmla="*/ 2147483647 h 72"/>
              <a:gd name="T6" fmla="*/ 0 60000 65536"/>
              <a:gd name="T7" fmla="*/ 0 60000 65536"/>
              <a:gd name="T8" fmla="*/ 0 60000 65536"/>
              <a:gd name="T9" fmla="*/ 0 w 120"/>
              <a:gd name="T10" fmla="*/ 0 h 72"/>
              <a:gd name="T11" fmla="*/ 120 w 120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" h="72">
                <a:moveTo>
                  <a:pt x="120" y="0"/>
                </a:moveTo>
                <a:lnTo>
                  <a:pt x="72" y="0"/>
                </a:lnTo>
                <a:lnTo>
                  <a:pt x="0" y="72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Freeform 71"/>
          <p:cNvSpPr>
            <a:spLocks/>
          </p:cNvSpPr>
          <p:nvPr/>
        </p:nvSpPr>
        <p:spPr bwMode="auto">
          <a:xfrm>
            <a:off x="6953250" y="2320925"/>
            <a:ext cx="673100" cy="1054100"/>
          </a:xfrm>
          <a:custGeom>
            <a:avLst/>
            <a:gdLst>
              <a:gd name="T0" fmla="*/ 2147483647 w 424"/>
              <a:gd name="T1" fmla="*/ 2147483647 h 664"/>
              <a:gd name="T2" fmla="*/ 2147483647 w 424"/>
              <a:gd name="T3" fmla="*/ 2147483647 h 664"/>
              <a:gd name="T4" fmla="*/ 0 w 424"/>
              <a:gd name="T5" fmla="*/ 0 h 664"/>
              <a:gd name="T6" fmla="*/ 0 60000 65536"/>
              <a:gd name="T7" fmla="*/ 0 60000 65536"/>
              <a:gd name="T8" fmla="*/ 0 60000 65536"/>
              <a:gd name="T9" fmla="*/ 0 w 424"/>
              <a:gd name="T10" fmla="*/ 0 h 664"/>
              <a:gd name="T11" fmla="*/ 424 w 424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664">
                <a:moveTo>
                  <a:pt x="424" y="664"/>
                </a:moveTo>
                <a:lnTo>
                  <a:pt x="376" y="66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Freeform 72"/>
          <p:cNvSpPr>
            <a:spLocks/>
          </p:cNvSpPr>
          <p:nvPr/>
        </p:nvSpPr>
        <p:spPr bwMode="auto">
          <a:xfrm>
            <a:off x="4502150" y="238125"/>
            <a:ext cx="762000" cy="457200"/>
          </a:xfrm>
          <a:custGeom>
            <a:avLst/>
            <a:gdLst>
              <a:gd name="T0" fmla="*/ 0 w 480"/>
              <a:gd name="T1" fmla="*/ 0 h 288"/>
              <a:gd name="T2" fmla="*/ 2147483647 w 480"/>
              <a:gd name="T3" fmla="*/ 0 h 288"/>
              <a:gd name="T4" fmla="*/ 2147483647 w 480"/>
              <a:gd name="T5" fmla="*/ 2147483647 h 288"/>
              <a:gd name="T6" fmla="*/ 0 60000 65536"/>
              <a:gd name="T7" fmla="*/ 0 60000 65536"/>
              <a:gd name="T8" fmla="*/ 0 60000 65536"/>
              <a:gd name="T9" fmla="*/ 0 w 480"/>
              <a:gd name="T10" fmla="*/ 0 h 288"/>
              <a:gd name="T11" fmla="*/ 480 w 48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88">
                <a:moveTo>
                  <a:pt x="0" y="0"/>
                </a:moveTo>
                <a:lnTo>
                  <a:pt x="144" y="0"/>
                </a:lnTo>
                <a:lnTo>
                  <a:pt x="480" y="2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Freeform 73"/>
          <p:cNvSpPr>
            <a:spLocks/>
          </p:cNvSpPr>
          <p:nvPr/>
        </p:nvSpPr>
        <p:spPr bwMode="auto">
          <a:xfrm>
            <a:off x="4146550" y="517525"/>
            <a:ext cx="825500" cy="901700"/>
          </a:xfrm>
          <a:custGeom>
            <a:avLst/>
            <a:gdLst>
              <a:gd name="T0" fmla="*/ 0 w 520"/>
              <a:gd name="T1" fmla="*/ 0 h 568"/>
              <a:gd name="T2" fmla="*/ 2147483647 w 520"/>
              <a:gd name="T3" fmla="*/ 0 h 568"/>
              <a:gd name="T4" fmla="*/ 2147483647 w 520"/>
              <a:gd name="T5" fmla="*/ 2147483647 h 568"/>
              <a:gd name="T6" fmla="*/ 0 60000 65536"/>
              <a:gd name="T7" fmla="*/ 0 60000 65536"/>
              <a:gd name="T8" fmla="*/ 0 60000 65536"/>
              <a:gd name="T9" fmla="*/ 0 w 520"/>
              <a:gd name="T10" fmla="*/ 0 h 568"/>
              <a:gd name="T11" fmla="*/ 520 w 520"/>
              <a:gd name="T12" fmla="*/ 568 h 5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0" h="568">
                <a:moveTo>
                  <a:pt x="0" y="0"/>
                </a:moveTo>
                <a:lnTo>
                  <a:pt x="144" y="0"/>
                </a:lnTo>
                <a:lnTo>
                  <a:pt x="520" y="56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Freeform 74"/>
          <p:cNvSpPr>
            <a:spLocks/>
          </p:cNvSpPr>
          <p:nvPr/>
        </p:nvSpPr>
        <p:spPr bwMode="auto">
          <a:xfrm>
            <a:off x="6076950" y="238125"/>
            <a:ext cx="762000" cy="457200"/>
          </a:xfrm>
          <a:custGeom>
            <a:avLst/>
            <a:gdLst>
              <a:gd name="T0" fmla="*/ 2147483647 w 480"/>
              <a:gd name="T1" fmla="*/ 0 h 288"/>
              <a:gd name="T2" fmla="*/ 2147483647 w 480"/>
              <a:gd name="T3" fmla="*/ 0 h 288"/>
              <a:gd name="T4" fmla="*/ 0 w 480"/>
              <a:gd name="T5" fmla="*/ 2147483647 h 288"/>
              <a:gd name="T6" fmla="*/ 0 60000 65536"/>
              <a:gd name="T7" fmla="*/ 0 60000 65536"/>
              <a:gd name="T8" fmla="*/ 0 60000 65536"/>
              <a:gd name="T9" fmla="*/ 0 w 480"/>
              <a:gd name="T10" fmla="*/ 0 h 288"/>
              <a:gd name="T11" fmla="*/ 480 w 48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288">
                <a:moveTo>
                  <a:pt x="480" y="0"/>
                </a:moveTo>
                <a:lnTo>
                  <a:pt x="336" y="0"/>
                </a:lnTo>
                <a:lnTo>
                  <a:pt x="0" y="28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Freeform 75"/>
          <p:cNvSpPr>
            <a:spLocks/>
          </p:cNvSpPr>
          <p:nvPr/>
        </p:nvSpPr>
        <p:spPr bwMode="auto">
          <a:xfrm>
            <a:off x="6457950" y="454025"/>
            <a:ext cx="1422400" cy="393700"/>
          </a:xfrm>
          <a:custGeom>
            <a:avLst/>
            <a:gdLst>
              <a:gd name="T0" fmla="*/ 2147483647 w 896"/>
              <a:gd name="T1" fmla="*/ 0 h 248"/>
              <a:gd name="T2" fmla="*/ 2147483647 w 896"/>
              <a:gd name="T3" fmla="*/ 0 h 248"/>
              <a:gd name="T4" fmla="*/ 0 w 896"/>
              <a:gd name="T5" fmla="*/ 2147483647 h 248"/>
              <a:gd name="T6" fmla="*/ 0 60000 65536"/>
              <a:gd name="T7" fmla="*/ 0 60000 65536"/>
              <a:gd name="T8" fmla="*/ 0 60000 65536"/>
              <a:gd name="T9" fmla="*/ 0 w 896"/>
              <a:gd name="T10" fmla="*/ 0 h 248"/>
              <a:gd name="T11" fmla="*/ 896 w 896"/>
              <a:gd name="T12" fmla="*/ 248 h 2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96" h="248">
                <a:moveTo>
                  <a:pt x="896" y="0"/>
                </a:moveTo>
                <a:lnTo>
                  <a:pt x="752" y="0"/>
                </a:lnTo>
                <a:lnTo>
                  <a:pt x="0" y="248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76"/>
          <p:cNvSpPr>
            <a:spLocks/>
          </p:cNvSpPr>
          <p:nvPr/>
        </p:nvSpPr>
        <p:spPr bwMode="auto">
          <a:xfrm>
            <a:off x="7054850" y="2816225"/>
            <a:ext cx="660400" cy="1206500"/>
          </a:xfrm>
          <a:custGeom>
            <a:avLst/>
            <a:gdLst>
              <a:gd name="T0" fmla="*/ 0 w 416"/>
              <a:gd name="T1" fmla="*/ 0 h 760"/>
              <a:gd name="T2" fmla="*/ 2147483647 w 416"/>
              <a:gd name="T3" fmla="*/ 2147483647 h 760"/>
              <a:gd name="T4" fmla="*/ 2147483647 w 416"/>
              <a:gd name="T5" fmla="*/ 2147483647 h 760"/>
              <a:gd name="T6" fmla="*/ 0 60000 65536"/>
              <a:gd name="T7" fmla="*/ 0 60000 65536"/>
              <a:gd name="T8" fmla="*/ 0 60000 65536"/>
              <a:gd name="T9" fmla="*/ 0 w 416"/>
              <a:gd name="T10" fmla="*/ 0 h 760"/>
              <a:gd name="T11" fmla="*/ 416 w 416"/>
              <a:gd name="T12" fmla="*/ 760 h 7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16" h="760">
                <a:moveTo>
                  <a:pt x="0" y="0"/>
                </a:moveTo>
                <a:lnTo>
                  <a:pt x="280" y="760"/>
                </a:lnTo>
                <a:lnTo>
                  <a:pt x="416" y="76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Line 77"/>
          <p:cNvSpPr>
            <a:spLocks noChangeShapeType="1"/>
          </p:cNvSpPr>
          <p:nvPr/>
        </p:nvSpPr>
        <p:spPr bwMode="auto">
          <a:xfrm>
            <a:off x="7143750" y="2790825"/>
            <a:ext cx="355600" cy="12319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78"/>
          <p:cNvSpPr>
            <a:spLocks noChangeShapeType="1"/>
          </p:cNvSpPr>
          <p:nvPr/>
        </p:nvSpPr>
        <p:spPr bwMode="auto">
          <a:xfrm flipV="1">
            <a:off x="2597150" y="3400425"/>
            <a:ext cx="393700" cy="10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79"/>
          <p:cNvSpPr>
            <a:spLocks noChangeShapeType="1"/>
          </p:cNvSpPr>
          <p:nvPr/>
        </p:nvSpPr>
        <p:spPr bwMode="auto">
          <a:xfrm flipV="1">
            <a:off x="844550" y="3921125"/>
            <a:ext cx="228600" cy="711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Line 80"/>
          <p:cNvSpPr>
            <a:spLocks noChangeShapeType="1"/>
          </p:cNvSpPr>
          <p:nvPr/>
        </p:nvSpPr>
        <p:spPr bwMode="auto">
          <a:xfrm flipV="1">
            <a:off x="844550" y="4238625"/>
            <a:ext cx="292100" cy="393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2" name="Rectangle 81"/>
          <p:cNvSpPr>
            <a:spLocks noChangeArrowheads="1"/>
          </p:cNvSpPr>
          <p:nvPr/>
        </p:nvSpPr>
        <p:spPr bwMode="auto">
          <a:xfrm>
            <a:off x="7010400" y="4981575"/>
            <a:ext cx="20970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Secretion being released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from cell by exocytosis</a:t>
            </a:r>
            <a:endParaRPr lang="en-US" sz="1400">
              <a:latin typeface="Arial" charset="0"/>
            </a:endParaRPr>
          </a:p>
        </p:txBody>
      </p:sp>
      <p:sp>
        <p:nvSpPr>
          <p:cNvPr id="18463" name="Rectangle 82"/>
          <p:cNvSpPr>
            <a:spLocks noChangeArrowheads="1"/>
          </p:cNvSpPr>
          <p:nvPr/>
        </p:nvSpPr>
        <p:spPr bwMode="auto">
          <a:xfrm>
            <a:off x="4953000" y="6505575"/>
            <a:ext cx="10064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Peroxisome</a:t>
            </a:r>
            <a:endParaRPr lang="en-US" sz="1400">
              <a:latin typeface="Arial" charset="0"/>
            </a:endParaRPr>
          </a:p>
        </p:txBody>
      </p:sp>
      <p:sp>
        <p:nvSpPr>
          <p:cNvPr id="18464" name="Rectangle 83"/>
          <p:cNvSpPr>
            <a:spLocks noChangeArrowheads="1"/>
          </p:cNvSpPr>
          <p:nvPr/>
        </p:nvSpPr>
        <p:spPr bwMode="auto">
          <a:xfrm>
            <a:off x="7759700" y="3952875"/>
            <a:ext cx="955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Ribosomes</a:t>
            </a:r>
            <a:endParaRPr lang="en-US" sz="1400">
              <a:latin typeface="Arial" charset="0"/>
            </a:endParaRPr>
          </a:p>
        </p:txBody>
      </p:sp>
      <p:sp>
        <p:nvSpPr>
          <p:cNvPr id="18465" name="Rectangle 84"/>
          <p:cNvSpPr>
            <a:spLocks noChangeArrowheads="1"/>
          </p:cNvSpPr>
          <p:nvPr/>
        </p:nvSpPr>
        <p:spPr bwMode="auto">
          <a:xfrm>
            <a:off x="7670800" y="3305175"/>
            <a:ext cx="10826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Rough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endoplasmic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reticulum</a:t>
            </a:r>
            <a:endParaRPr lang="en-US" sz="1400">
              <a:latin typeface="Arial" charset="0"/>
            </a:endParaRPr>
          </a:p>
        </p:txBody>
      </p:sp>
      <p:sp>
        <p:nvSpPr>
          <p:cNvPr id="18466" name="Rectangle 85"/>
          <p:cNvSpPr>
            <a:spLocks noChangeArrowheads="1"/>
          </p:cNvSpPr>
          <p:nvPr/>
        </p:nvSpPr>
        <p:spPr bwMode="auto">
          <a:xfrm>
            <a:off x="7937500" y="384175"/>
            <a:ext cx="688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Nucleus</a:t>
            </a:r>
            <a:endParaRPr lang="en-US" sz="1400">
              <a:latin typeface="Arial" charset="0"/>
            </a:endParaRPr>
          </a:p>
        </p:txBody>
      </p:sp>
      <p:sp>
        <p:nvSpPr>
          <p:cNvPr id="18467" name="Rectangle 86"/>
          <p:cNvSpPr>
            <a:spLocks noChangeArrowheads="1"/>
          </p:cNvSpPr>
          <p:nvPr/>
        </p:nvSpPr>
        <p:spPr bwMode="auto">
          <a:xfrm>
            <a:off x="6883400" y="155575"/>
            <a:ext cx="146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Nuclear envelope</a:t>
            </a:r>
            <a:endParaRPr lang="en-US" sz="1400">
              <a:latin typeface="Arial" charset="0"/>
            </a:endParaRPr>
          </a:p>
        </p:txBody>
      </p:sp>
      <p:sp>
        <p:nvSpPr>
          <p:cNvPr id="18468" name="Rectangle 87"/>
          <p:cNvSpPr>
            <a:spLocks noChangeArrowheads="1"/>
          </p:cNvSpPr>
          <p:nvPr/>
        </p:nvSpPr>
        <p:spPr bwMode="auto">
          <a:xfrm>
            <a:off x="3594100" y="142875"/>
            <a:ext cx="8874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Chromatin</a:t>
            </a:r>
            <a:endParaRPr lang="en-US" sz="1400">
              <a:latin typeface="Arial" charset="0"/>
            </a:endParaRPr>
          </a:p>
        </p:txBody>
      </p:sp>
      <p:sp>
        <p:nvSpPr>
          <p:cNvPr id="18469" name="Rectangle 88"/>
          <p:cNvSpPr>
            <a:spLocks noChangeArrowheads="1"/>
          </p:cNvSpPr>
          <p:nvPr/>
        </p:nvSpPr>
        <p:spPr bwMode="auto">
          <a:xfrm>
            <a:off x="7493000" y="4371975"/>
            <a:ext cx="13477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Golgi apparatus</a:t>
            </a:r>
            <a:endParaRPr lang="en-US" sz="1400">
              <a:latin typeface="Arial" charset="0"/>
            </a:endParaRPr>
          </a:p>
        </p:txBody>
      </p:sp>
      <p:sp>
        <p:nvSpPr>
          <p:cNvPr id="18470" name="Rectangle 89"/>
          <p:cNvSpPr>
            <a:spLocks noChangeArrowheads="1"/>
          </p:cNvSpPr>
          <p:nvPr/>
        </p:nvSpPr>
        <p:spPr bwMode="auto">
          <a:xfrm>
            <a:off x="3276600" y="422275"/>
            <a:ext cx="8461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Nucleolus</a:t>
            </a:r>
            <a:endParaRPr lang="en-US" sz="1400">
              <a:latin typeface="Arial" charset="0"/>
            </a:endParaRPr>
          </a:p>
        </p:txBody>
      </p:sp>
      <p:sp>
        <p:nvSpPr>
          <p:cNvPr id="18471" name="Rectangle 90"/>
          <p:cNvSpPr>
            <a:spLocks noChangeArrowheads="1"/>
          </p:cNvSpPr>
          <p:nvPr/>
        </p:nvSpPr>
        <p:spPr bwMode="auto">
          <a:xfrm>
            <a:off x="647700" y="993775"/>
            <a:ext cx="17922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Smooth endoplasmic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reticulum </a:t>
            </a:r>
            <a:endParaRPr lang="en-US" sz="1400">
              <a:latin typeface="Arial" charset="0"/>
            </a:endParaRPr>
          </a:p>
        </p:txBody>
      </p:sp>
      <p:sp>
        <p:nvSpPr>
          <p:cNvPr id="18472" name="Rectangle 91"/>
          <p:cNvSpPr>
            <a:spLocks noChangeArrowheads="1"/>
          </p:cNvSpPr>
          <p:nvPr/>
        </p:nvSpPr>
        <p:spPr bwMode="auto">
          <a:xfrm>
            <a:off x="1028700" y="1450975"/>
            <a:ext cx="649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Cytosol</a:t>
            </a:r>
            <a:endParaRPr lang="en-US" sz="1400">
              <a:latin typeface="Arial" charset="0"/>
            </a:endParaRPr>
          </a:p>
        </p:txBody>
      </p:sp>
      <p:sp>
        <p:nvSpPr>
          <p:cNvPr id="18473" name="Rectangle 92"/>
          <p:cNvSpPr>
            <a:spLocks noChangeArrowheads="1"/>
          </p:cNvSpPr>
          <p:nvPr/>
        </p:nvSpPr>
        <p:spPr bwMode="auto">
          <a:xfrm>
            <a:off x="685800" y="1844675"/>
            <a:ext cx="876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Lysosome</a:t>
            </a:r>
            <a:endParaRPr lang="en-US" sz="1400">
              <a:latin typeface="Arial" charset="0"/>
            </a:endParaRPr>
          </a:p>
        </p:txBody>
      </p:sp>
      <p:sp>
        <p:nvSpPr>
          <p:cNvPr id="18474" name="Rectangle 93"/>
          <p:cNvSpPr>
            <a:spLocks noChangeArrowheads="1"/>
          </p:cNvSpPr>
          <p:nvPr/>
        </p:nvSpPr>
        <p:spPr bwMode="auto">
          <a:xfrm>
            <a:off x="139700" y="2212975"/>
            <a:ext cx="1228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Mitochondrion</a:t>
            </a:r>
            <a:endParaRPr lang="en-US" sz="1400">
              <a:latin typeface="Arial" charset="0"/>
            </a:endParaRPr>
          </a:p>
        </p:txBody>
      </p:sp>
      <p:sp>
        <p:nvSpPr>
          <p:cNvPr id="18475" name="Rectangle 94"/>
          <p:cNvSpPr>
            <a:spLocks noChangeArrowheads="1"/>
          </p:cNvSpPr>
          <p:nvPr/>
        </p:nvSpPr>
        <p:spPr bwMode="auto">
          <a:xfrm>
            <a:off x="266700" y="3051175"/>
            <a:ext cx="8667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Centrioles</a:t>
            </a:r>
            <a:endParaRPr lang="en-US" sz="1400">
              <a:latin typeface="Arial" charset="0"/>
            </a:endParaRPr>
          </a:p>
        </p:txBody>
      </p:sp>
      <p:sp>
        <p:nvSpPr>
          <p:cNvPr id="18476" name="Rectangle 95"/>
          <p:cNvSpPr>
            <a:spLocks noChangeArrowheads="1"/>
          </p:cNvSpPr>
          <p:nvPr/>
        </p:nvSpPr>
        <p:spPr bwMode="auto">
          <a:xfrm>
            <a:off x="177800" y="3355975"/>
            <a:ext cx="103505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Centrosome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matrix</a:t>
            </a:r>
            <a:endParaRPr lang="en-US" sz="1400">
              <a:latin typeface="Arial" charset="0"/>
            </a:endParaRPr>
          </a:p>
        </p:txBody>
      </p:sp>
      <p:sp>
        <p:nvSpPr>
          <p:cNvPr id="18477" name="Rectangle 96"/>
          <p:cNvSpPr>
            <a:spLocks noChangeArrowheads="1"/>
          </p:cNvSpPr>
          <p:nvPr/>
        </p:nvSpPr>
        <p:spPr bwMode="auto">
          <a:xfrm>
            <a:off x="723900" y="5895975"/>
            <a:ext cx="1003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Microtubule</a:t>
            </a:r>
            <a:endParaRPr lang="en-US" sz="1400">
              <a:latin typeface="Arial" charset="0"/>
            </a:endParaRPr>
          </a:p>
        </p:txBody>
      </p:sp>
      <p:sp>
        <p:nvSpPr>
          <p:cNvPr id="18478" name="Rectangle 97"/>
          <p:cNvSpPr>
            <a:spLocks noChangeArrowheads="1"/>
          </p:cNvSpPr>
          <p:nvPr/>
        </p:nvSpPr>
        <p:spPr bwMode="auto">
          <a:xfrm>
            <a:off x="368300" y="4638675"/>
            <a:ext cx="768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Microvilli</a:t>
            </a:r>
            <a:endParaRPr lang="en-US" sz="1400">
              <a:latin typeface="Arial" charset="0"/>
            </a:endParaRPr>
          </a:p>
        </p:txBody>
      </p:sp>
      <p:sp>
        <p:nvSpPr>
          <p:cNvPr id="18479" name="Rectangle 98"/>
          <p:cNvSpPr>
            <a:spLocks noChangeArrowheads="1"/>
          </p:cNvSpPr>
          <p:nvPr/>
        </p:nvSpPr>
        <p:spPr bwMode="auto">
          <a:xfrm>
            <a:off x="495300" y="5324475"/>
            <a:ext cx="11525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Microfilament</a:t>
            </a:r>
            <a:endParaRPr lang="en-US" sz="1400">
              <a:latin typeface="Arial" charset="0"/>
            </a:endParaRPr>
          </a:p>
        </p:txBody>
      </p:sp>
      <p:sp>
        <p:nvSpPr>
          <p:cNvPr id="18480" name="Rectangle 99"/>
          <p:cNvSpPr>
            <a:spLocks noChangeArrowheads="1"/>
          </p:cNvSpPr>
          <p:nvPr/>
        </p:nvSpPr>
        <p:spPr bwMode="auto">
          <a:xfrm>
            <a:off x="1130300" y="6378575"/>
            <a:ext cx="1103313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 Intermediate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 filaments</a:t>
            </a:r>
            <a:endParaRPr lang="en-US" sz="1400">
              <a:latin typeface="Arial" charset="0"/>
            </a:endParaRPr>
          </a:p>
        </p:txBody>
      </p:sp>
      <p:sp>
        <p:nvSpPr>
          <p:cNvPr id="18481" name="Rectangle 100"/>
          <p:cNvSpPr>
            <a:spLocks noChangeArrowheads="1"/>
          </p:cNvSpPr>
          <p:nvPr/>
        </p:nvSpPr>
        <p:spPr bwMode="auto">
          <a:xfrm>
            <a:off x="7797800" y="752475"/>
            <a:ext cx="8985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Plasma</a:t>
            </a:r>
          </a:p>
          <a:p>
            <a:pPr eaLnBrk="1" hangingPunct="1"/>
            <a:r>
              <a:rPr lang="en-US" sz="1400" b="1">
                <a:solidFill>
                  <a:srgbClr val="000000"/>
                </a:solidFill>
                <a:latin typeface="Helvetica" charset="0"/>
              </a:rPr>
              <a:t>membrane</a:t>
            </a:r>
            <a:endParaRPr lang="en-US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charset="0"/>
                <a:cs typeface="ＭＳ Ｐゴシック" charset="0"/>
              </a:rPr>
              <a:t>Location for Cellular Respiration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89"/>
          <a:stretch>
            <a:fillRect/>
          </a:stretch>
        </p:blipFill>
        <p:spPr bwMode="auto">
          <a:xfrm>
            <a:off x="762000" y="1181100"/>
            <a:ext cx="7620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790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429</Words>
  <Application>Microsoft Office PowerPoint</Application>
  <PresentationFormat>On-screen Show (4:3)</PresentationFormat>
  <Paragraphs>90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Experiment</vt:lpstr>
      <vt:lpstr>pH Indicator  Bromothymol Blue</vt:lpstr>
      <vt:lpstr>pH scale pH = -log [H+] a</vt:lpstr>
      <vt:lpstr>Example</vt:lpstr>
      <vt:lpstr>Buffers</vt:lpstr>
      <vt:lpstr>Cellular Respiration</vt:lpstr>
      <vt:lpstr>Inside the cell</vt:lpstr>
      <vt:lpstr>Slide 8</vt:lpstr>
      <vt:lpstr>Location for Cellular Respiration</vt:lpstr>
      <vt:lpstr>What happens to CO2 in blood?</vt:lpstr>
      <vt:lpstr>Gas Exchange</vt:lpstr>
      <vt:lpstr>Slide 12</vt:lpstr>
      <vt:lpstr>Slide 13</vt:lpstr>
      <vt:lpstr>Slide 14</vt:lpstr>
      <vt:lpstr>Slide 15</vt:lpstr>
      <vt:lpstr>Chronic obstructive pulmonary disease (COPD)</vt:lpstr>
      <vt:lpstr>COPD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Holsinger</dc:creator>
  <cp:lastModifiedBy>TBA</cp:lastModifiedBy>
  <cp:revision>16</cp:revision>
  <dcterms:created xsi:type="dcterms:W3CDTF">2011-10-20T01:37:04Z</dcterms:created>
  <dcterms:modified xsi:type="dcterms:W3CDTF">2012-04-09T00:07:04Z</dcterms:modified>
</cp:coreProperties>
</file>