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40233600" cy="27432000"/>
  <p:notesSz cx="44361100" cy="31940500"/>
  <p:defaultTextStyle>
    <a:defPPr>
      <a:defRPr lang="en-US"/>
    </a:defPPr>
    <a:lvl1pPr algn="l" rtl="0" fontAlgn="base">
      <a:spcBef>
        <a:spcPct val="0"/>
      </a:spcBef>
      <a:spcAft>
        <a:spcPct val="0"/>
      </a:spcAft>
      <a:defRPr sz="400" kern="1200">
        <a:solidFill>
          <a:schemeClr val="tx1"/>
        </a:solidFill>
        <a:latin typeface="Arial" pitchFamily="34" charset="0"/>
        <a:ea typeface="+mn-ea"/>
        <a:cs typeface="+mn-cs"/>
      </a:defRPr>
    </a:lvl1pPr>
    <a:lvl2pPr marL="385763" indent="71438" algn="l" rtl="0" fontAlgn="base">
      <a:spcBef>
        <a:spcPct val="0"/>
      </a:spcBef>
      <a:spcAft>
        <a:spcPct val="0"/>
      </a:spcAft>
      <a:defRPr sz="400" kern="1200">
        <a:solidFill>
          <a:schemeClr val="tx1"/>
        </a:solidFill>
        <a:latin typeface="Arial" pitchFamily="34" charset="0"/>
        <a:ea typeface="+mn-ea"/>
        <a:cs typeface="+mn-cs"/>
      </a:defRPr>
    </a:lvl2pPr>
    <a:lvl3pPr marL="771525" indent="142875" algn="l" rtl="0" fontAlgn="base">
      <a:spcBef>
        <a:spcPct val="0"/>
      </a:spcBef>
      <a:spcAft>
        <a:spcPct val="0"/>
      </a:spcAft>
      <a:defRPr sz="400" kern="1200">
        <a:solidFill>
          <a:schemeClr val="tx1"/>
        </a:solidFill>
        <a:latin typeface="Arial" pitchFamily="34" charset="0"/>
        <a:ea typeface="+mn-ea"/>
        <a:cs typeface="+mn-cs"/>
      </a:defRPr>
    </a:lvl3pPr>
    <a:lvl4pPr marL="1157288" indent="214313" algn="l" rtl="0" fontAlgn="base">
      <a:spcBef>
        <a:spcPct val="0"/>
      </a:spcBef>
      <a:spcAft>
        <a:spcPct val="0"/>
      </a:spcAft>
      <a:defRPr sz="400" kern="1200">
        <a:solidFill>
          <a:schemeClr val="tx1"/>
        </a:solidFill>
        <a:latin typeface="Arial" pitchFamily="34" charset="0"/>
        <a:ea typeface="+mn-ea"/>
        <a:cs typeface="+mn-cs"/>
      </a:defRPr>
    </a:lvl4pPr>
    <a:lvl5pPr marL="1543050" indent="285750" algn="l" rtl="0" fontAlgn="base">
      <a:spcBef>
        <a:spcPct val="0"/>
      </a:spcBef>
      <a:spcAft>
        <a:spcPct val="0"/>
      </a:spcAft>
      <a:defRPr sz="400" kern="1200">
        <a:solidFill>
          <a:schemeClr val="tx1"/>
        </a:solidFill>
        <a:latin typeface="Arial" pitchFamily="34" charset="0"/>
        <a:ea typeface="+mn-ea"/>
        <a:cs typeface="+mn-cs"/>
      </a:defRPr>
    </a:lvl5pPr>
    <a:lvl6pPr marL="2286000" algn="l" defTabSz="914400" rtl="0" eaLnBrk="1" latinLnBrk="0" hangingPunct="1">
      <a:defRPr sz="400" kern="1200">
        <a:solidFill>
          <a:schemeClr val="tx1"/>
        </a:solidFill>
        <a:latin typeface="Arial" pitchFamily="34" charset="0"/>
        <a:ea typeface="+mn-ea"/>
        <a:cs typeface="+mn-cs"/>
      </a:defRPr>
    </a:lvl6pPr>
    <a:lvl7pPr marL="2743200" algn="l" defTabSz="914400" rtl="0" eaLnBrk="1" latinLnBrk="0" hangingPunct="1">
      <a:defRPr sz="400" kern="1200">
        <a:solidFill>
          <a:schemeClr val="tx1"/>
        </a:solidFill>
        <a:latin typeface="Arial" pitchFamily="34" charset="0"/>
        <a:ea typeface="+mn-ea"/>
        <a:cs typeface="+mn-cs"/>
      </a:defRPr>
    </a:lvl7pPr>
    <a:lvl8pPr marL="3200400" algn="l" defTabSz="914400" rtl="0" eaLnBrk="1" latinLnBrk="0" hangingPunct="1">
      <a:defRPr sz="400" kern="1200">
        <a:solidFill>
          <a:schemeClr val="tx1"/>
        </a:solidFill>
        <a:latin typeface="Arial" pitchFamily="34" charset="0"/>
        <a:ea typeface="+mn-ea"/>
        <a:cs typeface="+mn-cs"/>
      </a:defRPr>
    </a:lvl8pPr>
    <a:lvl9pPr marL="3657600" algn="l" defTabSz="914400" rtl="0" eaLnBrk="1" latinLnBrk="0" hangingPunct="1">
      <a:defRPr sz="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66FF33"/>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615" autoAdjust="0"/>
    <p:restoredTop sz="95932" autoAdjust="0"/>
  </p:normalViewPr>
  <p:slideViewPr>
    <p:cSldViewPr showGuides="1">
      <p:cViewPr>
        <p:scale>
          <a:sx n="40" d="100"/>
          <a:sy n="40" d="100"/>
        </p:scale>
        <p:origin x="2814" y="-78"/>
      </p:cViewPr>
      <p:guideLst>
        <p:guide orient="horz" pos="8640"/>
        <p:guide pos="12672"/>
      </p:guideLst>
    </p:cSldViewPr>
  </p:slideViewPr>
  <p:outlineViewPr>
    <p:cViewPr>
      <p:scale>
        <a:sx n="33" d="100"/>
        <a:sy n="33" d="100"/>
      </p:scale>
      <p:origin x="210" y="0"/>
    </p:cViewPr>
  </p:outlineViewPr>
  <p:notesTextViewPr>
    <p:cViewPr>
      <p:scale>
        <a:sx n="100" d="100"/>
        <a:sy n="100" d="100"/>
      </p:scale>
      <p:origin x="0" y="0"/>
    </p:cViewPr>
  </p:notesTextViewPr>
  <p:sorterViewPr>
    <p:cViewPr>
      <p:scale>
        <a:sx n="33" d="100"/>
        <a:sy n="33"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9223143" cy="1597025"/>
          </a:xfrm>
          <a:prstGeom prst="rect">
            <a:avLst/>
          </a:prstGeom>
          <a:noFill/>
          <a:ln w="9525">
            <a:noFill/>
            <a:miter lim="800000"/>
            <a:headEnd/>
            <a:tailEnd/>
          </a:ln>
          <a:effectLst/>
        </p:spPr>
        <p:txBody>
          <a:bodyPr vert="horz" wrap="square" lIns="373202" tIns="186604" rIns="373202" bIns="186604" numCol="1" anchor="t" anchorCtr="0" compatLnSpc="1">
            <a:prstTxWarp prst="textNoShape">
              <a:avLst/>
            </a:prstTxWarp>
          </a:bodyPr>
          <a:lstStyle>
            <a:lvl1pPr defTabSz="3732380">
              <a:defRPr sz="4800" dirty="0">
                <a:latin typeface="Arial" charset="0"/>
              </a:defRPr>
            </a:lvl1pPr>
          </a:lstStyle>
          <a:p>
            <a:pPr>
              <a:defRPr/>
            </a:pPr>
            <a:endParaRPr lang="en-US" dirty="0"/>
          </a:p>
        </p:txBody>
      </p:sp>
      <p:sp>
        <p:nvSpPr>
          <p:cNvPr id="4099" name="Rectangle 1027"/>
          <p:cNvSpPr>
            <a:spLocks noGrp="1" noChangeArrowheads="1"/>
          </p:cNvSpPr>
          <p:nvPr>
            <p:ph type="dt" sz="quarter" idx="1"/>
          </p:nvPr>
        </p:nvSpPr>
        <p:spPr bwMode="auto">
          <a:xfrm>
            <a:off x="25137957" y="0"/>
            <a:ext cx="19223143" cy="1597025"/>
          </a:xfrm>
          <a:prstGeom prst="rect">
            <a:avLst/>
          </a:prstGeom>
          <a:noFill/>
          <a:ln w="9525">
            <a:noFill/>
            <a:miter lim="800000"/>
            <a:headEnd/>
            <a:tailEnd/>
          </a:ln>
          <a:effectLst/>
        </p:spPr>
        <p:txBody>
          <a:bodyPr vert="horz" wrap="square" lIns="373202" tIns="186604" rIns="373202" bIns="186604" numCol="1" anchor="t" anchorCtr="0" compatLnSpc="1">
            <a:prstTxWarp prst="textNoShape">
              <a:avLst/>
            </a:prstTxWarp>
          </a:bodyPr>
          <a:lstStyle>
            <a:lvl1pPr algn="r" defTabSz="3732380">
              <a:defRPr sz="4800" dirty="0">
                <a:latin typeface="Arial" charset="0"/>
              </a:defRPr>
            </a:lvl1pPr>
          </a:lstStyle>
          <a:p>
            <a:pPr>
              <a:defRPr/>
            </a:pPr>
            <a:endParaRPr lang="en-US" dirty="0"/>
          </a:p>
        </p:txBody>
      </p:sp>
      <p:sp>
        <p:nvSpPr>
          <p:cNvPr id="4100" name="Rectangle 1028"/>
          <p:cNvSpPr>
            <a:spLocks noGrp="1" noChangeArrowheads="1"/>
          </p:cNvSpPr>
          <p:nvPr>
            <p:ph type="ftr" sz="quarter" idx="2"/>
          </p:nvPr>
        </p:nvSpPr>
        <p:spPr bwMode="auto">
          <a:xfrm>
            <a:off x="0" y="30343475"/>
            <a:ext cx="19223143" cy="1597025"/>
          </a:xfrm>
          <a:prstGeom prst="rect">
            <a:avLst/>
          </a:prstGeom>
          <a:noFill/>
          <a:ln w="9525">
            <a:noFill/>
            <a:miter lim="800000"/>
            <a:headEnd/>
            <a:tailEnd/>
          </a:ln>
          <a:effectLst/>
        </p:spPr>
        <p:txBody>
          <a:bodyPr vert="horz" wrap="square" lIns="373202" tIns="186604" rIns="373202" bIns="186604" numCol="1" anchor="b" anchorCtr="0" compatLnSpc="1">
            <a:prstTxWarp prst="textNoShape">
              <a:avLst/>
            </a:prstTxWarp>
          </a:bodyPr>
          <a:lstStyle>
            <a:lvl1pPr defTabSz="3732380">
              <a:defRPr sz="4800" dirty="0">
                <a:latin typeface="Arial" charset="0"/>
              </a:defRPr>
            </a:lvl1pPr>
          </a:lstStyle>
          <a:p>
            <a:pPr>
              <a:defRPr/>
            </a:pPr>
            <a:endParaRPr lang="en-US" dirty="0"/>
          </a:p>
        </p:txBody>
      </p:sp>
      <p:sp>
        <p:nvSpPr>
          <p:cNvPr id="4101" name="Rectangle 1029"/>
          <p:cNvSpPr>
            <a:spLocks noGrp="1" noChangeArrowheads="1"/>
          </p:cNvSpPr>
          <p:nvPr>
            <p:ph type="sldNum" sz="quarter" idx="3"/>
          </p:nvPr>
        </p:nvSpPr>
        <p:spPr bwMode="auto">
          <a:xfrm>
            <a:off x="25137957" y="30343475"/>
            <a:ext cx="19223143" cy="1597025"/>
          </a:xfrm>
          <a:prstGeom prst="rect">
            <a:avLst/>
          </a:prstGeom>
          <a:noFill/>
          <a:ln w="9525">
            <a:noFill/>
            <a:miter lim="800000"/>
            <a:headEnd/>
            <a:tailEnd/>
          </a:ln>
          <a:effectLst/>
        </p:spPr>
        <p:txBody>
          <a:bodyPr vert="horz" wrap="square" lIns="373202" tIns="186604" rIns="373202" bIns="186604" numCol="1" anchor="b" anchorCtr="0" compatLnSpc="1">
            <a:prstTxWarp prst="textNoShape">
              <a:avLst/>
            </a:prstTxWarp>
          </a:bodyPr>
          <a:lstStyle>
            <a:lvl1pPr algn="r" defTabSz="3732380">
              <a:defRPr sz="4800">
                <a:latin typeface="Arial" charset="0"/>
              </a:defRPr>
            </a:lvl1pPr>
          </a:lstStyle>
          <a:p>
            <a:pPr>
              <a:defRPr/>
            </a:pPr>
            <a:fld id="{0B69A5ED-D576-45B6-8E7F-9F3C77661D1F}"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223143" cy="1597025"/>
          </a:xfrm>
          <a:prstGeom prst="rect">
            <a:avLst/>
          </a:prstGeom>
        </p:spPr>
        <p:txBody>
          <a:bodyPr vert="horz" lIns="366245" tIns="183123" rIns="366245" bIns="183123" rtlCol="0"/>
          <a:lstStyle>
            <a:lvl1pPr algn="l">
              <a:defRPr sz="4800" dirty="0">
                <a:latin typeface="Arial" charset="0"/>
              </a:defRPr>
            </a:lvl1pPr>
          </a:lstStyle>
          <a:p>
            <a:pPr>
              <a:defRPr/>
            </a:pPr>
            <a:endParaRPr lang="en-US" dirty="0"/>
          </a:p>
        </p:txBody>
      </p:sp>
      <p:sp>
        <p:nvSpPr>
          <p:cNvPr id="3" name="Date Placeholder 2"/>
          <p:cNvSpPr>
            <a:spLocks noGrp="1"/>
          </p:cNvSpPr>
          <p:nvPr>
            <p:ph type="dt" idx="1"/>
          </p:nvPr>
        </p:nvSpPr>
        <p:spPr>
          <a:xfrm>
            <a:off x="25130258" y="0"/>
            <a:ext cx="19215439" cy="1597025"/>
          </a:xfrm>
          <a:prstGeom prst="rect">
            <a:avLst/>
          </a:prstGeom>
        </p:spPr>
        <p:txBody>
          <a:bodyPr vert="horz" lIns="366245" tIns="183123" rIns="366245" bIns="183123" rtlCol="0"/>
          <a:lstStyle>
            <a:lvl1pPr algn="r">
              <a:defRPr sz="4800">
                <a:latin typeface="Arial" charset="0"/>
              </a:defRPr>
            </a:lvl1pPr>
          </a:lstStyle>
          <a:p>
            <a:pPr>
              <a:defRPr/>
            </a:pPr>
            <a:fld id="{BF843064-D8B6-4813-95BC-E1EB7C1AAFDD}" type="datetimeFigureOut">
              <a:rPr lang="en-US"/>
              <a:pPr>
                <a:defRPr/>
              </a:pPr>
              <a:t>6/7/2014</a:t>
            </a:fld>
            <a:endParaRPr lang="en-US" dirty="0"/>
          </a:p>
        </p:txBody>
      </p:sp>
      <p:sp>
        <p:nvSpPr>
          <p:cNvPr id="4" name="Slide Image Placeholder 3"/>
          <p:cNvSpPr>
            <a:spLocks noGrp="1" noRot="1" noChangeAspect="1"/>
          </p:cNvSpPr>
          <p:nvPr>
            <p:ph type="sldImg" idx="2"/>
          </p:nvPr>
        </p:nvSpPr>
        <p:spPr>
          <a:xfrm>
            <a:off x="13396913" y="2395538"/>
            <a:ext cx="17567275" cy="11977687"/>
          </a:xfrm>
          <a:prstGeom prst="rect">
            <a:avLst/>
          </a:prstGeom>
          <a:noFill/>
          <a:ln w="12700">
            <a:solidFill>
              <a:prstClr val="black"/>
            </a:solidFill>
          </a:ln>
        </p:spPr>
        <p:txBody>
          <a:bodyPr vert="horz" lIns="366245" tIns="183123" rIns="366245" bIns="183123" rtlCol="0" anchor="ctr"/>
          <a:lstStyle/>
          <a:p>
            <a:pPr lvl="0"/>
            <a:endParaRPr lang="en-US" noProof="0" dirty="0" smtClean="0"/>
          </a:p>
        </p:txBody>
      </p:sp>
      <p:sp>
        <p:nvSpPr>
          <p:cNvPr id="5" name="Notes Placeholder 4"/>
          <p:cNvSpPr>
            <a:spLocks noGrp="1"/>
          </p:cNvSpPr>
          <p:nvPr>
            <p:ph type="body" sz="quarter" idx="3"/>
          </p:nvPr>
        </p:nvSpPr>
        <p:spPr>
          <a:xfrm>
            <a:off x="4436110" y="15171738"/>
            <a:ext cx="35488880" cy="14373225"/>
          </a:xfrm>
          <a:prstGeom prst="rect">
            <a:avLst/>
          </a:prstGeom>
        </p:spPr>
        <p:txBody>
          <a:bodyPr vert="horz" lIns="366245" tIns="183123" rIns="366245" bIns="1831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30336084"/>
            <a:ext cx="19223143" cy="1597025"/>
          </a:xfrm>
          <a:prstGeom prst="rect">
            <a:avLst/>
          </a:prstGeom>
        </p:spPr>
        <p:txBody>
          <a:bodyPr vert="horz" lIns="366245" tIns="183123" rIns="366245" bIns="183123" rtlCol="0" anchor="b"/>
          <a:lstStyle>
            <a:lvl1pPr algn="l">
              <a:defRPr sz="4800" dirty="0">
                <a:latin typeface="Arial" charset="0"/>
              </a:defRPr>
            </a:lvl1pPr>
          </a:lstStyle>
          <a:p>
            <a:pPr>
              <a:defRPr/>
            </a:pPr>
            <a:endParaRPr lang="en-US" dirty="0"/>
          </a:p>
        </p:txBody>
      </p:sp>
      <p:sp>
        <p:nvSpPr>
          <p:cNvPr id="7" name="Slide Number Placeholder 6"/>
          <p:cNvSpPr>
            <a:spLocks noGrp="1"/>
          </p:cNvSpPr>
          <p:nvPr>
            <p:ph type="sldNum" sz="quarter" idx="5"/>
          </p:nvPr>
        </p:nvSpPr>
        <p:spPr>
          <a:xfrm>
            <a:off x="25130258" y="30336084"/>
            <a:ext cx="19215439" cy="1597025"/>
          </a:xfrm>
          <a:prstGeom prst="rect">
            <a:avLst/>
          </a:prstGeom>
        </p:spPr>
        <p:txBody>
          <a:bodyPr vert="horz" lIns="366245" tIns="183123" rIns="366245" bIns="183123" rtlCol="0" anchor="b"/>
          <a:lstStyle>
            <a:lvl1pPr algn="r">
              <a:defRPr sz="4800">
                <a:latin typeface="Arial" charset="0"/>
              </a:defRPr>
            </a:lvl1pPr>
          </a:lstStyle>
          <a:p>
            <a:pPr>
              <a:defRPr/>
            </a:pPr>
            <a:fld id="{F0EDFC8E-A49E-4643-B84F-58E87F00C4D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mn-lt"/>
        <a:ea typeface="+mn-ea"/>
        <a:cs typeface="+mn-cs"/>
      </a:defRPr>
    </a:lvl1pPr>
    <a:lvl2pPr marL="385763" algn="l" rtl="0" eaLnBrk="0" fontAlgn="base" hangingPunct="0">
      <a:spcBef>
        <a:spcPct val="30000"/>
      </a:spcBef>
      <a:spcAft>
        <a:spcPct val="0"/>
      </a:spcAft>
      <a:defRPr sz="1000" kern="1200">
        <a:solidFill>
          <a:schemeClr val="tx1"/>
        </a:solidFill>
        <a:latin typeface="+mn-lt"/>
        <a:ea typeface="+mn-ea"/>
        <a:cs typeface="+mn-cs"/>
      </a:defRPr>
    </a:lvl2pPr>
    <a:lvl3pPr marL="771525" algn="l" rtl="0" eaLnBrk="0" fontAlgn="base" hangingPunct="0">
      <a:spcBef>
        <a:spcPct val="30000"/>
      </a:spcBef>
      <a:spcAft>
        <a:spcPct val="0"/>
      </a:spcAft>
      <a:defRPr sz="1000" kern="1200">
        <a:solidFill>
          <a:schemeClr val="tx1"/>
        </a:solidFill>
        <a:latin typeface="+mn-lt"/>
        <a:ea typeface="+mn-ea"/>
        <a:cs typeface="+mn-cs"/>
      </a:defRPr>
    </a:lvl3pPr>
    <a:lvl4pPr marL="1157288" algn="l" rtl="0" eaLnBrk="0" fontAlgn="base" hangingPunct="0">
      <a:spcBef>
        <a:spcPct val="30000"/>
      </a:spcBef>
      <a:spcAft>
        <a:spcPct val="0"/>
      </a:spcAft>
      <a:defRPr sz="1000" kern="1200">
        <a:solidFill>
          <a:schemeClr val="tx1"/>
        </a:solidFill>
        <a:latin typeface="+mn-lt"/>
        <a:ea typeface="+mn-ea"/>
        <a:cs typeface="+mn-cs"/>
      </a:defRPr>
    </a:lvl4pPr>
    <a:lvl5pPr marL="1543050" algn="l" rtl="0" eaLnBrk="0" fontAlgn="base" hangingPunct="0">
      <a:spcBef>
        <a:spcPct val="30000"/>
      </a:spcBef>
      <a:spcAft>
        <a:spcPct val="0"/>
      </a:spcAft>
      <a:defRPr sz="1000" kern="1200">
        <a:solidFill>
          <a:schemeClr val="tx1"/>
        </a:solidFill>
        <a:latin typeface="+mn-lt"/>
        <a:ea typeface="+mn-ea"/>
        <a:cs typeface="+mn-cs"/>
      </a:defRPr>
    </a:lvl5pPr>
    <a:lvl6pPr marL="1930298" algn="l" defTabSz="772119" rtl="0" eaLnBrk="1" latinLnBrk="0" hangingPunct="1">
      <a:defRPr sz="1000" kern="1200">
        <a:solidFill>
          <a:schemeClr val="tx1"/>
        </a:solidFill>
        <a:latin typeface="+mn-lt"/>
        <a:ea typeface="+mn-ea"/>
        <a:cs typeface="+mn-cs"/>
      </a:defRPr>
    </a:lvl6pPr>
    <a:lvl7pPr marL="2316358" algn="l" defTabSz="772119" rtl="0" eaLnBrk="1" latinLnBrk="0" hangingPunct="1">
      <a:defRPr sz="1000" kern="1200">
        <a:solidFill>
          <a:schemeClr val="tx1"/>
        </a:solidFill>
        <a:latin typeface="+mn-lt"/>
        <a:ea typeface="+mn-ea"/>
        <a:cs typeface="+mn-cs"/>
      </a:defRPr>
    </a:lvl7pPr>
    <a:lvl8pPr marL="2702418" algn="l" defTabSz="772119" rtl="0" eaLnBrk="1" latinLnBrk="0" hangingPunct="1">
      <a:defRPr sz="1000" kern="1200">
        <a:solidFill>
          <a:schemeClr val="tx1"/>
        </a:solidFill>
        <a:latin typeface="+mn-lt"/>
        <a:ea typeface="+mn-ea"/>
        <a:cs typeface="+mn-cs"/>
      </a:defRPr>
    </a:lvl8pPr>
    <a:lvl9pPr marL="3088477" algn="l" defTabSz="772119"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783" y="8522230"/>
            <a:ext cx="34198043" cy="5879042"/>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562" y="15544273"/>
            <a:ext cx="28162485" cy="7011458"/>
          </a:xfrm>
        </p:spPr>
        <p:txBody>
          <a:bodyPr/>
          <a:lstStyle>
            <a:lvl1pPr marL="0" indent="0" algn="ctr">
              <a:buNone/>
              <a:defRPr/>
            </a:lvl1pPr>
            <a:lvl2pPr marL="386060" indent="0" algn="ctr">
              <a:buNone/>
              <a:defRPr/>
            </a:lvl2pPr>
            <a:lvl3pPr marL="772119" indent="0" algn="ctr">
              <a:buNone/>
              <a:defRPr/>
            </a:lvl3pPr>
            <a:lvl4pPr marL="1158179" indent="0" algn="ctr">
              <a:buNone/>
              <a:defRPr/>
            </a:lvl4pPr>
            <a:lvl5pPr marL="1544239" indent="0" algn="ctr">
              <a:buNone/>
              <a:defRPr/>
            </a:lvl5pPr>
            <a:lvl6pPr marL="1930298" indent="0" algn="ctr">
              <a:buNone/>
              <a:defRPr/>
            </a:lvl6pPr>
            <a:lvl7pPr marL="2316358" indent="0" algn="ctr">
              <a:buNone/>
              <a:defRPr/>
            </a:lvl7pPr>
            <a:lvl8pPr marL="2702418" indent="0" algn="ctr">
              <a:buNone/>
              <a:defRPr/>
            </a:lvl8pPr>
            <a:lvl9pPr marL="3088477"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6"/>
          <p:cNvSpPr>
            <a:spLocks noGrp="1" noChangeArrowheads="1"/>
          </p:cNvSpPr>
          <p:nvPr>
            <p:ph type="sldNum" sz="quarter" idx="12"/>
          </p:nvPr>
        </p:nvSpPr>
        <p:spPr>
          <a:ln/>
        </p:spPr>
        <p:txBody>
          <a:bodyPr/>
          <a:lstStyle>
            <a:lvl1pPr>
              <a:defRPr/>
            </a:lvl1pPr>
          </a:lstStyle>
          <a:p>
            <a:pPr>
              <a:defRPr/>
            </a:pPr>
            <a:fld id="{CC26716D-FD33-46F9-956B-52CC4FDBB0A6}" type="slidenum">
              <a:rPr lang="zh-CN" altLang="en-US"/>
              <a:pPr>
                <a:defRPr/>
              </a:pPr>
              <a:t>‹#›</a:t>
            </a:fld>
            <a:endParaRPr lang="en-US" altLang="zh-C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6"/>
          <p:cNvSpPr>
            <a:spLocks noGrp="1" noChangeArrowheads="1"/>
          </p:cNvSpPr>
          <p:nvPr>
            <p:ph type="sldNum" sz="quarter" idx="12"/>
          </p:nvPr>
        </p:nvSpPr>
        <p:spPr>
          <a:ln/>
        </p:spPr>
        <p:txBody>
          <a:bodyPr/>
          <a:lstStyle>
            <a:lvl1pPr>
              <a:defRPr/>
            </a:lvl1pPr>
          </a:lstStyle>
          <a:p>
            <a:pPr>
              <a:defRPr/>
            </a:pPr>
            <a:fld id="{4FE618B8-2EE3-41A2-8C8E-7F93AAFB3A9F}" type="slidenum">
              <a:rPr lang="zh-CN" altLang="en-US"/>
              <a:pPr>
                <a:defRPr/>
              </a:pPr>
              <a:t>‹#›</a:t>
            </a:fld>
            <a:endParaRPr lang="en-US" alt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666958" y="2438138"/>
            <a:ext cx="8548864" cy="2194586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7783" y="2438138"/>
            <a:ext cx="25525001" cy="219458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6"/>
          <p:cNvSpPr>
            <a:spLocks noGrp="1" noChangeArrowheads="1"/>
          </p:cNvSpPr>
          <p:nvPr>
            <p:ph type="sldNum" sz="quarter" idx="12"/>
          </p:nvPr>
        </p:nvSpPr>
        <p:spPr>
          <a:ln/>
        </p:spPr>
        <p:txBody>
          <a:bodyPr/>
          <a:lstStyle>
            <a:lvl1pPr>
              <a:defRPr/>
            </a:lvl1pPr>
          </a:lstStyle>
          <a:p>
            <a:pPr>
              <a:defRPr/>
            </a:pPr>
            <a:fld id="{53FDC404-A9DF-449A-9E8A-DC2DDF71FF8E}" type="slidenum">
              <a:rPr lang="zh-CN" altLang="en-US"/>
              <a:pPr>
                <a:defRPr/>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B2F5B6-0D64-48FC-950F-62ABE3E192B4}" type="slidenum">
              <a:rPr lang="zh-CN" altLang="en-US"/>
              <a:pPr>
                <a:defRPr/>
              </a:pPr>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7" y="17627865"/>
            <a:ext cx="34198043" cy="5447772"/>
          </a:xfrm>
        </p:spPr>
        <p:txBody>
          <a:bodyPr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7" y="11627116"/>
            <a:ext cx="34198043" cy="6000750"/>
          </a:xfrm>
        </p:spPr>
        <p:txBody>
          <a:bodyPr anchor="b"/>
          <a:lstStyle>
            <a:lvl1pPr marL="0" indent="0">
              <a:buNone/>
              <a:defRPr sz="1700"/>
            </a:lvl1pPr>
            <a:lvl2pPr marL="386060" indent="0">
              <a:buNone/>
              <a:defRPr sz="1500"/>
            </a:lvl2pPr>
            <a:lvl3pPr marL="772119" indent="0">
              <a:buNone/>
              <a:defRPr sz="1400"/>
            </a:lvl3pPr>
            <a:lvl4pPr marL="1158179" indent="0">
              <a:buNone/>
              <a:defRPr sz="1200"/>
            </a:lvl4pPr>
            <a:lvl5pPr marL="1544239" indent="0">
              <a:buNone/>
              <a:defRPr sz="1200"/>
            </a:lvl5pPr>
            <a:lvl6pPr marL="1930298" indent="0">
              <a:buNone/>
              <a:defRPr sz="1200"/>
            </a:lvl6pPr>
            <a:lvl7pPr marL="2316358" indent="0">
              <a:buNone/>
              <a:defRPr sz="1200"/>
            </a:lvl7pPr>
            <a:lvl8pPr marL="2702418" indent="0">
              <a:buNone/>
              <a:defRPr sz="1200"/>
            </a:lvl8pPr>
            <a:lvl9pPr marL="3088477" indent="0">
              <a:buNone/>
              <a:defRPr sz="1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25E774-1148-4FF0-8CB6-755171CA5582}" type="slidenum">
              <a:rPr lang="zh-CN" altLang="en-US"/>
              <a:pPr>
                <a:defRPr/>
              </a:pPr>
              <a:t>‹#›</a:t>
            </a:fld>
            <a:endParaRPr lang="en-US"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7779" y="7924272"/>
            <a:ext cx="17036932" cy="16459728"/>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178891" y="7924272"/>
            <a:ext cx="17036933" cy="16459728"/>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6"/>
          <p:cNvSpPr>
            <a:spLocks noGrp="1" noChangeArrowheads="1"/>
          </p:cNvSpPr>
          <p:nvPr>
            <p:ph type="sldNum" sz="quarter" idx="12"/>
          </p:nvPr>
        </p:nvSpPr>
        <p:spPr>
          <a:ln/>
        </p:spPr>
        <p:txBody>
          <a:bodyPr/>
          <a:lstStyle>
            <a:lvl1pPr>
              <a:defRPr/>
            </a:lvl1pPr>
          </a:lstStyle>
          <a:p>
            <a:pPr>
              <a:defRPr/>
            </a:pPr>
            <a:fld id="{45256EE4-FC53-4461-B3BA-C5D3881009FC}" type="slidenum">
              <a:rPr lang="zh-CN" altLang="en-US"/>
              <a:pPr>
                <a:defRPr/>
              </a:pPr>
              <a:t>‹#›</a:t>
            </a:fld>
            <a:endParaRPr lang="en-US" alt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426" y="1098021"/>
            <a:ext cx="36210757" cy="4572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426" y="6140981"/>
            <a:ext cx="17776825" cy="2558521"/>
          </a:xfrm>
        </p:spPr>
        <p:txBody>
          <a:bodyPr anchor="b"/>
          <a:lstStyle>
            <a:lvl1pPr marL="0" indent="0">
              <a:buNone/>
              <a:defRPr sz="2000" b="1"/>
            </a:lvl1pPr>
            <a:lvl2pPr marL="386060" indent="0">
              <a:buNone/>
              <a:defRPr sz="1700" b="1"/>
            </a:lvl2pPr>
            <a:lvl3pPr marL="772119" indent="0">
              <a:buNone/>
              <a:defRPr sz="1500" b="1"/>
            </a:lvl3pPr>
            <a:lvl4pPr marL="1158179" indent="0">
              <a:buNone/>
              <a:defRPr sz="1400" b="1"/>
            </a:lvl4pPr>
            <a:lvl5pPr marL="1544239" indent="0">
              <a:buNone/>
              <a:defRPr sz="1400" b="1"/>
            </a:lvl5pPr>
            <a:lvl6pPr marL="1930298" indent="0">
              <a:buNone/>
              <a:defRPr sz="1400" b="1"/>
            </a:lvl6pPr>
            <a:lvl7pPr marL="2316358" indent="0">
              <a:buNone/>
              <a:defRPr sz="1400" b="1"/>
            </a:lvl7pPr>
            <a:lvl8pPr marL="2702418" indent="0">
              <a:buNone/>
              <a:defRPr sz="1400" b="1"/>
            </a:lvl8pPr>
            <a:lvl9pPr marL="3088477"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011426" y="8699502"/>
            <a:ext cx="17776825" cy="15804886"/>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7596" y="6140981"/>
            <a:ext cx="17784587" cy="2558521"/>
          </a:xfrm>
        </p:spPr>
        <p:txBody>
          <a:bodyPr anchor="b"/>
          <a:lstStyle>
            <a:lvl1pPr marL="0" indent="0">
              <a:buNone/>
              <a:defRPr sz="2000" b="1"/>
            </a:lvl1pPr>
            <a:lvl2pPr marL="386060" indent="0">
              <a:buNone/>
              <a:defRPr sz="1700" b="1"/>
            </a:lvl2pPr>
            <a:lvl3pPr marL="772119" indent="0">
              <a:buNone/>
              <a:defRPr sz="1500" b="1"/>
            </a:lvl3pPr>
            <a:lvl4pPr marL="1158179" indent="0">
              <a:buNone/>
              <a:defRPr sz="1400" b="1"/>
            </a:lvl4pPr>
            <a:lvl5pPr marL="1544239" indent="0">
              <a:buNone/>
              <a:defRPr sz="1400" b="1"/>
            </a:lvl5pPr>
            <a:lvl6pPr marL="1930298" indent="0">
              <a:buNone/>
              <a:defRPr sz="1400" b="1"/>
            </a:lvl6pPr>
            <a:lvl7pPr marL="2316358" indent="0">
              <a:buNone/>
              <a:defRPr sz="1400" b="1"/>
            </a:lvl7pPr>
            <a:lvl8pPr marL="2702418" indent="0">
              <a:buNone/>
              <a:defRPr sz="1400" b="1"/>
            </a:lvl8pPr>
            <a:lvl9pPr marL="3088477"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0437596" y="8699502"/>
            <a:ext cx="17784587" cy="15804886"/>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9" name="Rectangle 6"/>
          <p:cNvSpPr>
            <a:spLocks noGrp="1" noChangeArrowheads="1"/>
          </p:cNvSpPr>
          <p:nvPr>
            <p:ph type="sldNum" sz="quarter" idx="12"/>
          </p:nvPr>
        </p:nvSpPr>
        <p:spPr>
          <a:ln/>
        </p:spPr>
        <p:txBody>
          <a:bodyPr/>
          <a:lstStyle>
            <a:lvl1pPr>
              <a:defRPr/>
            </a:lvl1pPr>
          </a:lstStyle>
          <a:p>
            <a:pPr>
              <a:defRPr/>
            </a:pPr>
            <a:fld id="{133EF3EB-3485-41D5-BEA6-12B385A157BD}" type="slidenum">
              <a:rPr lang="zh-CN" altLang="en-US"/>
              <a:pPr>
                <a:defRPr/>
              </a:pPr>
              <a:t>‹#›</a:t>
            </a:fld>
            <a:endParaRPr lang="en-US" alt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5" name="Rectangle 6"/>
          <p:cNvSpPr>
            <a:spLocks noGrp="1" noChangeArrowheads="1"/>
          </p:cNvSpPr>
          <p:nvPr>
            <p:ph type="sldNum" sz="quarter" idx="12"/>
          </p:nvPr>
        </p:nvSpPr>
        <p:spPr>
          <a:ln/>
        </p:spPr>
        <p:txBody>
          <a:bodyPr/>
          <a:lstStyle>
            <a:lvl1pPr>
              <a:defRPr/>
            </a:lvl1pPr>
          </a:lstStyle>
          <a:p>
            <a:pPr>
              <a:defRPr/>
            </a:pPr>
            <a:fld id="{B233F19D-38EE-4FFB-9B5F-94A4E737E906}" type="slidenum">
              <a:rPr lang="zh-CN" altLang="en-US"/>
              <a:pPr>
                <a:defRPr/>
              </a:pPr>
              <a:t>‹#›</a:t>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4" name="Rectangle 6"/>
          <p:cNvSpPr>
            <a:spLocks noGrp="1" noChangeArrowheads="1"/>
          </p:cNvSpPr>
          <p:nvPr>
            <p:ph type="sldNum" sz="quarter" idx="12"/>
          </p:nvPr>
        </p:nvSpPr>
        <p:spPr>
          <a:ln/>
        </p:spPr>
        <p:txBody>
          <a:bodyPr/>
          <a:lstStyle>
            <a:lvl1pPr>
              <a:defRPr/>
            </a:lvl1pPr>
          </a:lstStyle>
          <a:p>
            <a:pPr>
              <a:defRPr/>
            </a:pPr>
            <a:fld id="{C7397B27-BF1A-448F-A660-DA64121FCC42}" type="slidenum">
              <a:rPr lang="zh-CN" altLang="en-US"/>
              <a:pPr>
                <a:defRPr/>
              </a:pPr>
              <a:t>‹#›</a:t>
            </a:fld>
            <a:endParaRPr lang="en-US"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426" y="1092731"/>
            <a:ext cx="13236575" cy="4647407"/>
          </a:xfrm>
        </p:spPr>
        <p:txBody>
          <a:bodyPr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15730479" y="1092729"/>
            <a:ext cx="22491700" cy="23411657"/>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426" y="5740136"/>
            <a:ext cx="13236575" cy="18764250"/>
          </a:xfrm>
        </p:spPr>
        <p:txBody>
          <a:bodyPr/>
          <a:lstStyle>
            <a:lvl1pPr marL="0" indent="0">
              <a:buNone/>
              <a:defRPr sz="1200"/>
            </a:lvl1pPr>
            <a:lvl2pPr marL="386060" indent="0">
              <a:buNone/>
              <a:defRPr sz="1000"/>
            </a:lvl2pPr>
            <a:lvl3pPr marL="772119" indent="0">
              <a:buNone/>
              <a:defRPr sz="800"/>
            </a:lvl3pPr>
            <a:lvl4pPr marL="1158179" indent="0">
              <a:buNone/>
              <a:defRPr sz="800"/>
            </a:lvl4pPr>
            <a:lvl5pPr marL="1544239" indent="0">
              <a:buNone/>
              <a:defRPr sz="800"/>
            </a:lvl5pPr>
            <a:lvl6pPr marL="1930298" indent="0">
              <a:buNone/>
              <a:defRPr sz="800"/>
            </a:lvl6pPr>
            <a:lvl7pPr marL="2316358" indent="0">
              <a:buNone/>
              <a:defRPr sz="800"/>
            </a:lvl7pPr>
            <a:lvl8pPr marL="2702418" indent="0">
              <a:buNone/>
              <a:defRPr sz="800"/>
            </a:lvl8pPr>
            <a:lvl9pPr marL="3088477"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580C35-5D11-4F56-90DB-71B37B1CB4F9}" type="slidenum">
              <a:rPr lang="zh-CN" altLang="en-US"/>
              <a:pPr>
                <a:defRPr/>
              </a:pPr>
              <a:t>‹#›</a:t>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587" y="19202137"/>
            <a:ext cx="24139643" cy="2267479"/>
          </a:xfrm>
        </p:spPr>
        <p:txBody>
          <a:bodyPr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7886587" y="2451367"/>
            <a:ext cx="24139643" cy="16458406"/>
          </a:xfrm>
        </p:spPr>
        <p:txBody>
          <a:bodyPr/>
          <a:lstStyle>
            <a:lvl1pPr marL="0" indent="0">
              <a:buNone/>
              <a:defRPr sz="2700"/>
            </a:lvl1pPr>
            <a:lvl2pPr marL="386060" indent="0">
              <a:buNone/>
              <a:defRPr sz="2400"/>
            </a:lvl2pPr>
            <a:lvl3pPr marL="772119" indent="0">
              <a:buNone/>
              <a:defRPr sz="2000"/>
            </a:lvl3pPr>
            <a:lvl4pPr marL="1158179" indent="0">
              <a:buNone/>
              <a:defRPr sz="1700"/>
            </a:lvl4pPr>
            <a:lvl5pPr marL="1544239" indent="0">
              <a:buNone/>
              <a:defRPr sz="1700"/>
            </a:lvl5pPr>
            <a:lvl6pPr marL="1930298" indent="0">
              <a:buNone/>
              <a:defRPr sz="1700"/>
            </a:lvl6pPr>
            <a:lvl7pPr marL="2316358" indent="0">
              <a:buNone/>
              <a:defRPr sz="1700"/>
            </a:lvl7pPr>
            <a:lvl8pPr marL="2702418" indent="0">
              <a:buNone/>
              <a:defRPr sz="1700"/>
            </a:lvl8pPr>
            <a:lvl9pPr marL="3088477" indent="0">
              <a:buNone/>
              <a:defRPr sz="1700"/>
            </a:lvl9pPr>
          </a:lstStyle>
          <a:p>
            <a:pPr lvl="0"/>
            <a:endParaRPr lang="en-US" noProof="0" dirty="0" smtClean="0"/>
          </a:p>
        </p:txBody>
      </p:sp>
      <p:sp>
        <p:nvSpPr>
          <p:cNvPr id="4" name="Text Placeholder 3"/>
          <p:cNvSpPr>
            <a:spLocks noGrp="1"/>
          </p:cNvSpPr>
          <p:nvPr>
            <p:ph type="body" sz="half" idx="2"/>
          </p:nvPr>
        </p:nvSpPr>
        <p:spPr>
          <a:xfrm>
            <a:off x="7886587" y="21469617"/>
            <a:ext cx="24139643" cy="3218656"/>
          </a:xfrm>
        </p:spPr>
        <p:txBody>
          <a:bodyPr/>
          <a:lstStyle>
            <a:lvl1pPr marL="0" indent="0">
              <a:buNone/>
              <a:defRPr sz="1200"/>
            </a:lvl1pPr>
            <a:lvl2pPr marL="386060" indent="0">
              <a:buNone/>
              <a:defRPr sz="1000"/>
            </a:lvl2pPr>
            <a:lvl3pPr marL="772119" indent="0">
              <a:buNone/>
              <a:defRPr sz="800"/>
            </a:lvl3pPr>
            <a:lvl4pPr marL="1158179" indent="0">
              <a:buNone/>
              <a:defRPr sz="800"/>
            </a:lvl4pPr>
            <a:lvl5pPr marL="1544239" indent="0">
              <a:buNone/>
              <a:defRPr sz="800"/>
            </a:lvl5pPr>
            <a:lvl6pPr marL="1930298" indent="0">
              <a:buNone/>
              <a:defRPr sz="800"/>
            </a:lvl6pPr>
            <a:lvl7pPr marL="2316358" indent="0">
              <a:buNone/>
              <a:defRPr sz="800"/>
            </a:lvl7pPr>
            <a:lvl8pPr marL="2702418" indent="0">
              <a:buNone/>
              <a:defRPr sz="800"/>
            </a:lvl8pPr>
            <a:lvl9pPr marL="3088477"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6"/>
          <p:cNvSpPr>
            <a:spLocks noGrp="1" noChangeArrowheads="1"/>
          </p:cNvSpPr>
          <p:nvPr>
            <p:ph type="sldNum" sz="quarter" idx="12"/>
          </p:nvPr>
        </p:nvSpPr>
        <p:spPr>
          <a:ln/>
        </p:spPr>
        <p:txBody>
          <a:bodyPr/>
          <a:lstStyle>
            <a:lvl1pPr>
              <a:defRPr/>
            </a:lvl1pPr>
          </a:lstStyle>
          <a:p>
            <a:pPr>
              <a:defRPr/>
            </a:pPr>
            <a:fld id="{19F37342-A379-4CF5-B419-E51EFA63EE11}" type="slidenum">
              <a:rPr lang="zh-CN" altLang="en-US"/>
              <a:pPr>
                <a:defRPr/>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17838" y="2438400"/>
            <a:ext cx="34197925" cy="4572000"/>
          </a:xfrm>
          <a:prstGeom prst="rect">
            <a:avLst/>
          </a:prstGeom>
          <a:noFill/>
          <a:ln w="9525">
            <a:noFill/>
            <a:miter lim="800000"/>
            <a:headEnd/>
            <a:tailEnd/>
          </a:ln>
        </p:spPr>
        <p:txBody>
          <a:bodyPr vert="horz" wrap="square" lIns="397086" tIns="198543" rIns="397086" bIns="198543" numCol="1" anchor="ctr" anchorCtr="0" compatLnSpc="1">
            <a:prstTxWarp prst="textNoShape">
              <a:avLst/>
            </a:prstTxWarp>
          </a:bodyPr>
          <a:lstStyle/>
          <a:p>
            <a:pPr lvl="0"/>
            <a:r>
              <a:rPr lang="en-US" altLang="zh-CN" smtClean="0"/>
              <a:t>Click to edit Master title style</a:t>
            </a:r>
          </a:p>
        </p:txBody>
      </p:sp>
      <p:sp>
        <p:nvSpPr>
          <p:cNvPr id="2051" name="Rectangle 3"/>
          <p:cNvSpPr>
            <a:spLocks noGrp="1" noChangeArrowheads="1"/>
          </p:cNvSpPr>
          <p:nvPr>
            <p:ph type="body" idx="1"/>
          </p:nvPr>
        </p:nvSpPr>
        <p:spPr bwMode="auto">
          <a:xfrm>
            <a:off x="3017838" y="7924800"/>
            <a:ext cx="34197925" cy="16459200"/>
          </a:xfrm>
          <a:prstGeom prst="rect">
            <a:avLst/>
          </a:prstGeom>
          <a:noFill/>
          <a:ln w="9525">
            <a:noFill/>
            <a:miter lim="800000"/>
            <a:headEnd/>
            <a:tailEnd/>
          </a:ln>
        </p:spPr>
        <p:txBody>
          <a:bodyPr vert="horz" wrap="square" lIns="397086" tIns="198543" rIns="397086" bIns="198543"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3017838" y="24993600"/>
            <a:ext cx="8382000" cy="1828800"/>
          </a:xfrm>
          <a:prstGeom prst="rect">
            <a:avLst/>
          </a:prstGeom>
          <a:noFill/>
          <a:ln w="9525">
            <a:noFill/>
            <a:miter lim="800000"/>
            <a:headEnd/>
            <a:tailEnd/>
          </a:ln>
          <a:effectLst/>
        </p:spPr>
        <p:txBody>
          <a:bodyPr vert="horz" wrap="square" lIns="397086" tIns="198543" rIns="397086" bIns="198543" numCol="1" anchor="t" anchorCtr="0" compatLnSpc="1">
            <a:prstTxWarp prst="textNoShape">
              <a:avLst/>
            </a:prstTxWarp>
          </a:bodyPr>
          <a:lstStyle>
            <a:lvl1pPr>
              <a:defRPr sz="6100">
                <a:latin typeface="Times New Roman" pitchFamily="18" charset="0"/>
                <a:ea typeface="宋体" pitchFamily="2" charset="-122"/>
              </a:defRPr>
            </a:lvl1pPr>
          </a:lstStyle>
          <a:p>
            <a:pPr>
              <a:defRPr/>
            </a:pPr>
            <a:endParaRPr lang="zh-CN" altLang="en-US"/>
          </a:p>
        </p:txBody>
      </p:sp>
      <p:sp>
        <p:nvSpPr>
          <p:cNvPr id="1029" name="Rectangle 5"/>
          <p:cNvSpPr>
            <a:spLocks noGrp="1" noChangeArrowheads="1"/>
          </p:cNvSpPr>
          <p:nvPr>
            <p:ph type="ftr" sz="quarter" idx="3"/>
          </p:nvPr>
        </p:nvSpPr>
        <p:spPr bwMode="auto">
          <a:xfrm>
            <a:off x="13746163" y="24993600"/>
            <a:ext cx="12741275" cy="1828800"/>
          </a:xfrm>
          <a:prstGeom prst="rect">
            <a:avLst/>
          </a:prstGeom>
          <a:noFill/>
          <a:ln w="9525">
            <a:noFill/>
            <a:miter lim="800000"/>
            <a:headEnd/>
            <a:tailEnd/>
          </a:ln>
          <a:effectLst/>
        </p:spPr>
        <p:txBody>
          <a:bodyPr vert="horz" wrap="square" lIns="397086" tIns="198543" rIns="397086" bIns="198543" numCol="1" anchor="t" anchorCtr="0" compatLnSpc="1">
            <a:prstTxWarp prst="textNoShape">
              <a:avLst/>
            </a:prstTxWarp>
          </a:bodyPr>
          <a:lstStyle>
            <a:lvl1pPr algn="ctr">
              <a:defRPr sz="6100">
                <a:latin typeface="Times New Roman" pitchFamily="18" charset="0"/>
                <a:ea typeface="宋体" pitchFamily="2" charset="-122"/>
              </a:defRPr>
            </a:lvl1pPr>
          </a:lstStyle>
          <a:p>
            <a:pPr>
              <a:defRPr/>
            </a:pPr>
            <a:endParaRPr lang="zh-CN" altLang="en-US"/>
          </a:p>
        </p:txBody>
      </p:sp>
      <p:sp>
        <p:nvSpPr>
          <p:cNvPr id="1030" name="Rectangle 6"/>
          <p:cNvSpPr>
            <a:spLocks noGrp="1" noChangeArrowheads="1"/>
          </p:cNvSpPr>
          <p:nvPr>
            <p:ph type="sldNum" sz="quarter" idx="4"/>
          </p:nvPr>
        </p:nvSpPr>
        <p:spPr bwMode="auto">
          <a:xfrm>
            <a:off x="28833763" y="24993600"/>
            <a:ext cx="8382000" cy="1828800"/>
          </a:xfrm>
          <a:prstGeom prst="rect">
            <a:avLst/>
          </a:prstGeom>
          <a:noFill/>
          <a:ln w="9525">
            <a:noFill/>
            <a:miter lim="800000"/>
            <a:headEnd/>
            <a:tailEnd/>
          </a:ln>
          <a:effectLst/>
        </p:spPr>
        <p:txBody>
          <a:bodyPr vert="horz" wrap="square" lIns="397086" tIns="198543" rIns="397086" bIns="198543" numCol="1" anchor="t" anchorCtr="0" compatLnSpc="1">
            <a:prstTxWarp prst="textNoShape">
              <a:avLst/>
            </a:prstTxWarp>
          </a:bodyPr>
          <a:lstStyle>
            <a:lvl1pPr algn="r">
              <a:defRPr sz="6100">
                <a:latin typeface="Times New Roman" pitchFamily="18" charset="0"/>
                <a:ea typeface="宋体" pitchFamily="2" charset="-122"/>
              </a:defRPr>
            </a:lvl1pPr>
          </a:lstStyle>
          <a:p>
            <a:pPr>
              <a:defRPr/>
            </a:pPr>
            <a:fld id="{C8813E94-AE7C-4CAC-8061-0CC442858144}" type="slidenum">
              <a:rPr lang="zh-CN" altLang="en-US"/>
              <a:pPr>
                <a:defRPr/>
              </a:pPr>
              <a:t>‹#›</a:t>
            </a:fld>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70338" rtl="0" eaLnBrk="0" fontAlgn="base" hangingPunct="0">
        <a:spcBef>
          <a:spcPct val="0"/>
        </a:spcBef>
        <a:spcAft>
          <a:spcPct val="0"/>
        </a:spcAft>
        <a:defRPr sz="19100">
          <a:solidFill>
            <a:schemeClr val="tx2"/>
          </a:solidFill>
          <a:latin typeface="+mj-lt"/>
          <a:ea typeface="+mj-ea"/>
          <a:cs typeface="+mj-cs"/>
        </a:defRPr>
      </a:lvl1pPr>
      <a:lvl2pPr algn="ctr" defTabSz="3970338" rtl="0" eaLnBrk="0" fontAlgn="base" hangingPunct="0">
        <a:spcBef>
          <a:spcPct val="0"/>
        </a:spcBef>
        <a:spcAft>
          <a:spcPct val="0"/>
        </a:spcAft>
        <a:defRPr sz="19100">
          <a:solidFill>
            <a:schemeClr val="tx2"/>
          </a:solidFill>
          <a:latin typeface="Times New Roman" pitchFamily="18" charset="0"/>
        </a:defRPr>
      </a:lvl2pPr>
      <a:lvl3pPr algn="ctr" defTabSz="3970338" rtl="0" eaLnBrk="0" fontAlgn="base" hangingPunct="0">
        <a:spcBef>
          <a:spcPct val="0"/>
        </a:spcBef>
        <a:spcAft>
          <a:spcPct val="0"/>
        </a:spcAft>
        <a:defRPr sz="19100">
          <a:solidFill>
            <a:schemeClr val="tx2"/>
          </a:solidFill>
          <a:latin typeface="Times New Roman" pitchFamily="18" charset="0"/>
        </a:defRPr>
      </a:lvl3pPr>
      <a:lvl4pPr algn="ctr" defTabSz="3970338" rtl="0" eaLnBrk="0" fontAlgn="base" hangingPunct="0">
        <a:spcBef>
          <a:spcPct val="0"/>
        </a:spcBef>
        <a:spcAft>
          <a:spcPct val="0"/>
        </a:spcAft>
        <a:defRPr sz="19100">
          <a:solidFill>
            <a:schemeClr val="tx2"/>
          </a:solidFill>
          <a:latin typeface="Times New Roman" pitchFamily="18" charset="0"/>
        </a:defRPr>
      </a:lvl4pPr>
      <a:lvl5pPr algn="ctr" defTabSz="3970338" rtl="0" eaLnBrk="0" fontAlgn="base" hangingPunct="0">
        <a:spcBef>
          <a:spcPct val="0"/>
        </a:spcBef>
        <a:spcAft>
          <a:spcPct val="0"/>
        </a:spcAft>
        <a:defRPr sz="19100">
          <a:solidFill>
            <a:schemeClr val="tx2"/>
          </a:solidFill>
          <a:latin typeface="Times New Roman" pitchFamily="18" charset="0"/>
        </a:defRPr>
      </a:lvl5pPr>
      <a:lvl6pPr marL="386060" algn="ctr" defTabSz="3970517" rtl="0" fontAlgn="base">
        <a:spcBef>
          <a:spcPct val="0"/>
        </a:spcBef>
        <a:spcAft>
          <a:spcPct val="0"/>
        </a:spcAft>
        <a:defRPr sz="19100">
          <a:solidFill>
            <a:schemeClr val="tx2"/>
          </a:solidFill>
          <a:latin typeface="Times New Roman" pitchFamily="18" charset="0"/>
        </a:defRPr>
      </a:lvl6pPr>
      <a:lvl7pPr marL="772119" algn="ctr" defTabSz="3970517" rtl="0" fontAlgn="base">
        <a:spcBef>
          <a:spcPct val="0"/>
        </a:spcBef>
        <a:spcAft>
          <a:spcPct val="0"/>
        </a:spcAft>
        <a:defRPr sz="19100">
          <a:solidFill>
            <a:schemeClr val="tx2"/>
          </a:solidFill>
          <a:latin typeface="Times New Roman" pitchFamily="18" charset="0"/>
        </a:defRPr>
      </a:lvl7pPr>
      <a:lvl8pPr marL="1158179" algn="ctr" defTabSz="3970517" rtl="0" fontAlgn="base">
        <a:spcBef>
          <a:spcPct val="0"/>
        </a:spcBef>
        <a:spcAft>
          <a:spcPct val="0"/>
        </a:spcAft>
        <a:defRPr sz="19100">
          <a:solidFill>
            <a:schemeClr val="tx2"/>
          </a:solidFill>
          <a:latin typeface="Times New Roman" pitchFamily="18" charset="0"/>
        </a:defRPr>
      </a:lvl8pPr>
      <a:lvl9pPr marL="1544239" algn="ctr" defTabSz="3970517" rtl="0" fontAlgn="base">
        <a:spcBef>
          <a:spcPct val="0"/>
        </a:spcBef>
        <a:spcAft>
          <a:spcPct val="0"/>
        </a:spcAft>
        <a:defRPr sz="19100">
          <a:solidFill>
            <a:schemeClr val="tx2"/>
          </a:solidFill>
          <a:latin typeface="Times New Roman" pitchFamily="18" charset="0"/>
        </a:defRPr>
      </a:lvl9pPr>
    </p:titleStyle>
    <p:bodyStyle>
      <a:lvl1pPr marL="1489075" indent="-1489075" algn="l" defTabSz="3970338" rtl="0" eaLnBrk="0" fontAlgn="base" hangingPunct="0">
        <a:spcBef>
          <a:spcPct val="20000"/>
        </a:spcBef>
        <a:spcAft>
          <a:spcPct val="0"/>
        </a:spcAft>
        <a:buChar char="•"/>
        <a:defRPr sz="13900">
          <a:solidFill>
            <a:schemeClr val="tx1"/>
          </a:solidFill>
          <a:latin typeface="+mn-lt"/>
          <a:ea typeface="+mn-ea"/>
          <a:cs typeface="+mn-cs"/>
        </a:defRPr>
      </a:lvl1pPr>
      <a:lvl2pPr marL="3225800" indent="-1239838" algn="l" defTabSz="3970338" rtl="0" eaLnBrk="0" fontAlgn="base" hangingPunct="0">
        <a:spcBef>
          <a:spcPct val="20000"/>
        </a:spcBef>
        <a:spcAft>
          <a:spcPct val="0"/>
        </a:spcAft>
        <a:buChar char="–"/>
        <a:defRPr sz="12200">
          <a:solidFill>
            <a:schemeClr val="tx1"/>
          </a:solidFill>
          <a:latin typeface="+mn-lt"/>
        </a:defRPr>
      </a:lvl2pPr>
      <a:lvl3pPr marL="4962525" indent="-992188" algn="l" defTabSz="3970338" rtl="0" eaLnBrk="0" fontAlgn="base" hangingPunct="0">
        <a:spcBef>
          <a:spcPct val="20000"/>
        </a:spcBef>
        <a:spcAft>
          <a:spcPct val="0"/>
        </a:spcAft>
        <a:buChar char="•"/>
        <a:defRPr sz="10400">
          <a:solidFill>
            <a:schemeClr val="tx1"/>
          </a:solidFill>
          <a:latin typeface="+mn-lt"/>
        </a:defRPr>
      </a:lvl3pPr>
      <a:lvl4pPr marL="6948488" indent="-992188" algn="l" defTabSz="3970338" rtl="0" eaLnBrk="0" fontAlgn="base" hangingPunct="0">
        <a:spcBef>
          <a:spcPct val="20000"/>
        </a:spcBef>
        <a:spcAft>
          <a:spcPct val="0"/>
        </a:spcAft>
        <a:buChar char="–"/>
        <a:defRPr sz="8700">
          <a:solidFill>
            <a:schemeClr val="tx1"/>
          </a:solidFill>
          <a:latin typeface="+mn-lt"/>
        </a:defRPr>
      </a:lvl4pPr>
      <a:lvl5pPr marL="8932863" indent="-990600" algn="l" defTabSz="3970338" rtl="0" eaLnBrk="0" fontAlgn="base" hangingPunct="0">
        <a:spcBef>
          <a:spcPct val="20000"/>
        </a:spcBef>
        <a:spcAft>
          <a:spcPct val="0"/>
        </a:spcAft>
        <a:buChar char="»"/>
        <a:defRPr sz="8700">
          <a:solidFill>
            <a:schemeClr val="tx1"/>
          </a:solidFill>
          <a:latin typeface="+mn-lt"/>
        </a:defRPr>
      </a:lvl5pPr>
      <a:lvl6pPr marL="9320393" indent="-991959" algn="l" defTabSz="3970517" rtl="0" fontAlgn="base">
        <a:spcBef>
          <a:spcPct val="20000"/>
        </a:spcBef>
        <a:spcAft>
          <a:spcPct val="0"/>
        </a:spcAft>
        <a:buChar char="»"/>
        <a:defRPr sz="8700">
          <a:solidFill>
            <a:schemeClr val="tx1"/>
          </a:solidFill>
          <a:latin typeface="+mn-lt"/>
        </a:defRPr>
      </a:lvl6pPr>
      <a:lvl7pPr marL="9706452" indent="-991959" algn="l" defTabSz="3970517" rtl="0" fontAlgn="base">
        <a:spcBef>
          <a:spcPct val="20000"/>
        </a:spcBef>
        <a:spcAft>
          <a:spcPct val="0"/>
        </a:spcAft>
        <a:buChar char="»"/>
        <a:defRPr sz="8700">
          <a:solidFill>
            <a:schemeClr val="tx1"/>
          </a:solidFill>
          <a:latin typeface="+mn-lt"/>
        </a:defRPr>
      </a:lvl7pPr>
      <a:lvl8pPr marL="10092512" indent="-991959" algn="l" defTabSz="3970517" rtl="0" fontAlgn="base">
        <a:spcBef>
          <a:spcPct val="20000"/>
        </a:spcBef>
        <a:spcAft>
          <a:spcPct val="0"/>
        </a:spcAft>
        <a:buChar char="»"/>
        <a:defRPr sz="8700">
          <a:solidFill>
            <a:schemeClr val="tx1"/>
          </a:solidFill>
          <a:latin typeface="+mn-lt"/>
        </a:defRPr>
      </a:lvl8pPr>
      <a:lvl9pPr marL="10478572" indent="-991959" algn="l" defTabSz="3970517" rtl="0" fontAlgn="base">
        <a:spcBef>
          <a:spcPct val="20000"/>
        </a:spcBef>
        <a:spcAft>
          <a:spcPct val="0"/>
        </a:spcAft>
        <a:buChar char="»"/>
        <a:defRPr sz="8700">
          <a:solidFill>
            <a:schemeClr val="tx1"/>
          </a:solidFill>
          <a:latin typeface="+mn-lt"/>
        </a:defRPr>
      </a:lvl9pPr>
    </p:bodyStyle>
    <p:otherStyle>
      <a:defPPr>
        <a:defRPr lang="en-US"/>
      </a:defPPr>
      <a:lvl1pPr marL="0" algn="l" defTabSz="772119" rtl="0" eaLnBrk="1" latinLnBrk="0" hangingPunct="1">
        <a:defRPr sz="1500" kern="1200">
          <a:solidFill>
            <a:schemeClr val="tx1"/>
          </a:solidFill>
          <a:latin typeface="+mn-lt"/>
          <a:ea typeface="+mn-ea"/>
          <a:cs typeface="+mn-cs"/>
        </a:defRPr>
      </a:lvl1pPr>
      <a:lvl2pPr marL="386060" algn="l" defTabSz="772119" rtl="0" eaLnBrk="1" latinLnBrk="0" hangingPunct="1">
        <a:defRPr sz="1500" kern="1200">
          <a:solidFill>
            <a:schemeClr val="tx1"/>
          </a:solidFill>
          <a:latin typeface="+mn-lt"/>
          <a:ea typeface="+mn-ea"/>
          <a:cs typeface="+mn-cs"/>
        </a:defRPr>
      </a:lvl2pPr>
      <a:lvl3pPr marL="772119" algn="l" defTabSz="772119" rtl="0" eaLnBrk="1" latinLnBrk="0" hangingPunct="1">
        <a:defRPr sz="1500" kern="1200">
          <a:solidFill>
            <a:schemeClr val="tx1"/>
          </a:solidFill>
          <a:latin typeface="+mn-lt"/>
          <a:ea typeface="+mn-ea"/>
          <a:cs typeface="+mn-cs"/>
        </a:defRPr>
      </a:lvl3pPr>
      <a:lvl4pPr marL="1158179" algn="l" defTabSz="772119" rtl="0" eaLnBrk="1" latinLnBrk="0" hangingPunct="1">
        <a:defRPr sz="1500" kern="1200">
          <a:solidFill>
            <a:schemeClr val="tx1"/>
          </a:solidFill>
          <a:latin typeface="+mn-lt"/>
          <a:ea typeface="+mn-ea"/>
          <a:cs typeface="+mn-cs"/>
        </a:defRPr>
      </a:lvl4pPr>
      <a:lvl5pPr marL="1544239" algn="l" defTabSz="772119" rtl="0" eaLnBrk="1" latinLnBrk="0" hangingPunct="1">
        <a:defRPr sz="1500" kern="1200">
          <a:solidFill>
            <a:schemeClr val="tx1"/>
          </a:solidFill>
          <a:latin typeface="+mn-lt"/>
          <a:ea typeface="+mn-ea"/>
          <a:cs typeface="+mn-cs"/>
        </a:defRPr>
      </a:lvl5pPr>
      <a:lvl6pPr marL="1930298" algn="l" defTabSz="772119" rtl="0" eaLnBrk="1" latinLnBrk="0" hangingPunct="1">
        <a:defRPr sz="1500" kern="1200">
          <a:solidFill>
            <a:schemeClr val="tx1"/>
          </a:solidFill>
          <a:latin typeface="+mn-lt"/>
          <a:ea typeface="+mn-ea"/>
          <a:cs typeface="+mn-cs"/>
        </a:defRPr>
      </a:lvl6pPr>
      <a:lvl7pPr marL="2316358" algn="l" defTabSz="772119" rtl="0" eaLnBrk="1" latinLnBrk="0" hangingPunct="1">
        <a:defRPr sz="1500" kern="1200">
          <a:solidFill>
            <a:schemeClr val="tx1"/>
          </a:solidFill>
          <a:latin typeface="+mn-lt"/>
          <a:ea typeface="+mn-ea"/>
          <a:cs typeface="+mn-cs"/>
        </a:defRPr>
      </a:lvl7pPr>
      <a:lvl8pPr marL="2702418" algn="l" defTabSz="772119" rtl="0" eaLnBrk="1" latinLnBrk="0" hangingPunct="1">
        <a:defRPr sz="1500" kern="1200">
          <a:solidFill>
            <a:schemeClr val="tx1"/>
          </a:solidFill>
          <a:latin typeface="+mn-lt"/>
          <a:ea typeface="+mn-ea"/>
          <a:cs typeface="+mn-cs"/>
        </a:defRPr>
      </a:lvl8pPr>
      <a:lvl9pPr marL="3088477" algn="l" defTabSz="772119"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382518" y="21869400"/>
            <a:ext cx="7702796" cy="3886200"/>
          </a:xfrm>
          <a:prstGeom prst="rect">
            <a:avLst/>
          </a:prstGeom>
          <a:noFill/>
          <a:ln w="9525">
            <a:noFill/>
            <a:miter lim="800000"/>
            <a:headEnd/>
            <a:tailEnd/>
          </a:ln>
        </p:spPr>
      </p:pic>
      <p:sp>
        <p:nvSpPr>
          <p:cNvPr id="1034" name="Rectangle 66"/>
          <p:cNvSpPr>
            <a:spLocks noChangeArrowheads="1"/>
          </p:cNvSpPr>
          <p:nvPr/>
        </p:nvSpPr>
        <p:spPr bwMode="auto">
          <a:xfrm>
            <a:off x="0" y="0"/>
            <a:ext cx="37191950" cy="2757488"/>
          </a:xfrm>
          <a:prstGeom prst="rect">
            <a:avLst/>
          </a:prstGeom>
          <a:noFill/>
          <a:ln w="9525">
            <a:noFill/>
            <a:miter lim="800000"/>
            <a:headEnd/>
            <a:tailEnd/>
          </a:ln>
        </p:spPr>
        <p:txBody>
          <a:bodyPr lIns="77212" tIns="38606" rIns="77212" bIns="38606"/>
          <a:lstStyle/>
          <a:p>
            <a:endParaRPr lang="zh-CN" altLang="en-US">
              <a:ea typeface="宋体"/>
              <a:cs typeface="宋体"/>
            </a:endParaRPr>
          </a:p>
        </p:txBody>
      </p:sp>
      <p:sp>
        <p:nvSpPr>
          <p:cNvPr id="1035" name="Rectangle 67"/>
          <p:cNvSpPr>
            <a:spLocks noChangeArrowheads="1"/>
          </p:cNvSpPr>
          <p:nvPr/>
        </p:nvSpPr>
        <p:spPr bwMode="auto">
          <a:xfrm>
            <a:off x="5410200" y="1905000"/>
            <a:ext cx="30930850" cy="923330"/>
          </a:xfrm>
          <a:prstGeom prst="rect">
            <a:avLst/>
          </a:prstGeom>
          <a:noFill/>
          <a:ln w="9525">
            <a:noFill/>
            <a:miter lim="800000"/>
            <a:headEnd/>
            <a:tailEnd/>
          </a:ln>
        </p:spPr>
        <p:txBody>
          <a:bodyPr wrap="square" lIns="0" tIns="0" rIns="0" bIns="0">
            <a:spAutoFit/>
          </a:bodyPr>
          <a:lstStyle/>
          <a:p>
            <a:pPr algn="ctr" hangingPunct="0"/>
            <a:r>
              <a:rPr lang="en-US" sz="3200" b="1" dirty="0" smtClean="0"/>
              <a:t>Robin </a:t>
            </a:r>
            <a:r>
              <a:rPr lang="en-US" sz="3200" b="1" dirty="0" smtClean="0"/>
              <a:t>L. </a:t>
            </a:r>
            <a:r>
              <a:rPr lang="en-US" sz="3200" b="1" dirty="0" smtClean="0"/>
              <a:t>Cooper</a:t>
            </a:r>
            <a:endParaRPr lang="en-US" sz="3200" b="1" dirty="0" smtClean="0"/>
          </a:p>
          <a:p>
            <a:pPr algn="ctr" hangingPunct="0"/>
            <a:r>
              <a:rPr lang="en-US" sz="2800" b="1" smtClean="0"/>
              <a:t>Department </a:t>
            </a:r>
            <a:r>
              <a:rPr lang="en-US" sz="2800" b="1" dirty="0" smtClean="0"/>
              <a:t>of Biology, University of Kentucky  </a:t>
            </a:r>
            <a:endParaRPr lang="en-US" altLang="zh-CN" sz="2800" b="1" dirty="0">
              <a:solidFill>
                <a:srgbClr val="000000"/>
              </a:solidFill>
              <a:ea typeface="宋体"/>
              <a:cs typeface="宋体"/>
            </a:endParaRPr>
          </a:p>
        </p:txBody>
      </p:sp>
      <p:sp>
        <p:nvSpPr>
          <p:cNvPr id="2" name="Rectangle 68"/>
          <p:cNvSpPr>
            <a:spLocks noChangeArrowheads="1"/>
          </p:cNvSpPr>
          <p:nvPr/>
        </p:nvSpPr>
        <p:spPr bwMode="auto">
          <a:xfrm>
            <a:off x="1143000" y="3932238"/>
            <a:ext cx="8686800" cy="11383962"/>
          </a:xfrm>
          <a:prstGeom prst="rect">
            <a:avLst/>
          </a:prstGeom>
          <a:ln w="38100" cmpd="sng">
            <a:solidFill>
              <a:schemeClr val="tx1"/>
            </a:solidFill>
            <a:headEnd/>
            <a:tailEnd/>
          </a:ln>
        </p:spPr>
        <p:style>
          <a:lnRef idx="2">
            <a:schemeClr val="accent2"/>
          </a:lnRef>
          <a:fillRef idx="1">
            <a:schemeClr val="lt1"/>
          </a:fillRef>
          <a:effectRef idx="0">
            <a:schemeClr val="accent2"/>
          </a:effectRef>
          <a:fontRef idx="minor">
            <a:schemeClr val="dk1"/>
          </a:fontRef>
        </p:style>
        <p:txBody>
          <a:bodyPr lIns="77212" tIns="38606" rIns="77212" bIns="38606"/>
          <a:lstStyle/>
          <a:p>
            <a:pPr>
              <a:defRPr/>
            </a:pPr>
            <a:endParaRPr lang="zh-CN" altLang="en-US">
              <a:ea typeface="宋体" pitchFamily="2" charset="-122"/>
            </a:endParaRPr>
          </a:p>
        </p:txBody>
      </p:sp>
      <p:sp>
        <p:nvSpPr>
          <p:cNvPr id="1037" name="Rectangle 154"/>
          <p:cNvSpPr>
            <a:spLocks noChangeArrowheads="1"/>
          </p:cNvSpPr>
          <p:nvPr/>
        </p:nvSpPr>
        <p:spPr bwMode="auto">
          <a:xfrm>
            <a:off x="1143000" y="15544800"/>
            <a:ext cx="8640763" cy="9882188"/>
          </a:xfrm>
          <a:prstGeom prst="rect">
            <a:avLst/>
          </a:prstGeom>
          <a:noFill/>
          <a:ln w="9525">
            <a:noFill/>
            <a:miter lim="800000"/>
            <a:headEnd/>
            <a:tailEnd/>
          </a:ln>
        </p:spPr>
        <p:txBody>
          <a:bodyPr lIns="77212" tIns="38606" rIns="77212" bIns="38606"/>
          <a:lstStyle/>
          <a:p>
            <a:endParaRPr lang="zh-CN" altLang="en-US">
              <a:ea typeface="宋体"/>
              <a:cs typeface="宋体"/>
            </a:endParaRPr>
          </a:p>
        </p:txBody>
      </p:sp>
      <p:sp>
        <p:nvSpPr>
          <p:cNvPr id="1040" name="Rectangle 241"/>
          <p:cNvSpPr>
            <a:spLocks noChangeArrowheads="1"/>
          </p:cNvSpPr>
          <p:nvPr/>
        </p:nvSpPr>
        <p:spPr bwMode="auto">
          <a:xfrm>
            <a:off x="30632400" y="18669000"/>
            <a:ext cx="8686800" cy="7010400"/>
          </a:xfrm>
          <a:prstGeom prst="rect">
            <a:avLst/>
          </a:prstGeom>
          <a:ln w="38100">
            <a:headEnd/>
            <a:tailEnd/>
          </a:ln>
        </p:spPr>
        <p:style>
          <a:lnRef idx="2">
            <a:schemeClr val="dk1"/>
          </a:lnRef>
          <a:fillRef idx="1">
            <a:schemeClr val="lt1"/>
          </a:fillRef>
          <a:effectRef idx="0">
            <a:schemeClr val="dk1"/>
          </a:effectRef>
          <a:fontRef idx="minor">
            <a:schemeClr val="dk1"/>
          </a:fontRef>
        </p:style>
        <p:txBody>
          <a:bodyPr lIns="77212" tIns="38606" rIns="77212" bIns="38606"/>
          <a:lstStyle/>
          <a:p>
            <a:pPr>
              <a:defRPr/>
            </a:pPr>
            <a:endParaRPr lang="zh-CN" altLang="en-US">
              <a:ln w="38100">
                <a:solidFill>
                  <a:schemeClr val="tx1"/>
                </a:solidFill>
              </a:ln>
              <a:ea typeface="宋体" pitchFamily="2" charset="-122"/>
            </a:endParaRPr>
          </a:p>
        </p:txBody>
      </p:sp>
      <p:sp>
        <p:nvSpPr>
          <p:cNvPr id="1039" name="Rectangle 242"/>
          <p:cNvSpPr>
            <a:spLocks noChangeArrowheads="1"/>
          </p:cNvSpPr>
          <p:nvPr/>
        </p:nvSpPr>
        <p:spPr bwMode="auto">
          <a:xfrm>
            <a:off x="10309225" y="3659188"/>
            <a:ext cx="107950" cy="461962"/>
          </a:xfrm>
          <a:prstGeom prst="rect">
            <a:avLst/>
          </a:prstGeom>
          <a:noFill/>
          <a:ln w="9525">
            <a:noFill/>
            <a:miter lim="800000"/>
            <a:headEnd/>
            <a:tailEnd/>
          </a:ln>
        </p:spPr>
        <p:txBody>
          <a:bodyPr wrap="none" lIns="0" tIns="0" rIns="0" bIns="0">
            <a:spAutoFit/>
          </a:bodyPr>
          <a:lstStyle/>
          <a:p>
            <a:r>
              <a:rPr lang="zh-CN" altLang="en-US" sz="3000" b="1">
                <a:solidFill>
                  <a:srgbClr val="000000"/>
                </a:solidFill>
                <a:ea typeface="宋体"/>
                <a:cs typeface="宋体"/>
              </a:rPr>
              <a:t> </a:t>
            </a:r>
            <a:endParaRPr lang="zh-CN" altLang="en-US">
              <a:ea typeface="宋体"/>
              <a:cs typeface="宋体"/>
            </a:endParaRPr>
          </a:p>
        </p:txBody>
      </p:sp>
      <p:grpSp>
        <p:nvGrpSpPr>
          <p:cNvPr id="3" name="Group 245"/>
          <p:cNvGrpSpPr>
            <a:grpSpLocks/>
          </p:cNvGrpSpPr>
          <p:nvPr/>
        </p:nvGrpSpPr>
        <p:grpSpPr bwMode="auto">
          <a:xfrm>
            <a:off x="-3200400" y="1295400"/>
            <a:ext cx="7477126" cy="1636713"/>
            <a:chOff x="-2068" y="1577"/>
            <a:chExt cx="5780" cy="1237"/>
          </a:xfrm>
        </p:grpSpPr>
        <p:pic>
          <p:nvPicPr>
            <p:cNvPr id="1177" name="Picture 246"/>
            <p:cNvPicPr>
              <a:picLocks noChangeAspect="1" noChangeArrowheads="1"/>
            </p:cNvPicPr>
            <p:nvPr/>
          </p:nvPicPr>
          <p:blipFill>
            <a:blip r:embed="rId3" cstate="print"/>
            <a:srcRect/>
            <a:stretch>
              <a:fillRect/>
            </a:stretch>
          </p:blipFill>
          <p:spPr bwMode="auto">
            <a:xfrm>
              <a:off x="1410" y="1620"/>
              <a:ext cx="2302" cy="1194"/>
            </a:xfrm>
            <a:prstGeom prst="rect">
              <a:avLst/>
            </a:prstGeom>
            <a:noFill/>
            <a:ln w="9525">
              <a:noFill/>
              <a:miter lim="800000"/>
              <a:headEnd/>
              <a:tailEnd/>
            </a:ln>
          </p:spPr>
        </p:pic>
        <p:pic>
          <p:nvPicPr>
            <p:cNvPr id="1178" name="Picture 247"/>
            <p:cNvPicPr>
              <a:picLocks noChangeAspect="1" noChangeArrowheads="1"/>
            </p:cNvPicPr>
            <p:nvPr/>
          </p:nvPicPr>
          <p:blipFill>
            <a:blip r:embed="rId4" cstate="print"/>
            <a:srcRect/>
            <a:stretch>
              <a:fillRect/>
            </a:stretch>
          </p:blipFill>
          <p:spPr bwMode="auto">
            <a:xfrm>
              <a:off x="-2068" y="1577"/>
              <a:ext cx="890" cy="1"/>
            </a:xfrm>
            <a:prstGeom prst="rect">
              <a:avLst/>
            </a:prstGeom>
            <a:noFill/>
            <a:ln w="9525">
              <a:noFill/>
              <a:miter lim="800000"/>
              <a:headEnd/>
              <a:tailEnd/>
            </a:ln>
          </p:spPr>
        </p:pic>
      </p:grpSp>
      <p:sp>
        <p:nvSpPr>
          <p:cNvPr id="1042" name="Rectangle 551"/>
          <p:cNvSpPr>
            <a:spLocks noChangeArrowheads="1"/>
          </p:cNvSpPr>
          <p:nvPr/>
        </p:nvSpPr>
        <p:spPr bwMode="auto">
          <a:xfrm>
            <a:off x="32567563" y="19027775"/>
            <a:ext cx="4173537" cy="366713"/>
          </a:xfrm>
          <a:prstGeom prst="rect">
            <a:avLst/>
          </a:prstGeom>
          <a:noFill/>
          <a:ln w="9525">
            <a:noFill/>
            <a:miter lim="800000"/>
            <a:headEnd/>
            <a:tailEnd/>
          </a:ln>
        </p:spPr>
        <p:txBody>
          <a:bodyPr lIns="77212" tIns="38606" rIns="77212" bIns="38606"/>
          <a:lstStyle/>
          <a:p>
            <a:endParaRPr lang="zh-CN" altLang="en-US">
              <a:ea typeface="宋体"/>
              <a:cs typeface="宋体"/>
            </a:endParaRPr>
          </a:p>
        </p:txBody>
      </p:sp>
      <p:sp>
        <p:nvSpPr>
          <p:cNvPr id="1045" name="Rectangle 561"/>
          <p:cNvSpPr>
            <a:spLocks noChangeArrowheads="1"/>
          </p:cNvSpPr>
          <p:nvPr/>
        </p:nvSpPr>
        <p:spPr bwMode="auto">
          <a:xfrm>
            <a:off x="22618700" y="4332288"/>
            <a:ext cx="6197600" cy="369887"/>
          </a:xfrm>
          <a:prstGeom prst="rect">
            <a:avLst/>
          </a:prstGeom>
          <a:noFill/>
          <a:ln w="9525">
            <a:noFill/>
            <a:miter lim="800000"/>
            <a:headEnd/>
            <a:tailEnd/>
          </a:ln>
        </p:spPr>
        <p:txBody>
          <a:bodyPr lIns="77212" tIns="38606" rIns="77212" bIns="38606"/>
          <a:lstStyle/>
          <a:p>
            <a:endParaRPr lang="zh-CN" altLang="en-US">
              <a:ea typeface="宋体"/>
              <a:cs typeface="宋体"/>
            </a:endParaRPr>
          </a:p>
        </p:txBody>
      </p:sp>
      <p:grpSp>
        <p:nvGrpSpPr>
          <p:cNvPr id="1046" name="Group 563"/>
          <p:cNvGrpSpPr>
            <a:grpSpLocks/>
          </p:cNvGrpSpPr>
          <p:nvPr/>
        </p:nvGrpSpPr>
        <p:grpSpPr bwMode="auto">
          <a:xfrm>
            <a:off x="20116800" y="3746500"/>
            <a:ext cx="1773238" cy="61913"/>
            <a:chOff x="17680" y="3452"/>
            <a:chExt cx="1371" cy="47"/>
          </a:xfrm>
        </p:grpSpPr>
        <p:sp>
          <p:nvSpPr>
            <p:cNvPr id="1175" name="Rectangle 564"/>
            <p:cNvSpPr>
              <a:spLocks noChangeArrowheads="1"/>
            </p:cNvSpPr>
            <p:nvPr/>
          </p:nvSpPr>
          <p:spPr bwMode="auto">
            <a:xfrm>
              <a:off x="17680" y="3452"/>
              <a:ext cx="0" cy="47"/>
            </a:xfrm>
            <a:prstGeom prst="rect">
              <a:avLst/>
            </a:prstGeom>
            <a:noFill/>
            <a:ln w="9525">
              <a:noFill/>
              <a:miter lim="800000"/>
              <a:headEnd/>
              <a:tailEnd/>
            </a:ln>
          </p:spPr>
          <p:txBody>
            <a:bodyPr wrap="none" lIns="0" tIns="0" rIns="0" bIns="0">
              <a:spAutoFit/>
            </a:bodyPr>
            <a:lstStyle/>
            <a:p>
              <a:endParaRPr lang="zh-CN" altLang="en-US">
                <a:ea typeface="宋体"/>
                <a:cs typeface="宋体"/>
              </a:endParaRPr>
            </a:p>
          </p:txBody>
        </p:sp>
        <p:sp>
          <p:nvSpPr>
            <p:cNvPr id="1176" name="Rectangle 565"/>
            <p:cNvSpPr>
              <a:spLocks noChangeArrowheads="1"/>
            </p:cNvSpPr>
            <p:nvPr/>
          </p:nvSpPr>
          <p:spPr bwMode="auto">
            <a:xfrm>
              <a:off x="19051" y="3452"/>
              <a:ext cx="0" cy="47"/>
            </a:xfrm>
            <a:prstGeom prst="rect">
              <a:avLst/>
            </a:prstGeom>
            <a:noFill/>
            <a:ln w="9525">
              <a:noFill/>
              <a:miter lim="800000"/>
              <a:headEnd/>
              <a:tailEnd/>
            </a:ln>
          </p:spPr>
          <p:txBody>
            <a:bodyPr wrap="none" lIns="0" tIns="0" rIns="0" bIns="0">
              <a:spAutoFit/>
            </a:bodyPr>
            <a:lstStyle/>
            <a:p>
              <a:endParaRPr lang="zh-CN" altLang="en-US">
                <a:ea typeface="宋体"/>
                <a:cs typeface="宋体"/>
              </a:endParaRPr>
            </a:p>
          </p:txBody>
        </p:sp>
      </p:grpSp>
      <p:sp>
        <p:nvSpPr>
          <p:cNvPr id="1047" name="Text Box 567"/>
          <p:cNvSpPr txBox="1">
            <a:spLocks noChangeArrowheads="1"/>
          </p:cNvSpPr>
          <p:nvPr/>
        </p:nvSpPr>
        <p:spPr bwMode="auto">
          <a:xfrm>
            <a:off x="5029200" y="914400"/>
            <a:ext cx="33528000" cy="908963"/>
          </a:xfrm>
          <a:prstGeom prst="rect">
            <a:avLst/>
          </a:prstGeom>
          <a:noFill/>
          <a:ln w="9525">
            <a:noFill/>
            <a:miter lim="800000"/>
            <a:headEnd/>
            <a:tailEnd/>
          </a:ln>
        </p:spPr>
        <p:txBody>
          <a:bodyPr lIns="77212" tIns="38606" rIns="77212" bIns="38606">
            <a:spAutoFit/>
          </a:bodyPr>
          <a:lstStyle/>
          <a:p>
            <a:pPr algn="ctr"/>
            <a:r>
              <a:rPr lang="en-US" sz="5400" dirty="0" smtClean="0"/>
              <a:t>Educating the Public on the Association between COPD and Oxygen Therapy</a:t>
            </a:r>
            <a:endParaRPr lang="en-US" sz="5400" dirty="0"/>
          </a:p>
        </p:txBody>
      </p:sp>
      <p:sp>
        <p:nvSpPr>
          <p:cNvPr id="1048" name="Rectangle 653"/>
          <p:cNvSpPr>
            <a:spLocks noChangeArrowheads="1"/>
          </p:cNvSpPr>
          <p:nvPr/>
        </p:nvSpPr>
        <p:spPr bwMode="auto">
          <a:xfrm>
            <a:off x="10668000" y="3962400"/>
            <a:ext cx="19812000" cy="21717000"/>
          </a:xfrm>
          <a:prstGeom prst="rect">
            <a:avLst/>
          </a:prstGeom>
          <a:noFill/>
          <a:ln w="76200" cmpd="tri">
            <a:solidFill>
              <a:srgbClr val="3333CC"/>
            </a:solidFill>
            <a:miter lim="800000"/>
            <a:headEnd/>
            <a:tailEnd/>
          </a:ln>
        </p:spPr>
        <p:txBody>
          <a:bodyPr lIns="77212" tIns="38606" rIns="77212" bIns="38606"/>
          <a:lstStyle/>
          <a:p>
            <a:endParaRPr lang="zh-CN" altLang="en-US">
              <a:ea typeface="宋体"/>
              <a:cs typeface="宋体"/>
            </a:endParaRPr>
          </a:p>
        </p:txBody>
      </p:sp>
      <p:sp>
        <p:nvSpPr>
          <p:cNvPr id="1060" name="Rectangle 230"/>
          <p:cNvSpPr>
            <a:spLocks noChangeArrowheads="1"/>
          </p:cNvSpPr>
          <p:nvPr/>
        </p:nvSpPr>
        <p:spPr bwMode="auto">
          <a:xfrm>
            <a:off x="30632400" y="10972800"/>
            <a:ext cx="8686800" cy="4343400"/>
          </a:xfrm>
          <a:prstGeom prst="rect">
            <a:avLst/>
          </a:prstGeom>
          <a:ln w="38100">
            <a:headEnd/>
            <a:tailEnd/>
          </a:ln>
        </p:spPr>
        <p:style>
          <a:lnRef idx="2">
            <a:schemeClr val="dk1"/>
          </a:lnRef>
          <a:fillRef idx="1">
            <a:schemeClr val="lt1"/>
          </a:fillRef>
          <a:effectRef idx="0">
            <a:schemeClr val="dk1"/>
          </a:effectRef>
          <a:fontRef idx="minor">
            <a:schemeClr val="dk1"/>
          </a:fontRef>
        </p:style>
        <p:txBody>
          <a:bodyPr lIns="77212" tIns="38606" rIns="77212" bIns="38606"/>
          <a:lstStyle/>
          <a:p>
            <a:pPr>
              <a:defRPr/>
            </a:pPr>
            <a:endParaRPr lang="zh-CN" altLang="en-US" dirty="0">
              <a:ln w="57150">
                <a:solidFill>
                  <a:schemeClr val="tx1"/>
                </a:solidFill>
              </a:ln>
              <a:ea typeface="宋体" pitchFamily="2" charset="-122"/>
            </a:endParaRPr>
          </a:p>
        </p:txBody>
      </p:sp>
      <p:sp>
        <p:nvSpPr>
          <p:cNvPr id="1050" name="Rectangle 562"/>
          <p:cNvSpPr>
            <a:spLocks noChangeArrowheads="1"/>
          </p:cNvSpPr>
          <p:nvPr/>
        </p:nvSpPr>
        <p:spPr bwMode="auto">
          <a:xfrm>
            <a:off x="762000" y="4114800"/>
            <a:ext cx="3798888" cy="477838"/>
          </a:xfrm>
          <a:prstGeom prst="rect">
            <a:avLst/>
          </a:prstGeom>
          <a:noFill/>
          <a:ln w="9525">
            <a:noFill/>
            <a:miter lim="800000"/>
            <a:headEnd/>
            <a:tailEnd/>
          </a:ln>
        </p:spPr>
        <p:txBody>
          <a:bodyPr lIns="77212" tIns="38606" rIns="77212" bIns="38606"/>
          <a:lstStyle/>
          <a:p>
            <a:pPr algn="ctr"/>
            <a:r>
              <a:rPr lang="en-US" altLang="zh-CN" sz="2700" b="1" u="sng" dirty="0">
                <a:ea typeface="宋体"/>
                <a:cs typeface="宋体"/>
              </a:rPr>
              <a:t>INTRODUCTION</a:t>
            </a:r>
            <a:endParaRPr lang="zh-CN" altLang="en-US" sz="2700" b="1" u="sng" dirty="0">
              <a:ea typeface="宋体"/>
              <a:cs typeface="宋体"/>
            </a:endParaRPr>
          </a:p>
        </p:txBody>
      </p:sp>
      <p:sp>
        <p:nvSpPr>
          <p:cNvPr id="1056" name="Rectangle 562"/>
          <p:cNvSpPr>
            <a:spLocks noChangeArrowheads="1"/>
          </p:cNvSpPr>
          <p:nvPr/>
        </p:nvSpPr>
        <p:spPr bwMode="auto">
          <a:xfrm>
            <a:off x="30708600" y="18821400"/>
            <a:ext cx="8610600" cy="6705600"/>
          </a:xfrm>
          <a:prstGeom prst="rect">
            <a:avLst/>
          </a:prstGeom>
          <a:noFill/>
          <a:ln w="9525">
            <a:noFill/>
            <a:miter lim="800000"/>
            <a:headEnd/>
            <a:tailEnd/>
          </a:ln>
        </p:spPr>
        <p:txBody>
          <a:bodyPr lIns="77212" tIns="38606" rIns="77212" bIns="38606"/>
          <a:lstStyle/>
          <a:p>
            <a:r>
              <a:rPr lang="en-US" altLang="zh-CN" sz="2400" b="1" u="sng" dirty="0" smtClean="0">
                <a:ea typeface="宋体"/>
                <a:cs typeface="宋体"/>
              </a:rPr>
              <a:t>REFERENCES</a:t>
            </a:r>
          </a:p>
          <a:p>
            <a:r>
              <a:rPr lang="en-US" sz="1600" dirty="0" err="1" smtClean="0"/>
              <a:t>Agresti</a:t>
            </a:r>
            <a:r>
              <a:rPr lang="en-US" sz="1600" dirty="0" smtClean="0"/>
              <a:t>, A. (2002). </a:t>
            </a:r>
            <a:r>
              <a:rPr lang="en-US" sz="1600" i="1" dirty="0" smtClean="0"/>
              <a:t>Categorical Data Analysis</a:t>
            </a:r>
            <a:r>
              <a:rPr lang="en-US" sz="1600" dirty="0" smtClean="0"/>
              <a:t>. 2</a:t>
            </a:r>
            <a:r>
              <a:rPr lang="en-US" sz="1600" baseline="30000" dirty="0" smtClean="0"/>
              <a:t>nd</a:t>
            </a:r>
            <a:r>
              <a:rPr lang="en-US" sz="1600" dirty="0" smtClean="0"/>
              <a:t> Ed., New Jersey: Wiley-</a:t>
            </a:r>
            <a:r>
              <a:rPr lang="en-US" sz="1600" dirty="0" err="1" smtClean="0"/>
              <a:t>Interscience</a:t>
            </a:r>
            <a:r>
              <a:rPr lang="en-US" sz="1600" dirty="0" smtClean="0"/>
              <a:t>, 410	412.</a:t>
            </a:r>
          </a:p>
          <a:p>
            <a:r>
              <a:rPr lang="en-US" sz="1600" dirty="0" smtClean="0"/>
              <a:t>Austin, M., Wills, K., Blizzard, L., Walters, E., &amp; Wood-Baker, R. (2010). Effect of high flow	oxygen on mortality in chronic obstructive pulmonary disease patients in </a:t>
            </a:r>
            <a:r>
              <a:rPr lang="en-US" sz="1600" dirty="0" err="1" smtClean="0"/>
              <a:t>prehospital</a:t>
            </a:r>
            <a:r>
              <a:rPr lang="en-US" sz="1600" dirty="0" smtClean="0"/>
              <a:t>	setting: </a:t>
            </a:r>
            <a:r>
              <a:rPr lang="en-US" sz="1600" dirty="0" err="1" smtClean="0"/>
              <a:t>randomised</a:t>
            </a:r>
            <a:r>
              <a:rPr lang="en-US" sz="1600" dirty="0" smtClean="0"/>
              <a:t> controlled trial. </a:t>
            </a:r>
            <a:r>
              <a:rPr lang="en-US" sz="1600" i="1" dirty="0" smtClean="0"/>
              <a:t>British Medical Journal</a:t>
            </a:r>
            <a:r>
              <a:rPr lang="en-US" sz="1600" dirty="0" smtClean="0"/>
              <a:t>, Retrieved from	http://www.ncbi.nlm.nih.gov/pmc/articles/PMC2957540/</a:t>
            </a:r>
          </a:p>
          <a:p>
            <a:r>
              <a:rPr lang="en-US" sz="1600" dirty="0" smtClean="0"/>
              <a:t>Centers for Disease Control and Prevention. (2012). </a:t>
            </a:r>
            <a:r>
              <a:rPr lang="en-US" sz="1600" i="1" dirty="0" smtClean="0"/>
              <a:t>Chronic obstructive pulmonary disease	(COPD)</a:t>
            </a:r>
            <a:r>
              <a:rPr lang="en-US" sz="1600" dirty="0" smtClean="0"/>
              <a:t>. Retrieved from http://www.cdc.gov/copd/data.htm</a:t>
            </a:r>
          </a:p>
          <a:p>
            <a:r>
              <a:rPr lang="en-US" sz="1600" dirty="0" err="1" smtClean="0"/>
              <a:t>Hitt</a:t>
            </a:r>
            <a:r>
              <a:rPr lang="en-US" sz="1600" dirty="0" smtClean="0"/>
              <a:t>, A., White, O., and Hanson, D. (2005) Popping the kernel: Modeling the states of 	matter. Science Scope 28 (4):39-41.</a:t>
            </a:r>
          </a:p>
          <a:p>
            <a:r>
              <a:rPr lang="en-US" sz="1600" dirty="0" smtClean="0"/>
              <a:t>National Research Council. (1996). </a:t>
            </a:r>
            <a:r>
              <a:rPr lang="en-US" sz="1600" i="1" dirty="0" smtClean="0"/>
              <a:t>National science education standards.</a:t>
            </a:r>
            <a:r>
              <a:rPr lang="en-US" sz="1600" dirty="0" smtClean="0"/>
              <a:t> Washington </a:t>
            </a:r>
          </a:p>
          <a:p>
            <a:r>
              <a:rPr lang="en-US" sz="1600" dirty="0" smtClean="0"/>
              <a:t>	DC: National Academy Press.</a:t>
            </a:r>
          </a:p>
          <a:p>
            <a:r>
              <a:rPr lang="en-US" sz="1600" dirty="0" err="1" smtClean="0"/>
              <a:t>Pheeney</a:t>
            </a:r>
            <a:r>
              <a:rPr lang="en-US" sz="1600" dirty="0" smtClean="0"/>
              <a:t>, P. (1997) Hands-on, minds-on: Activities to engage our students. Science </a:t>
            </a:r>
          </a:p>
          <a:p>
            <a:r>
              <a:rPr lang="en-US" sz="1600" dirty="0" smtClean="0"/>
              <a:t>	Scope 21(4): 30-33. </a:t>
            </a:r>
          </a:p>
          <a:p>
            <a:r>
              <a:rPr lang="en-US" sz="1600" dirty="0" smtClean="0"/>
              <a:t>Putnam, R.W. and </a:t>
            </a:r>
            <a:r>
              <a:rPr lang="en-US" sz="1600" dirty="0" err="1" smtClean="0"/>
              <a:t>Filosa</a:t>
            </a:r>
            <a:r>
              <a:rPr lang="en-US" sz="1600" dirty="0" smtClean="0"/>
              <a:t>, J.A. (2004)  Cellular mechanisms involved in CO</a:t>
            </a:r>
            <a:r>
              <a:rPr lang="en-US" sz="1600" baseline="-25000" dirty="0" smtClean="0"/>
              <a:t>2</a:t>
            </a:r>
            <a:r>
              <a:rPr lang="en-US" sz="1600" dirty="0" smtClean="0"/>
              <a:t> and acid 	signaling in </a:t>
            </a:r>
            <a:r>
              <a:rPr lang="en-US" sz="1600" dirty="0" err="1" smtClean="0"/>
              <a:t>chemosensitive</a:t>
            </a:r>
            <a:r>
              <a:rPr lang="en-US" sz="1600" dirty="0" smtClean="0"/>
              <a:t> neurons. American Journal of Physiology: Cell	Physiology C 287(6):1493-1526.</a:t>
            </a:r>
          </a:p>
          <a:p>
            <a:r>
              <a:rPr lang="en-US" sz="1600" dirty="0" err="1" smtClean="0"/>
              <a:t>Raurich</a:t>
            </a:r>
            <a:r>
              <a:rPr lang="en-US" sz="1600" dirty="0" smtClean="0"/>
              <a:t>, J.M., </a:t>
            </a:r>
            <a:r>
              <a:rPr lang="en-US" sz="1600" dirty="0" err="1" smtClean="0"/>
              <a:t>Rialp</a:t>
            </a:r>
            <a:r>
              <a:rPr lang="en-US" sz="1600" dirty="0" smtClean="0"/>
              <a:t>, G., Ibáñez, J., </a:t>
            </a:r>
            <a:r>
              <a:rPr lang="en-US" sz="1600" dirty="0" err="1" smtClean="0"/>
              <a:t>Ayestarán</a:t>
            </a:r>
            <a:r>
              <a:rPr lang="en-US" sz="1600" dirty="0" smtClean="0"/>
              <a:t>, I., </a:t>
            </a:r>
            <a:r>
              <a:rPr lang="en-US" sz="1600" dirty="0" err="1" smtClean="0"/>
              <a:t>Llompart-Pou</a:t>
            </a:r>
            <a:r>
              <a:rPr lang="en-US" sz="1600" dirty="0" smtClean="0"/>
              <a:t>, J. A. and </a:t>
            </a:r>
            <a:r>
              <a:rPr lang="en-US" sz="1600" dirty="0" err="1" smtClean="0"/>
              <a:t>Togores</a:t>
            </a:r>
            <a:r>
              <a:rPr lang="en-US" sz="1600" dirty="0" smtClean="0"/>
              <a:t>, B. (2009)  	</a:t>
            </a:r>
            <a:r>
              <a:rPr lang="en-US" sz="1600" dirty="0" err="1" smtClean="0"/>
              <a:t>Hypercapnia</a:t>
            </a:r>
            <a:r>
              <a:rPr lang="en-US" sz="1600" dirty="0" smtClean="0"/>
              <a:t> test and weaning outcome from mechanical ventilation in COPD	patients. Anesthesia Intensive Care 37(5):726-732.</a:t>
            </a:r>
          </a:p>
          <a:p>
            <a:r>
              <a:rPr lang="en-US" sz="1600" dirty="0" err="1" smtClean="0"/>
              <a:t>Samolski</a:t>
            </a:r>
            <a:r>
              <a:rPr lang="en-US" sz="1600" dirty="0" smtClean="0"/>
              <a:t>, D., </a:t>
            </a:r>
            <a:r>
              <a:rPr lang="en-US" sz="1600" dirty="0" err="1" smtClean="0"/>
              <a:t>Tárrega</a:t>
            </a:r>
            <a:r>
              <a:rPr lang="en-US" sz="1600" dirty="0" smtClean="0"/>
              <a:t>, J., </a:t>
            </a:r>
            <a:r>
              <a:rPr lang="en-US" sz="1600" dirty="0" err="1" smtClean="0"/>
              <a:t>Antón</a:t>
            </a:r>
            <a:r>
              <a:rPr lang="en-US" sz="1600" dirty="0" smtClean="0"/>
              <a:t>, A., </a:t>
            </a:r>
            <a:r>
              <a:rPr lang="en-US" sz="1600" dirty="0" err="1" smtClean="0"/>
              <a:t>Mayos</a:t>
            </a:r>
            <a:r>
              <a:rPr lang="en-US" sz="1600" dirty="0" smtClean="0"/>
              <a:t>, M., </a:t>
            </a:r>
            <a:r>
              <a:rPr lang="en-US" sz="1600" dirty="0" err="1" smtClean="0"/>
              <a:t>Martí</a:t>
            </a:r>
            <a:r>
              <a:rPr lang="en-US" sz="1600" dirty="0" smtClean="0"/>
              <a:t>, S., </a:t>
            </a:r>
            <a:r>
              <a:rPr lang="en-US" sz="1600" dirty="0" err="1" smtClean="0"/>
              <a:t>Farrero</a:t>
            </a:r>
            <a:r>
              <a:rPr lang="en-US" sz="1600" dirty="0" smtClean="0"/>
              <a:t>, E., and </a:t>
            </a:r>
            <a:r>
              <a:rPr lang="en-US" sz="1600" dirty="0" err="1" smtClean="0"/>
              <a:t>Güell</a:t>
            </a:r>
            <a:r>
              <a:rPr lang="en-US" sz="1600" dirty="0" smtClean="0"/>
              <a:t>, R. </a:t>
            </a:r>
          </a:p>
          <a:p>
            <a:r>
              <a:rPr lang="en-US" sz="1600" dirty="0" smtClean="0"/>
              <a:t>	(2010)  Sleep hypoventilation due to increased nocturnal oxygen flow in	</a:t>
            </a:r>
            <a:r>
              <a:rPr lang="en-US" sz="1600" dirty="0" err="1" smtClean="0"/>
              <a:t>hypercapnic</a:t>
            </a:r>
            <a:r>
              <a:rPr lang="en-US" sz="1600" dirty="0" smtClean="0"/>
              <a:t>. COPD patients. </a:t>
            </a:r>
            <a:r>
              <a:rPr lang="en-US" sz="1600" dirty="0" err="1" smtClean="0"/>
              <a:t>Respirology</a:t>
            </a:r>
            <a:r>
              <a:rPr lang="en-US" sz="1600" dirty="0" smtClean="0"/>
              <a:t> 15(2):283-288.</a:t>
            </a:r>
          </a:p>
          <a:p>
            <a:r>
              <a:rPr lang="en-US" sz="1600" dirty="0" smtClean="0"/>
              <a:t>Zapata P, </a:t>
            </a:r>
            <a:r>
              <a:rPr lang="en-US" sz="1600" dirty="0" err="1" smtClean="0"/>
              <a:t>Larrain</a:t>
            </a:r>
            <a:r>
              <a:rPr lang="en-US" sz="1600" dirty="0" smtClean="0"/>
              <a:t> C, Rivera M, Calderon C. 2009.  Cardiovascular responses to </a:t>
            </a:r>
            <a:r>
              <a:rPr lang="en-US" sz="1600" dirty="0" err="1" smtClean="0"/>
              <a:t>hyperoxic</a:t>
            </a:r>
            <a:r>
              <a:rPr lang="en-US" sz="1600" dirty="0" smtClean="0"/>
              <a:t>	withdrawal of arterial chemosensory drive. Adv Exp Med Biol. 648:290-297.</a:t>
            </a:r>
          </a:p>
          <a:p>
            <a:endParaRPr lang="en-US" sz="1600" dirty="0" smtClean="0"/>
          </a:p>
          <a:p>
            <a:endParaRPr lang="en-US" sz="2400" dirty="0" smtClean="0"/>
          </a:p>
          <a:p>
            <a:endParaRPr lang="en-US" altLang="zh-CN" sz="2400" b="1" u="sng" dirty="0" smtClean="0">
              <a:ea typeface="宋体"/>
              <a:cs typeface="宋体"/>
            </a:endParaRPr>
          </a:p>
          <a:p>
            <a:endParaRPr lang="en-US" altLang="zh-CN" sz="2400" b="1" u="sng" dirty="0" smtClean="0">
              <a:ea typeface="宋体"/>
              <a:cs typeface="宋体"/>
            </a:endParaRPr>
          </a:p>
          <a:p>
            <a:endParaRPr lang="en-US" altLang="zh-CN" sz="2400" b="1" u="sng" dirty="0">
              <a:ea typeface="宋体"/>
              <a:cs typeface="宋体"/>
            </a:endParaRPr>
          </a:p>
          <a:p>
            <a:endParaRPr lang="zh-CN" altLang="en-US" sz="2700" b="1" u="sng" dirty="0">
              <a:ea typeface="宋体"/>
              <a:cs typeface="宋体"/>
            </a:endParaRPr>
          </a:p>
        </p:txBody>
      </p:sp>
      <p:sp>
        <p:nvSpPr>
          <p:cNvPr id="1076" name="Rectangle 2"/>
          <p:cNvSpPr>
            <a:spLocks noChangeArrowheads="1"/>
          </p:cNvSpPr>
          <p:nvPr/>
        </p:nvSpPr>
        <p:spPr bwMode="auto">
          <a:xfrm>
            <a:off x="0" y="0"/>
            <a:ext cx="40233600" cy="0"/>
          </a:xfrm>
          <a:prstGeom prst="rect">
            <a:avLst/>
          </a:prstGeom>
          <a:noFill/>
          <a:ln w="9525">
            <a:noFill/>
            <a:miter lim="800000"/>
            <a:headEnd/>
            <a:tailEnd/>
          </a:ln>
        </p:spPr>
        <p:txBody>
          <a:bodyPr wrap="none" anchor="ctr">
            <a:spAutoFit/>
          </a:bodyPr>
          <a:lstStyle/>
          <a:p>
            <a:endParaRPr lang="en-US" dirty="0"/>
          </a:p>
        </p:txBody>
      </p:sp>
      <p:sp>
        <p:nvSpPr>
          <p:cNvPr id="1077" name="Rectangle 4"/>
          <p:cNvSpPr>
            <a:spLocks noChangeArrowheads="1"/>
          </p:cNvSpPr>
          <p:nvPr/>
        </p:nvSpPr>
        <p:spPr bwMode="auto">
          <a:xfrm>
            <a:off x="0" y="0"/>
            <a:ext cx="40233600" cy="0"/>
          </a:xfrm>
          <a:prstGeom prst="rect">
            <a:avLst/>
          </a:prstGeom>
          <a:noFill/>
          <a:ln w="9525">
            <a:noFill/>
            <a:miter lim="800000"/>
            <a:headEnd/>
            <a:tailEnd/>
          </a:ln>
        </p:spPr>
        <p:txBody>
          <a:bodyPr wrap="none" anchor="ctr">
            <a:spAutoFit/>
          </a:bodyPr>
          <a:lstStyle/>
          <a:p>
            <a:endParaRPr lang="en-US" dirty="0"/>
          </a:p>
        </p:txBody>
      </p:sp>
      <p:sp>
        <p:nvSpPr>
          <p:cNvPr id="1081" name="Rectangle 6"/>
          <p:cNvSpPr>
            <a:spLocks noChangeArrowheads="1"/>
          </p:cNvSpPr>
          <p:nvPr/>
        </p:nvSpPr>
        <p:spPr bwMode="auto">
          <a:xfrm>
            <a:off x="0" y="0"/>
            <a:ext cx="40233600" cy="0"/>
          </a:xfrm>
          <a:prstGeom prst="rect">
            <a:avLst/>
          </a:prstGeom>
          <a:noFill/>
          <a:ln w="9525">
            <a:noFill/>
            <a:miter lim="800000"/>
            <a:headEnd/>
            <a:tailEnd/>
          </a:ln>
        </p:spPr>
        <p:txBody>
          <a:bodyPr wrap="none" anchor="ctr">
            <a:spAutoFit/>
          </a:bodyPr>
          <a:lstStyle/>
          <a:p>
            <a:endParaRPr lang="en-US" dirty="0"/>
          </a:p>
        </p:txBody>
      </p:sp>
      <p:sp>
        <p:nvSpPr>
          <p:cNvPr id="1084" name="Rectangle 7"/>
          <p:cNvSpPr>
            <a:spLocks noChangeArrowheads="1"/>
          </p:cNvSpPr>
          <p:nvPr/>
        </p:nvSpPr>
        <p:spPr bwMode="auto">
          <a:xfrm>
            <a:off x="0" y="0"/>
            <a:ext cx="40233600" cy="0"/>
          </a:xfrm>
          <a:prstGeom prst="rect">
            <a:avLst/>
          </a:prstGeom>
          <a:noFill/>
          <a:ln w="9525">
            <a:noFill/>
            <a:miter lim="800000"/>
            <a:headEnd/>
            <a:tailEnd/>
          </a:ln>
        </p:spPr>
        <p:txBody>
          <a:bodyPr wrap="none" anchor="ctr">
            <a:spAutoFit/>
          </a:bodyPr>
          <a:lstStyle/>
          <a:p>
            <a:endParaRPr lang="en-US" dirty="0"/>
          </a:p>
        </p:txBody>
      </p:sp>
      <p:sp>
        <p:nvSpPr>
          <p:cNvPr id="1085" name="Rectangle 9"/>
          <p:cNvSpPr>
            <a:spLocks noChangeArrowheads="1"/>
          </p:cNvSpPr>
          <p:nvPr/>
        </p:nvSpPr>
        <p:spPr bwMode="auto">
          <a:xfrm>
            <a:off x="0" y="0"/>
            <a:ext cx="40233600" cy="0"/>
          </a:xfrm>
          <a:prstGeom prst="rect">
            <a:avLst/>
          </a:prstGeom>
          <a:noFill/>
          <a:ln w="9525">
            <a:noFill/>
            <a:miter lim="800000"/>
            <a:headEnd/>
            <a:tailEnd/>
          </a:ln>
        </p:spPr>
        <p:txBody>
          <a:bodyPr wrap="none" anchor="ctr">
            <a:spAutoFit/>
          </a:bodyPr>
          <a:lstStyle/>
          <a:p>
            <a:endParaRPr lang="en-US" dirty="0"/>
          </a:p>
        </p:txBody>
      </p:sp>
      <p:sp>
        <p:nvSpPr>
          <p:cNvPr id="1086" name="Rectangle 11"/>
          <p:cNvSpPr>
            <a:spLocks noChangeArrowheads="1"/>
          </p:cNvSpPr>
          <p:nvPr/>
        </p:nvSpPr>
        <p:spPr bwMode="auto">
          <a:xfrm>
            <a:off x="0" y="0"/>
            <a:ext cx="40233600" cy="0"/>
          </a:xfrm>
          <a:prstGeom prst="rect">
            <a:avLst/>
          </a:prstGeom>
          <a:noFill/>
          <a:ln w="9525">
            <a:noFill/>
            <a:miter lim="800000"/>
            <a:headEnd/>
            <a:tailEnd/>
          </a:ln>
        </p:spPr>
        <p:txBody>
          <a:bodyPr wrap="none" anchor="ctr">
            <a:spAutoFit/>
          </a:bodyPr>
          <a:lstStyle/>
          <a:p>
            <a:endParaRPr lang="en-US" dirty="0"/>
          </a:p>
        </p:txBody>
      </p:sp>
      <p:sp>
        <p:nvSpPr>
          <p:cNvPr id="1088" name="Rectangle 13"/>
          <p:cNvSpPr>
            <a:spLocks noChangeArrowheads="1"/>
          </p:cNvSpPr>
          <p:nvPr/>
        </p:nvSpPr>
        <p:spPr bwMode="auto">
          <a:xfrm>
            <a:off x="0" y="0"/>
            <a:ext cx="40233600" cy="0"/>
          </a:xfrm>
          <a:prstGeom prst="rect">
            <a:avLst/>
          </a:prstGeom>
          <a:noFill/>
          <a:ln w="9525">
            <a:noFill/>
            <a:miter lim="800000"/>
            <a:headEnd/>
            <a:tailEnd/>
          </a:ln>
        </p:spPr>
        <p:txBody>
          <a:bodyPr wrap="none" anchor="ctr">
            <a:spAutoFit/>
          </a:bodyPr>
          <a:lstStyle/>
          <a:p>
            <a:endParaRPr lang="en-US" dirty="0"/>
          </a:p>
        </p:txBody>
      </p:sp>
      <p:sp>
        <p:nvSpPr>
          <p:cNvPr id="1089" name="Rectangle 15"/>
          <p:cNvSpPr>
            <a:spLocks noChangeArrowheads="1"/>
          </p:cNvSpPr>
          <p:nvPr/>
        </p:nvSpPr>
        <p:spPr bwMode="auto">
          <a:xfrm>
            <a:off x="0" y="0"/>
            <a:ext cx="40233600" cy="0"/>
          </a:xfrm>
          <a:prstGeom prst="rect">
            <a:avLst/>
          </a:prstGeom>
          <a:noFill/>
          <a:ln w="9525">
            <a:noFill/>
            <a:miter lim="800000"/>
            <a:headEnd/>
            <a:tailEnd/>
          </a:ln>
        </p:spPr>
        <p:txBody>
          <a:bodyPr wrap="none" anchor="ctr">
            <a:spAutoFit/>
          </a:bodyPr>
          <a:lstStyle/>
          <a:p>
            <a:endParaRPr lang="en-US" dirty="0"/>
          </a:p>
        </p:txBody>
      </p:sp>
      <p:sp>
        <p:nvSpPr>
          <p:cNvPr id="1131" name="Rectangle 562"/>
          <p:cNvSpPr>
            <a:spLocks noChangeArrowheads="1"/>
          </p:cNvSpPr>
          <p:nvPr/>
        </p:nvSpPr>
        <p:spPr bwMode="auto">
          <a:xfrm>
            <a:off x="30861000" y="11049000"/>
            <a:ext cx="3798888" cy="477838"/>
          </a:xfrm>
          <a:prstGeom prst="rect">
            <a:avLst/>
          </a:prstGeom>
          <a:noFill/>
          <a:ln w="9525">
            <a:noFill/>
            <a:miter lim="800000"/>
            <a:headEnd/>
            <a:tailEnd/>
          </a:ln>
        </p:spPr>
        <p:txBody>
          <a:bodyPr lIns="77212" tIns="38606" rIns="77212" bIns="38606"/>
          <a:lstStyle/>
          <a:p>
            <a:r>
              <a:rPr lang="en-US" altLang="zh-CN" sz="2700" b="1" u="sng" dirty="0" smtClean="0">
                <a:ea typeface="宋体"/>
                <a:cs typeface="宋体"/>
              </a:rPr>
              <a:t>SUMMARY</a:t>
            </a:r>
            <a:endParaRPr lang="en-US" altLang="zh-CN" sz="2700" b="1" u="sng" dirty="0">
              <a:ea typeface="宋体"/>
              <a:cs typeface="宋体"/>
            </a:endParaRPr>
          </a:p>
          <a:p>
            <a:endParaRPr lang="zh-CN" altLang="en-US" sz="2700" b="1" u="sng" dirty="0">
              <a:ea typeface="宋体"/>
              <a:cs typeface="宋体"/>
            </a:endParaRPr>
          </a:p>
        </p:txBody>
      </p:sp>
      <p:sp>
        <p:nvSpPr>
          <p:cNvPr id="166" name="Rectangle 165"/>
          <p:cNvSpPr/>
          <p:nvPr/>
        </p:nvSpPr>
        <p:spPr>
          <a:xfrm>
            <a:off x="30708600" y="4038600"/>
            <a:ext cx="8534400" cy="670560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w="57150">
                <a:solidFill>
                  <a:schemeClr val="tx1"/>
                </a:solidFill>
              </a:ln>
              <a:noFill/>
            </a:endParaRPr>
          </a:p>
        </p:txBody>
      </p:sp>
      <p:sp>
        <p:nvSpPr>
          <p:cNvPr id="170" name="Rectangle 169"/>
          <p:cNvSpPr/>
          <p:nvPr/>
        </p:nvSpPr>
        <p:spPr>
          <a:xfrm>
            <a:off x="35890200" y="4267200"/>
            <a:ext cx="990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endParaRPr>
          </a:p>
        </p:txBody>
      </p:sp>
      <p:sp>
        <p:nvSpPr>
          <p:cNvPr id="171" name="Rectangle 170"/>
          <p:cNvSpPr/>
          <p:nvPr/>
        </p:nvSpPr>
        <p:spPr>
          <a:xfrm rot="16507346">
            <a:off x="33305750" y="6215063"/>
            <a:ext cx="990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endParaRPr>
          </a:p>
        </p:txBody>
      </p:sp>
      <p:sp>
        <p:nvSpPr>
          <p:cNvPr id="136" name="TextBox 135"/>
          <p:cNvSpPr txBox="1"/>
          <p:nvPr/>
        </p:nvSpPr>
        <p:spPr>
          <a:xfrm>
            <a:off x="1371600" y="4800600"/>
            <a:ext cx="8305800" cy="10741402"/>
          </a:xfrm>
          <a:prstGeom prst="rect">
            <a:avLst/>
          </a:prstGeom>
          <a:noFill/>
        </p:spPr>
        <p:txBody>
          <a:bodyPr wrap="square" rtlCol="0">
            <a:spAutoFit/>
          </a:bodyPr>
          <a:lstStyle/>
          <a:p>
            <a:r>
              <a:rPr lang="en-US" sz="2200" dirty="0" smtClean="0"/>
              <a:t>	</a:t>
            </a:r>
            <a:r>
              <a:rPr lang="en-US" sz="2400" dirty="0" smtClean="0"/>
              <a:t>Chronic Obstructive Pulmonary Disease is the most common lung disease, affecting over 12 million people in the United States. It is especially prevalent in the Mideastern portion of the United States, including states like Indiana, Ohio, Kentucky, West Virginia, and Tennessee. Many people who are in the advanced stages of the disease begin oxygen therapy with hopes of bettering their condition; however, they are not aware of the risk associated with taking oxygen in conjunction with having COPD, where breathing might, in some cases, be hypoxic-driven. Preliminary data from a pilot study, which focused on acid/base chemistry, showed that the general public, as well as people who work in the allied health field, are not aware of the basic physiological phenomena occurring within the body of a person with COPD. Knowing the basics of chemistry and biology is important when trying to understand basic physiological principles and are then important when prescribing a correct course of treatment. Because of the results of the pilot study, it was apparent that there was a need for the development of educational material that can better inform the public about oxygen and the regulation of body pH in people with healthy lungs and of those with COPD. To meet this need, a brochure was created to communicate this association. These types of educational tools can be used in a variety of locations in order to educate the public on the relationship between science and health-related issues. Education is a key step to having a healthier population.          </a:t>
            </a:r>
          </a:p>
          <a:p>
            <a:endParaRPr lang="en-US" sz="2000" dirty="0"/>
          </a:p>
        </p:txBody>
      </p:sp>
      <p:sp>
        <p:nvSpPr>
          <p:cNvPr id="81" name="Rectangle 80"/>
          <p:cNvSpPr/>
          <p:nvPr/>
        </p:nvSpPr>
        <p:spPr>
          <a:xfrm>
            <a:off x="14249400" y="12801600"/>
            <a:ext cx="381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TextBox 85"/>
          <p:cNvSpPr txBox="1"/>
          <p:nvPr/>
        </p:nvSpPr>
        <p:spPr>
          <a:xfrm>
            <a:off x="11125200" y="14859000"/>
            <a:ext cx="12192000" cy="1938992"/>
          </a:xfrm>
          <a:prstGeom prst="rect">
            <a:avLst/>
          </a:prstGeom>
          <a:noFill/>
        </p:spPr>
        <p:txBody>
          <a:bodyPr wrap="square" rtlCol="0">
            <a:spAutoFit/>
          </a:bodyPr>
          <a:lstStyle/>
          <a:p>
            <a:r>
              <a:rPr lang="en-US" sz="2000" b="1" u="sng" dirty="0" smtClean="0"/>
              <a:t>Statistical Analysis</a:t>
            </a:r>
          </a:p>
          <a:p>
            <a:r>
              <a:rPr lang="en-US" sz="2000" b="1" dirty="0" smtClean="0"/>
              <a:t>	McNemar’s test for dependent proportions test (Agresti 2002) was used.  Perl programming to manipulate the data files and R to produce the analysis including the mcnemar.test function.  The results would also be significant if the Bonferroni adjustment to the p-value at the significance level of 0.05/6.</a:t>
            </a:r>
          </a:p>
          <a:p>
            <a:endParaRPr lang="en-US" sz="2000" dirty="0"/>
          </a:p>
        </p:txBody>
      </p:sp>
      <p:sp>
        <p:nvSpPr>
          <p:cNvPr id="88" name="TextBox 87"/>
          <p:cNvSpPr txBox="1"/>
          <p:nvPr/>
        </p:nvSpPr>
        <p:spPr>
          <a:xfrm>
            <a:off x="31013400" y="4800600"/>
            <a:ext cx="7772400" cy="5632311"/>
          </a:xfrm>
          <a:prstGeom prst="rect">
            <a:avLst/>
          </a:prstGeom>
          <a:noFill/>
        </p:spPr>
        <p:txBody>
          <a:bodyPr wrap="square" rtlCol="0">
            <a:spAutoFit/>
          </a:bodyPr>
          <a:lstStyle/>
          <a:p>
            <a:r>
              <a:rPr lang="en-US" sz="2400" dirty="0" smtClean="0"/>
              <a:t>	There are many other tools one can use to educate the  public on acid/base chemistry and how it is associated with physiology:</a:t>
            </a:r>
          </a:p>
          <a:p>
            <a:endParaRPr lang="en-US" sz="2400" dirty="0" smtClean="0"/>
          </a:p>
          <a:p>
            <a:pPr>
              <a:buFont typeface="Arial" pitchFamily="34" charset="0"/>
              <a:buChar char="•"/>
            </a:pPr>
            <a:r>
              <a:rPr lang="en-US" sz="2400" dirty="0" smtClean="0"/>
              <a:t>creation of an educational web page</a:t>
            </a:r>
          </a:p>
          <a:p>
            <a:pPr>
              <a:buFont typeface="Arial" pitchFamily="34" charset="0"/>
              <a:buChar char="•"/>
            </a:pPr>
            <a:r>
              <a:rPr lang="en-US" sz="2400" dirty="0" smtClean="0"/>
              <a:t>distribution of educational material in the mall</a:t>
            </a:r>
          </a:p>
          <a:p>
            <a:pPr>
              <a:buFont typeface="Arial" pitchFamily="34" charset="0"/>
              <a:buChar char="•"/>
            </a:pPr>
            <a:r>
              <a:rPr lang="en-US" sz="2400" dirty="0" smtClean="0"/>
              <a:t>participation at a health fair booth</a:t>
            </a:r>
          </a:p>
          <a:p>
            <a:pPr>
              <a:buFont typeface="Arial" pitchFamily="34" charset="0"/>
              <a:buChar char="•"/>
            </a:pPr>
            <a:r>
              <a:rPr lang="en-US" sz="2400" dirty="0" smtClean="0"/>
              <a:t>distributing pamphlets and other material to healthcare providers who can distribute it to the public</a:t>
            </a:r>
          </a:p>
          <a:p>
            <a:pPr>
              <a:buFont typeface="Arial" pitchFamily="34" charset="0"/>
              <a:buChar char="•"/>
            </a:pPr>
            <a:r>
              <a:rPr lang="en-US" sz="2400" dirty="0" smtClean="0"/>
              <a:t>visiting assisted living facilities for the elderly</a:t>
            </a:r>
          </a:p>
          <a:p>
            <a:pPr lvl="1">
              <a:buFont typeface="Arial" pitchFamily="34" charset="0"/>
              <a:buChar char="•"/>
            </a:pPr>
            <a:r>
              <a:rPr lang="en-US" sz="2400" dirty="0" smtClean="0"/>
              <a:t>demonstrations</a:t>
            </a:r>
          </a:p>
          <a:p>
            <a:pPr>
              <a:buFont typeface="Arial" pitchFamily="34" charset="0"/>
              <a:buChar char="•"/>
            </a:pPr>
            <a:r>
              <a:rPr lang="en-US" sz="2400" dirty="0" smtClean="0"/>
              <a:t>visiting middle school/ high school</a:t>
            </a:r>
          </a:p>
          <a:p>
            <a:pPr lvl="1">
              <a:buFont typeface="Arial" pitchFamily="34" charset="0"/>
              <a:buChar char="•"/>
            </a:pPr>
            <a:r>
              <a:rPr lang="en-US" sz="2400" dirty="0" smtClean="0"/>
              <a:t>education on the dangers of smoking – preventative education</a:t>
            </a:r>
          </a:p>
          <a:p>
            <a:pPr lvl="1">
              <a:buFont typeface="Arial" pitchFamily="34" charset="0"/>
              <a:buChar char="•"/>
            </a:pPr>
            <a:r>
              <a:rPr lang="en-US" sz="2400" dirty="0" smtClean="0"/>
              <a:t>demonstrations</a:t>
            </a:r>
          </a:p>
        </p:txBody>
      </p:sp>
      <p:sp>
        <p:nvSpPr>
          <p:cNvPr id="92" name="TextBox 91"/>
          <p:cNvSpPr txBox="1"/>
          <p:nvPr/>
        </p:nvSpPr>
        <p:spPr>
          <a:xfrm>
            <a:off x="30937200" y="4191000"/>
            <a:ext cx="8229600" cy="523220"/>
          </a:xfrm>
          <a:prstGeom prst="rect">
            <a:avLst/>
          </a:prstGeom>
          <a:noFill/>
        </p:spPr>
        <p:txBody>
          <a:bodyPr wrap="square" rtlCol="0">
            <a:spAutoFit/>
          </a:bodyPr>
          <a:lstStyle/>
          <a:p>
            <a:r>
              <a:rPr lang="en-US" sz="2800" b="1" u="sng" dirty="0" smtClean="0"/>
              <a:t>ADDITIONAL EDUCATIONAL TOOLS</a:t>
            </a:r>
            <a:endParaRPr lang="en-US" sz="2800" b="1" u="sng" dirty="0"/>
          </a:p>
        </p:txBody>
      </p:sp>
      <p:sp>
        <p:nvSpPr>
          <p:cNvPr id="89" name="TextBox 88"/>
          <p:cNvSpPr txBox="1"/>
          <p:nvPr/>
        </p:nvSpPr>
        <p:spPr>
          <a:xfrm>
            <a:off x="1295400" y="16078201"/>
            <a:ext cx="8229600" cy="7355860"/>
          </a:xfrm>
          <a:prstGeom prst="rect">
            <a:avLst/>
          </a:prstGeom>
          <a:noFill/>
        </p:spPr>
        <p:txBody>
          <a:bodyPr wrap="square" rtlCol="0">
            <a:spAutoFit/>
          </a:bodyPr>
          <a:lstStyle/>
          <a:p>
            <a:r>
              <a:rPr lang="en-US" sz="2800" b="1" u="sng" dirty="0" smtClean="0"/>
              <a:t>PROBLEM?</a:t>
            </a:r>
          </a:p>
          <a:p>
            <a:endParaRPr lang="en-US" sz="2400" b="1" u="sng" dirty="0" smtClean="0"/>
          </a:p>
          <a:p>
            <a:r>
              <a:rPr lang="en-US" sz="2400" dirty="0" smtClean="0"/>
              <a:t>	</a:t>
            </a:r>
            <a:r>
              <a:rPr lang="en-US" sz="2200" dirty="0" smtClean="0"/>
              <a:t>Essentially, the brain is responsible for directing the breathing of people. However, there may be difference between  breathing  control for a person with COPD and for a person with healthy lungs. </a:t>
            </a:r>
          </a:p>
          <a:p>
            <a:r>
              <a:rPr lang="en-US" sz="2200" dirty="0" smtClean="0"/>
              <a:t>	For COPD patients, low oxygen may play a role in driving a person’s rate of breathing. When the brain senses low oxygen levels, it tells the person to breathe. However, when a COPD patient is on oxygen therapy and is out of breath, he/she often wants to increase his/her oxygen intake artificially (i.e. from the oxygen tank). This may be a problem as COPD patients are more prone to being hypoxic-driven, and thus, might not require as much oxygen. This may cause their breathing  to slow down when oxygen is in excess, not allowing carbon dioxide to be exhaled, resulting in acidosis. For people with healthy lungs, high carbon dioxide is what the brain senses and tells the person to breathe to get rid of  the carbon dioxide. A healthy person is entirely pH-driven.</a:t>
            </a:r>
          </a:p>
          <a:p>
            <a:r>
              <a:rPr lang="en-US" sz="2200" dirty="0" smtClean="0"/>
              <a:t> </a:t>
            </a:r>
          </a:p>
          <a:p>
            <a:r>
              <a:rPr lang="en-US" sz="2200" dirty="0" smtClean="0"/>
              <a:t> </a:t>
            </a:r>
            <a:endParaRPr lang="en-US" sz="2200" dirty="0"/>
          </a:p>
        </p:txBody>
      </p:sp>
      <p:sp>
        <p:nvSpPr>
          <p:cNvPr id="90" name="TextBox 89"/>
          <p:cNvSpPr txBox="1"/>
          <p:nvPr/>
        </p:nvSpPr>
        <p:spPr>
          <a:xfrm>
            <a:off x="10744200" y="4038600"/>
            <a:ext cx="12573000" cy="3170099"/>
          </a:xfrm>
          <a:prstGeom prst="rect">
            <a:avLst/>
          </a:prstGeom>
          <a:noFill/>
        </p:spPr>
        <p:txBody>
          <a:bodyPr wrap="square" rtlCol="0">
            <a:spAutoFit/>
          </a:bodyPr>
          <a:lstStyle/>
          <a:p>
            <a:r>
              <a:rPr lang="en-US" sz="2800" b="1" u="sng" dirty="0" smtClean="0"/>
              <a:t>PRELIMINARY DATA FROM PILOT STUDY</a:t>
            </a:r>
          </a:p>
          <a:p>
            <a:pPr algn="ctr"/>
            <a:endParaRPr lang="en-US" sz="2800" b="1" u="sng" dirty="0" smtClean="0"/>
          </a:p>
          <a:p>
            <a:r>
              <a:rPr lang="en-US" sz="2400" dirty="0" smtClean="0"/>
              <a:t>	A study was conducted in which a pre-test and a post-test were administered to different groups of people. In between the two tests, the participants were instructed on the educational content, which included acid/base chemistry and how it relates to physiological phenomena. A summary of the results can be seen below.</a:t>
            </a:r>
          </a:p>
          <a:p>
            <a:endParaRPr lang="en-US" sz="2400" dirty="0" smtClean="0"/>
          </a:p>
          <a:p>
            <a:r>
              <a:rPr lang="en-US" sz="2400" dirty="0" smtClean="0"/>
              <a:t> </a:t>
            </a:r>
            <a:endParaRPr lang="en-US" sz="2400" dirty="0"/>
          </a:p>
        </p:txBody>
      </p:sp>
      <p:sp>
        <p:nvSpPr>
          <p:cNvPr id="93" name="TextBox 92"/>
          <p:cNvSpPr txBox="1"/>
          <p:nvPr/>
        </p:nvSpPr>
        <p:spPr>
          <a:xfrm>
            <a:off x="10972800" y="6705600"/>
            <a:ext cx="12649200" cy="8525411"/>
          </a:xfrm>
          <a:prstGeom prst="rect">
            <a:avLst/>
          </a:prstGeom>
          <a:noFill/>
        </p:spPr>
        <p:txBody>
          <a:bodyPr wrap="square" rtlCol="0">
            <a:spAutoFit/>
          </a:bodyPr>
          <a:lstStyle/>
          <a:p>
            <a:r>
              <a:rPr lang="en-US" sz="1600" b="1" dirty="0" smtClean="0"/>
              <a:t>Center 1 (high school) (N=28)</a:t>
            </a:r>
          </a:p>
          <a:p>
            <a:r>
              <a:rPr lang="en-US" sz="1600" b="1" u="sng" dirty="0" smtClean="0"/>
              <a:t>Question                                                                     					Pre % 	Post %</a:t>
            </a:r>
          </a:p>
          <a:p>
            <a:pPr>
              <a:buFont typeface="Arial" pitchFamily="34" charset="0"/>
              <a:buChar char="•"/>
            </a:pPr>
            <a:r>
              <a:rPr lang="en-US" sz="1600" dirty="0" smtClean="0"/>
              <a:t> A pH scale is shown above.  Which area of the scale would be considered acidic? 		82%  	82%</a:t>
            </a:r>
          </a:p>
          <a:p>
            <a:pPr>
              <a:buFont typeface="Arial" pitchFamily="34" charset="0"/>
              <a:buChar char="•"/>
            </a:pPr>
            <a:r>
              <a:rPr lang="en-US" sz="1600" dirty="0" smtClean="0"/>
              <a:t> Using the pH scale above, which area of the scale would be considered basic? 			68% 	64%</a:t>
            </a:r>
          </a:p>
          <a:p>
            <a:pPr>
              <a:buFont typeface="Arial" pitchFamily="34" charset="0"/>
              <a:buChar char="•"/>
            </a:pPr>
            <a:r>
              <a:rPr lang="en-US" sz="1600" dirty="0" smtClean="0"/>
              <a:t> When Carbon Dioxide levels increase in your blood, what effect does this have on the blood pH? 	71%	54%</a:t>
            </a:r>
          </a:p>
          <a:p>
            <a:pPr>
              <a:buFont typeface="Arial" pitchFamily="34" charset="0"/>
              <a:buChar char="•"/>
            </a:pPr>
            <a:r>
              <a:rPr lang="en-US" sz="1600" dirty="0" smtClean="0"/>
              <a:t> Breathing faster will cause blood pH to become?						</a:t>
            </a:r>
            <a:r>
              <a:rPr lang="en-US" sz="1600" dirty="0" smtClean="0">
                <a:solidFill>
                  <a:srgbClr val="00B050"/>
                </a:solidFill>
              </a:rPr>
              <a:t>57%	32% </a:t>
            </a:r>
            <a:r>
              <a:rPr lang="en-US" sz="1600" dirty="0" smtClean="0">
                <a:solidFill>
                  <a:srgbClr val="FF0000"/>
                </a:solidFill>
              </a:rPr>
              <a:t>+</a:t>
            </a:r>
          </a:p>
          <a:p>
            <a:pPr>
              <a:buFont typeface="Arial" pitchFamily="34" charset="0"/>
              <a:buChar char="•"/>
            </a:pPr>
            <a:r>
              <a:rPr lang="en-US" sz="1600" dirty="0" smtClean="0"/>
              <a:t> Someone with chronic obstructive pulmonary disorder (COPD) would most likely have?		68%	71%</a:t>
            </a:r>
          </a:p>
          <a:p>
            <a:pPr>
              <a:buFont typeface="Arial" pitchFamily="34" charset="0"/>
              <a:buChar char="•"/>
            </a:pPr>
            <a:r>
              <a:rPr lang="en-US" sz="1600" dirty="0" smtClean="0"/>
              <a:t> What role does a buffer such as proteins and/or sodium bicarbonate, have in the body?		54%	61%              </a:t>
            </a:r>
            <a:r>
              <a:rPr lang="en-US" sz="1600" b="1" dirty="0" smtClean="0"/>
              <a:t>+=P&lt;0.10</a:t>
            </a:r>
          </a:p>
          <a:p>
            <a:pPr>
              <a:buFont typeface="Arial" pitchFamily="34" charset="0"/>
              <a:buChar char="•"/>
            </a:pPr>
            <a:endParaRPr lang="en-US" sz="1600" b="1" dirty="0" smtClean="0"/>
          </a:p>
          <a:p>
            <a:r>
              <a:rPr lang="en-US" sz="1600" b="1" u="sng" dirty="0" smtClean="0"/>
              <a:t>Center 2 (Freshman Biology N=241)</a:t>
            </a:r>
          </a:p>
          <a:p>
            <a:pPr>
              <a:buFont typeface="Arial" pitchFamily="34" charset="0"/>
              <a:buChar char="•"/>
            </a:pPr>
            <a:r>
              <a:rPr lang="en-US" sz="1600" dirty="0" smtClean="0"/>
              <a:t> A pH scale is shown above.  Which area of the scale would be considered acidic?		98%	98%</a:t>
            </a:r>
          </a:p>
          <a:p>
            <a:pPr>
              <a:buFont typeface="Arial" pitchFamily="34" charset="0"/>
              <a:buChar char="•"/>
            </a:pPr>
            <a:r>
              <a:rPr lang="en-US" sz="1600" dirty="0" smtClean="0"/>
              <a:t> Using the pH scale above, which area of the scale would be considered basic?			96%	98%</a:t>
            </a:r>
          </a:p>
          <a:p>
            <a:pPr>
              <a:buFont typeface="Arial" pitchFamily="34" charset="0"/>
              <a:buChar char="•"/>
            </a:pPr>
            <a:r>
              <a:rPr lang="en-US" sz="1600" dirty="0" smtClean="0"/>
              <a:t> When Carbon Dioxide levels increase in your blood, what effect does this have on the blood pH?	52%	77%</a:t>
            </a:r>
            <a:r>
              <a:rPr lang="en-US" sz="1600" dirty="0" smtClean="0">
                <a:solidFill>
                  <a:srgbClr val="FF0000"/>
                </a:solidFill>
              </a:rPr>
              <a:t>***</a:t>
            </a:r>
          </a:p>
          <a:p>
            <a:pPr>
              <a:buFont typeface="Arial" pitchFamily="34" charset="0"/>
              <a:buChar char="•"/>
            </a:pPr>
            <a:r>
              <a:rPr lang="en-US" sz="1600" dirty="0" smtClean="0"/>
              <a:t> Breathing faster will cause blood pH to become?						44%	39%</a:t>
            </a:r>
          </a:p>
          <a:p>
            <a:pPr>
              <a:buFont typeface="Arial" pitchFamily="34" charset="0"/>
              <a:buChar char="•"/>
            </a:pPr>
            <a:r>
              <a:rPr lang="en-US" sz="1600" dirty="0" smtClean="0"/>
              <a:t> Someone with chronic obstructive pulmonary disorder (COPD) would most likely have?		51%	93%</a:t>
            </a:r>
            <a:r>
              <a:rPr lang="en-US" sz="1600" dirty="0" smtClean="0">
                <a:solidFill>
                  <a:srgbClr val="FF0000"/>
                </a:solidFill>
              </a:rPr>
              <a:t>***</a:t>
            </a:r>
          </a:p>
          <a:p>
            <a:pPr>
              <a:buFont typeface="Arial" pitchFamily="34" charset="0"/>
              <a:buChar char="•"/>
            </a:pPr>
            <a:r>
              <a:rPr lang="en-US" sz="1600" dirty="0" smtClean="0"/>
              <a:t> What role does a buffer such as proteins and/or sodium bicarbonate, have in the body?		92%	99%</a:t>
            </a:r>
            <a:r>
              <a:rPr lang="en-US" sz="1600" dirty="0" smtClean="0">
                <a:solidFill>
                  <a:srgbClr val="FF0000"/>
                </a:solidFill>
              </a:rPr>
              <a:t>** </a:t>
            </a:r>
            <a:r>
              <a:rPr lang="en-US" sz="1600" dirty="0" smtClean="0"/>
              <a:t>        </a:t>
            </a:r>
            <a:r>
              <a:rPr lang="en-US" sz="1600" b="1" dirty="0" smtClean="0"/>
              <a:t>**=p&lt;0.001</a:t>
            </a:r>
          </a:p>
          <a:p>
            <a:pPr>
              <a:buFont typeface="Arial" pitchFamily="34" charset="0"/>
              <a:buChar char="•"/>
            </a:pPr>
            <a:endParaRPr lang="en-US" sz="1600" b="1" dirty="0" smtClean="0"/>
          </a:p>
          <a:p>
            <a:r>
              <a:rPr lang="en-US" sz="1600" b="1" u="sng" dirty="0" smtClean="0"/>
              <a:t>Center 3 (groups 4-6 in participants) N=57)</a:t>
            </a:r>
          </a:p>
          <a:p>
            <a:r>
              <a:rPr lang="en-US" sz="1600" dirty="0" smtClean="0"/>
              <a:t>A pH scale is shown above.  Which area of the scale would be considered acidic?		100%	100%</a:t>
            </a:r>
          </a:p>
          <a:p>
            <a:r>
              <a:rPr lang="en-US" sz="1600" dirty="0" smtClean="0"/>
              <a:t>Using the pH scale above, which area of the scale would be considered basic?			96%	100%</a:t>
            </a:r>
          </a:p>
          <a:p>
            <a:r>
              <a:rPr lang="en-US" sz="1600" dirty="0" smtClean="0"/>
              <a:t>When Carbon Dioxide levels increase in your blood, what effect does this have on the blood pH?	58%	95%</a:t>
            </a:r>
            <a:r>
              <a:rPr lang="en-US" sz="1600" dirty="0" smtClean="0">
                <a:solidFill>
                  <a:srgbClr val="FF0000"/>
                </a:solidFill>
              </a:rPr>
              <a:t>***</a:t>
            </a:r>
          </a:p>
          <a:p>
            <a:r>
              <a:rPr lang="en-US" sz="1600" dirty="0" smtClean="0"/>
              <a:t>Breathing faster will cause blood pH to become?						30%	37%</a:t>
            </a:r>
          </a:p>
          <a:p>
            <a:r>
              <a:rPr lang="en-US" sz="1600" dirty="0" smtClean="0"/>
              <a:t>Someone with chronic obstructive pulmonary disorder (COPD) would most likely have?		58%	96%</a:t>
            </a:r>
            <a:r>
              <a:rPr lang="en-US" sz="1600" dirty="0" smtClean="0">
                <a:solidFill>
                  <a:srgbClr val="FF0000"/>
                </a:solidFill>
              </a:rPr>
              <a:t>***</a:t>
            </a:r>
          </a:p>
          <a:p>
            <a:r>
              <a:rPr lang="en-US" sz="1600" dirty="0" smtClean="0"/>
              <a:t>What role does a buffer such as proteins and/or sodium bicarbonate, have in the body?		91%	96%	</a:t>
            </a:r>
            <a:r>
              <a:rPr lang="en-US" sz="1600" b="1" dirty="0" smtClean="0"/>
              <a:t> ***=p&lt;0.0001</a:t>
            </a:r>
          </a:p>
          <a:p>
            <a:endParaRPr lang="en-US" sz="1600" b="1" dirty="0" smtClean="0"/>
          </a:p>
          <a:p>
            <a:r>
              <a:rPr lang="en-US" sz="1600" b="1" u="sng" dirty="0" smtClean="0"/>
              <a:t>Center 4 (BSN students) N=27)</a:t>
            </a:r>
          </a:p>
          <a:p>
            <a:r>
              <a:rPr lang="en-US" sz="1600" dirty="0" smtClean="0"/>
              <a:t>A pH scale is shown above.  Which area of the scale would be considered acidic?		</a:t>
            </a:r>
            <a:r>
              <a:rPr lang="en-US" sz="1600" dirty="0" smtClean="0">
                <a:solidFill>
                  <a:srgbClr val="00B050"/>
                </a:solidFill>
              </a:rPr>
              <a:t>89%	70%</a:t>
            </a:r>
            <a:r>
              <a:rPr lang="en-US" sz="1600" dirty="0" smtClean="0">
                <a:solidFill>
                  <a:srgbClr val="FF0000"/>
                </a:solidFill>
              </a:rPr>
              <a:t>+</a:t>
            </a:r>
          </a:p>
          <a:p>
            <a:r>
              <a:rPr lang="en-US" sz="1600" dirty="0" smtClean="0"/>
              <a:t>Using the pH scale above, which area of the scale would be considered basic?			74%	81%</a:t>
            </a:r>
          </a:p>
          <a:p>
            <a:r>
              <a:rPr lang="en-US" sz="1600" dirty="0" smtClean="0"/>
              <a:t>When Carbon Dioxide levels increase in your blood, what effect does this have on the blood pH?	89%	89%</a:t>
            </a:r>
            <a:endParaRPr lang="en-US" sz="1600" dirty="0" smtClean="0">
              <a:solidFill>
                <a:srgbClr val="FF0000"/>
              </a:solidFill>
            </a:endParaRPr>
          </a:p>
          <a:p>
            <a:r>
              <a:rPr lang="en-US" sz="1600" dirty="0" smtClean="0"/>
              <a:t>Breathing faster will cause blood pH to become?						48%	44%</a:t>
            </a:r>
          </a:p>
          <a:p>
            <a:r>
              <a:rPr lang="en-US" sz="1600" dirty="0" smtClean="0"/>
              <a:t>Someone with chronic obstructive pulmonary disorder (COPD) would most likely have?		96%	81%</a:t>
            </a:r>
          </a:p>
          <a:p>
            <a:r>
              <a:rPr lang="en-US" sz="1600" dirty="0" smtClean="0"/>
              <a:t>What role does a buffer such as proteins and/or sodium bicarbonate, have in the body?		</a:t>
            </a:r>
            <a:r>
              <a:rPr lang="en-US" sz="1600" dirty="0" smtClean="0">
                <a:solidFill>
                  <a:srgbClr val="00B050"/>
                </a:solidFill>
              </a:rPr>
              <a:t>67%	59% </a:t>
            </a:r>
            <a:r>
              <a:rPr lang="en-US" sz="1600" dirty="0" smtClean="0">
                <a:solidFill>
                  <a:srgbClr val="FF0000"/>
                </a:solidFill>
              </a:rPr>
              <a:t>+</a:t>
            </a:r>
            <a:r>
              <a:rPr lang="en-US" sz="1600" dirty="0" smtClean="0"/>
              <a:t>	</a:t>
            </a:r>
            <a:r>
              <a:rPr lang="en-US" sz="1600" b="1" dirty="0" smtClean="0"/>
              <a:t> +=P&lt;0.10</a:t>
            </a:r>
          </a:p>
          <a:p>
            <a:endParaRPr lang="en-US" sz="1600" b="1" dirty="0" smtClean="0"/>
          </a:p>
          <a:p>
            <a:endParaRPr lang="en-US" dirty="0"/>
          </a:p>
        </p:txBody>
      </p:sp>
      <p:sp>
        <p:nvSpPr>
          <p:cNvPr id="94" name="TextBox 93"/>
          <p:cNvSpPr txBox="1"/>
          <p:nvPr/>
        </p:nvSpPr>
        <p:spPr>
          <a:xfrm>
            <a:off x="11353800" y="17231380"/>
            <a:ext cx="15163800" cy="523220"/>
          </a:xfrm>
          <a:prstGeom prst="rect">
            <a:avLst/>
          </a:prstGeom>
          <a:noFill/>
        </p:spPr>
        <p:txBody>
          <a:bodyPr wrap="square" rtlCol="0">
            <a:spAutoFit/>
          </a:bodyPr>
          <a:lstStyle/>
          <a:p>
            <a:r>
              <a:rPr lang="en-US" sz="2800" b="1" u="sng" dirty="0" smtClean="0"/>
              <a:t>EDUCATIONAL PAMPLET</a:t>
            </a:r>
            <a:endParaRPr lang="en-US" sz="2800" b="1" u="sng" dirty="0"/>
          </a:p>
        </p:txBody>
      </p:sp>
      <p:sp>
        <p:nvSpPr>
          <p:cNvPr id="95" name="TextBox 94"/>
          <p:cNvSpPr txBox="1"/>
          <p:nvPr/>
        </p:nvSpPr>
        <p:spPr>
          <a:xfrm>
            <a:off x="11277600" y="17849671"/>
            <a:ext cx="19202400" cy="1200329"/>
          </a:xfrm>
          <a:prstGeom prst="rect">
            <a:avLst/>
          </a:prstGeom>
          <a:noFill/>
        </p:spPr>
        <p:txBody>
          <a:bodyPr wrap="square" rtlCol="0">
            <a:spAutoFit/>
          </a:bodyPr>
          <a:lstStyle/>
          <a:p>
            <a:r>
              <a:rPr lang="en-US" sz="2400" dirty="0" smtClean="0"/>
              <a:t>	The results of the pilot study indicated that there was a need for the development of educational material that can better inform the public about oxygen and the regulation of body pH in people with healthy lungs and in those with COPD.  To meet this need, a brochure, which can be easily distributed, was created to communicate this association.</a:t>
            </a:r>
            <a:endParaRPr lang="en-US" sz="2400" dirty="0"/>
          </a:p>
        </p:txBody>
      </p:sp>
      <p:cxnSp>
        <p:nvCxnSpPr>
          <p:cNvPr id="96" name="Straight Connector 95"/>
          <p:cNvCxnSpPr/>
          <p:nvPr/>
        </p:nvCxnSpPr>
        <p:spPr>
          <a:xfrm>
            <a:off x="10896600" y="16840200"/>
            <a:ext cx="1935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23545800" y="4343400"/>
            <a:ext cx="76200" cy="123444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23926800" y="4267200"/>
            <a:ext cx="6324600" cy="523220"/>
          </a:xfrm>
          <a:prstGeom prst="rect">
            <a:avLst/>
          </a:prstGeom>
          <a:noFill/>
        </p:spPr>
        <p:txBody>
          <a:bodyPr wrap="square" rtlCol="0">
            <a:spAutoFit/>
          </a:bodyPr>
          <a:lstStyle/>
          <a:p>
            <a:r>
              <a:rPr lang="en-US" sz="2800" b="1" u="sng" dirty="0" smtClean="0"/>
              <a:t>DEMONSTRATION</a:t>
            </a:r>
            <a:endParaRPr lang="en-US" sz="2800" b="1" u="sng" dirty="0"/>
          </a:p>
        </p:txBody>
      </p:sp>
      <p:pic>
        <p:nvPicPr>
          <p:cNvPr id="100" name="Picture 99" descr="Bromothymol_blue_colors.jpg"/>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24612600" y="5029200"/>
            <a:ext cx="4800600" cy="4075313"/>
          </a:xfrm>
          <a:prstGeom prst="rect">
            <a:avLst/>
          </a:prstGeom>
        </p:spPr>
      </p:pic>
      <p:sp>
        <p:nvSpPr>
          <p:cNvPr id="101" name="TextBox 100"/>
          <p:cNvSpPr txBox="1"/>
          <p:nvPr/>
        </p:nvSpPr>
        <p:spPr>
          <a:xfrm>
            <a:off x="24155400" y="9067800"/>
            <a:ext cx="5715000" cy="523220"/>
          </a:xfrm>
          <a:prstGeom prst="rect">
            <a:avLst/>
          </a:prstGeom>
          <a:noFill/>
        </p:spPr>
        <p:txBody>
          <a:bodyPr wrap="square" rtlCol="0">
            <a:spAutoFit/>
          </a:bodyPr>
          <a:lstStyle/>
          <a:p>
            <a:r>
              <a:rPr lang="en-US" sz="2800" b="1" dirty="0" smtClean="0">
                <a:solidFill>
                  <a:srgbClr val="FF0000"/>
                </a:solidFill>
              </a:rPr>
              <a:t>           </a:t>
            </a:r>
            <a:r>
              <a:rPr lang="en-US" sz="2000" b="1" dirty="0" smtClean="0">
                <a:solidFill>
                  <a:srgbClr val="FF0000"/>
                </a:solidFill>
              </a:rPr>
              <a:t> ACIDIC   </a:t>
            </a:r>
            <a:r>
              <a:rPr lang="en-US" sz="2000" b="1" dirty="0" smtClean="0"/>
              <a:t>NEUTRAL  </a:t>
            </a:r>
            <a:r>
              <a:rPr lang="en-US" sz="2000" b="1" dirty="0" smtClean="0">
                <a:solidFill>
                  <a:schemeClr val="accent2"/>
                </a:solidFill>
              </a:rPr>
              <a:t>BASIC</a:t>
            </a:r>
            <a:r>
              <a:rPr lang="en-US" sz="2800" b="1" dirty="0" smtClean="0">
                <a:solidFill>
                  <a:schemeClr val="accent2"/>
                </a:solidFill>
              </a:rPr>
              <a:t> </a:t>
            </a:r>
            <a:endParaRPr lang="en-US" sz="2800" b="1" dirty="0">
              <a:solidFill>
                <a:schemeClr val="accent2"/>
              </a:solidFill>
            </a:endParaRPr>
          </a:p>
        </p:txBody>
      </p:sp>
      <p:sp>
        <p:nvSpPr>
          <p:cNvPr id="102" name="Rectangle 101"/>
          <p:cNvSpPr/>
          <p:nvPr/>
        </p:nvSpPr>
        <p:spPr>
          <a:xfrm>
            <a:off x="23622000" y="9601200"/>
            <a:ext cx="6705600" cy="3416320"/>
          </a:xfrm>
          <a:prstGeom prst="rect">
            <a:avLst/>
          </a:prstGeom>
        </p:spPr>
        <p:txBody>
          <a:bodyPr wrap="square">
            <a:spAutoFit/>
          </a:bodyPr>
          <a:lstStyle/>
          <a:p>
            <a:r>
              <a:rPr lang="en-US" sz="2400" dirty="0" smtClean="0"/>
              <a:t>Two 1% solutions of </a:t>
            </a:r>
            <a:r>
              <a:rPr lang="en-US" sz="2400" dirty="0" err="1" smtClean="0"/>
              <a:t>Bromothymol</a:t>
            </a:r>
            <a:r>
              <a:rPr lang="en-US" sz="2400" dirty="0" smtClean="0"/>
              <a:t> Blue, one in distilled water and another in salt water.  Added 1M sodium hydroxide to the solutions until they turn dark blue. Using a straw, participants exhale forcefully into the solutions. The distilled water solution quickly turns green (pH 7), and with continued blowing the solution turns light yellow (pH 5- 6). The salt-water trial results in no color change. </a:t>
            </a:r>
            <a:endParaRPr lang="en-US" sz="2400" dirty="0"/>
          </a:p>
        </p:txBody>
      </p:sp>
      <p:sp>
        <p:nvSpPr>
          <p:cNvPr id="103" name="TextBox 102"/>
          <p:cNvSpPr txBox="1"/>
          <p:nvPr/>
        </p:nvSpPr>
        <p:spPr>
          <a:xfrm>
            <a:off x="23774400" y="14097000"/>
            <a:ext cx="6400800" cy="2308324"/>
          </a:xfrm>
          <a:prstGeom prst="rect">
            <a:avLst/>
          </a:prstGeom>
          <a:noFill/>
        </p:spPr>
        <p:txBody>
          <a:bodyPr wrap="square" rtlCol="0">
            <a:spAutoFit/>
          </a:bodyPr>
          <a:lstStyle/>
          <a:p>
            <a:pPr>
              <a:buFont typeface="Arial" pitchFamily="34" charset="0"/>
              <a:buChar char="•"/>
            </a:pPr>
            <a:r>
              <a:rPr lang="en-US" sz="2400" dirty="0" smtClean="0"/>
              <a:t>CO</a:t>
            </a:r>
            <a:r>
              <a:rPr lang="en-US" sz="2400" baseline="-25000" dirty="0" smtClean="0"/>
              <a:t>2</a:t>
            </a:r>
            <a:r>
              <a:rPr lang="en-US" sz="2400" dirty="0" smtClean="0"/>
              <a:t> reacts with water in the body to make acid. </a:t>
            </a:r>
          </a:p>
          <a:p>
            <a:pPr>
              <a:buFont typeface="Arial" pitchFamily="34" charset="0"/>
              <a:buChar char="•"/>
            </a:pPr>
            <a:r>
              <a:rPr lang="en-US" sz="2400" dirty="0" smtClean="0"/>
              <a:t>When one blows out (i.e. rids the body of CO</a:t>
            </a:r>
            <a:r>
              <a:rPr lang="en-US" sz="2400" baseline="-25000" dirty="0" smtClean="0"/>
              <a:t>2</a:t>
            </a:r>
            <a:r>
              <a:rPr lang="en-US" sz="2400" dirty="0" smtClean="0"/>
              <a:t>), one rids the body of acid. </a:t>
            </a:r>
          </a:p>
          <a:p>
            <a:pPr>
              <a:buFont typeface="Arial" pitchFamily="34" charset="0"/>
              <a:buChar char="•"/>
            </a:pPr>
            <a:r>
              <a:rPr lang="en-US" sz="2400" dirty="0" smtClean="0"/>
              <a:t>When one retains the CO</a:t>
            </a:r>
            <a:r>
              <a:rPr lang="en-US" sz="2400" baseline="-25000" dirty="0" smtClean="0"/>
              <a:t>2</a:t>
            </a:r>
            <a:r>
              <a:rPr lang="en-US" sz="2400" dirty="0" smtClean="0"/>
              <a:t>, the pH of the body decreases.  </a:t>
            </a:r>
            <a:endParaRPr lang="en-US" sz="2400" dirty="0"/>
          </a:p>
        </p:txBody>
      </p:sp>
      <p:sp>
        <p:nvSpPr>
          <p:cNvPr id="104" name="Rectangle 103"/>
          <p:cNvSpPr/>
          <p:nvPr/>
        </p:nvSpPr>
        <p:spPr>
          <a:xfrm>
            <a:off x="23698200" y="13258800"/>
            <a:ext cx="6705600" cy="707886"/>
          </a:xfrm>
          <a:prstGeom prst="rect">
            <a:avLst/>
          </a:prstGeom>
          <a:noFill/>
        </p:spPr>
        <p:txBody>
          <a:bodyPr wrap="square" lIns="91440" tIns="45720" rIns="91440" bIns="45720">
            <a:spAutoFit/>
            <a:scene3d>
              <a:camera prst="orthographicFront"/>
              <a:lightRig rig="threePt" dir="t"/>
            </a:scene3d>
            <a:sp3d extrusionH="57150">
              <a:bevelT w="38100" h="38100"/>
            </a:sp3d>
          </a:bodyPr>
          <a:lstStyle/>
          <a:p>
            <a:r>
              <a:rPr lang="en-US" sz="40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CO</a:t>
            </a:r>
            <a:r>
              <a:rPr lang="en-US" sz="4000" b="1" baseline="-2500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2</a:t>
            </a:r>
            <a:r>
              <a:rPr lang="en-US" sz="40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 + H</a:t>
            </a:r>
            <a:r>
              <a:rPr lang="en-US" sz="4000" b="1" baseline="-2500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2</a:t>
            </a:r>
            <a:r>
              <a:rPr lang="en-US" sz="40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O </a:t>
            </a:r>
            <a:r>
              <a:rPr lang="en-US" sz="40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sym typeface="Wingdings"/>
              </a:rPr>
              <a:t></a:t>
            </a:r>
            <a:r>
              <a:rPr lang="en-US" sz="40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 HCO</a:t>
            </a:r>
            <a:r>
              <a:rPr lang="en-US" sz="4000" b="1" baseline="-2500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3</a:t>
            </a:r>
            <a:r>
              <a:rPr lang="en-US" sz="4000" b="1" baseline="3000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a:t>
            </a:r>
            <a:r>
              <a:rPr lang="en-US" sz="40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 + </a:t>
            </a:r>
            <a:r>
              <a:rPr lang="en-US" sz="40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H</a:t>
            </a:r>
            <a:r>
              <a:rPr lang="en-US" sz="4000" b="1" baseline="300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a:t>
            </a:r>
            <a:endParaRPr lang="en-US" sz="40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p:txBody>
      </p:sp>
      <p:sp>
        <p:nvSpPr>
          <p:cNvPr id="105" name="TextBox 104"/>
          <p:cNvSpPr txBox="1"/>
          <p:nvPr/>
        </p:nvSpPr>
        <p:spPr>
          <a:xfrm>
            <a:off x="30861000" y="11658600"/>
            <a:ext cx="8458200" cy="3416320"/>
          </a:xfrm>
          <a:prstGeom prst="rect">
            <a:avLst/>
          </a:prstGeom>
          <a:noFill/>
        </p:spPr>
        <p:txBody>
          <a:bodyPr wrap="square" rtlCol="0">
            <a:spAutoFit/>
          </a:bodyPr>
          <a:lstStyle/>
          <a:p>
            <a:pPr marL="457200" indent="-457200">
              <a:buAutoNum type="arabicPeriod"/>
            </a:pPr>
            <a:r>
              <a:rPr lang="en-US" sz="2400" dirty="0" smtClean="0"/>
              <a:t>There is a problem that needs to be addressed when it comes to having the proper education about basic scientific principles and physiological phenomena.</a:t>
            </a:r>
          </a:p>
          <a:p>
            <a:pPr marL="457200" indent="-457200">
              <a:buAutoNum type="arabicPeriod"/>
            </a:pPr>
            <a:r>
              <a:rPr lang="en-US" sz="2400" dirty="0" smtClean="0"/>
              <a:t>The pilot study allowed this to surface.</a:t>
            </a:r>
          </a:p>
          <a:p>
            <a:pPr marL="457200" indent="-457200">
              <a:buAutoNum type="arabicPeriod"/>
            </a:pPr>
            <a:r>
              <a:rPr lang="en-US" sz="2400" dirty="0" smtClean="0"/>
              <a:t>This called for a development of or thoughts about the creation of additional educational tools:</a:t>
            </a:r>
          </a:p>
          <a:p>
            <a:pPr marL="842963" lvl="1" indent="-457200">
              <a:buFont typeface="Arial" pitchFamily="34" charset="0"/>
              <a:buChar char="•"/>
            </a:pPr>
            <a:r>
              <a:rPr lang="en-US" sz="2400" dirty="0" smtClean="0"/>
              <a:t>brochures</a:t>
            </a:r>
          </a:p>
          <a:p>
            <a:pPr marL="842963" lvl="1" indent="-457200">
              <a:buFont typeface="Arial" pitchFamily="34" charset="0"/>
              <a:buChar char="•"/>
            </a:pPr>
            <a:r>
              <a:rPr lang="en-US" sz="2400" dirty="0" smtClean="0"/>
              <a:t>web pages</a:t>
            </a:r>
          </a:p>
          <a:p>
            <a:pPr marL="842963" lvl="1" indent="-457200">
              <a:buFont typeface="Arial" pitchFamily="34" charset="0"/>
              <a:buChar char="•"/>
            </a:pPr>
            <a:r>
              <a:rPr lang="en-US" sz="2400" dirty="0" smtClean="0"/>
              <a:t>other teaching modules</a:t>
            </a:r>
            <a:endParaRPr lang="en-US" sz="2400" dirty="0"/>
          </a:p>
        </p:txBody>
      </p:sp>
      <p:sp>
        <p:nvSpPr>
          <p:cNvPr id="140" name="Rectangle 139"/>
          <p:cNvSpPr/>
          <p:nvPr/>
        </p:nvSpPr>
        <p:spPr>
          <a:xfrm>
            <a:off x="1143000" y="15697200"/>
            <a:ext cx="8686800" cy="9982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noFill/>
            </a:endParaRPr>
          </a:p>
        </p:txBody>
      </p:sp>
      <p:sp>
        <p:nvSpPr>
          <p:cNvPr id="57" name="Rectangle 241"/>
          <p:cNvSpPr>
            <a:spLocks noChangeArrowheads="1"/>
          </p:cNvSpPr>
          <p:nvPr/>
        </p:nvSpPr>
        <p:spPr bwMode="auto">
          <a:xfrm>
            <a:off x="30632400" y="15468600"/>
            <a:ext cx="8686800" cy="3048000"/>
          </a:xfrm>
          <a:prstGeom prst="rect">
            <a:avLst/>
          </a:prstGeom>
          <a:ln w="38100">
            <a:headEnd/>
            <a:tailEnd/>
          </a:ln>
        </p:spPr>
        <p:style>
          <a:lnRef idx="2">
            <a:schemeClr val="dk1"/>
          </a:lnRef>
          <a:fillRef idx="1">
            <a:schemeClr val="lt1"/>
          </a:fillRef>
          <a:effectRef idx="0">
            <a:schemeClr val="dk1"/>
          </a:effectRef>
          <a:fontRef idx="minor">
            <a:schemeClr val="dk1"/>
          </a:fontRef>
        </p:style>
        <p:txBody>
          <a:bodyPr lIns="77212" tIns="38606" rIns="77212" bIns="38606"/>
          <a:lstStyle/>
          <a:p>
            <a:pPr>
              <a:defRPr/>
            </a:pPr>
            <a:endParaRPr lang="zh-CN" altLang="en-US">
              <a:ln w="38100">
                <a:solidFill>
                  <a:schemeClr val="tx1"/>
                </a:solidFill>
              </a:ln>
              <a:ea typeface="宋体" pitchFamily="2" charset="-122"/>
            </a:endParaRPr>
          </a:p>
        </p:txBody>
      </p:sp>
      <p:sp>
        <p:nvSpPr>
          <p:cNvPr id="58" name="TextBox 57"/>
          <p:cNvSpPr txBox="1"/>
          <p:nvPr/>
        </p:nvSpPr>
        <p:spPr>
          <a:xfrm>
            <a:off x="30861000" y="15621000"/>
            <a:ext cx="8458200" cy="2677656"/>
          </a:xfrm>
          <a:prstGeom prst="rect">
            <a:avLst/>
          </a:prstGeom>
          <a:noFill/>
        </p:spPr>
        <p:txBody>
          <a:bodyPr wrap="square" rtlCol="0">
            <a:spAutoFit/>
          </a:bodyPr>
          <a:lstStyle/>
          <a:p>
            <a:r>
              <a:rPr lang="en-US" sz="2400" b="1" u="sng" dirty="0" smtClean="0"/>
              <a:t>ACKNOWLEDGEMENTS</a:t>
            </a:r>
          </a:p>
          <a:p>
            <a:endParaRPr lang="en-US" sz="2400" dirty="0" smtClean="0"/>
          </a:p>
          <a:p>
            <a:r>
              <a:rPr lang="en-US" sz="2400" dirty="0" smtClean="0"/>
              <a:t>A special thanks to Geri </a:t>
            </a:r>
            <a:r>
              <a:rPr lang="en-US" sz="2400" dirty="0" err="1" smtClean="0"/>
              <a:t>Sipe</a:t>
            </a:r>
            <a:r>
              <a:rPr lang="en-US" sz="2400" dirty="0" smtClean="0"/>
              <a:t>, Jeremy  </a:t>
            </a:r>
            <a:r>
              <a:rPr lang="en-US" sz="2400" dirty="0" err="1" smtClean="0"/>
              <a:t>Nadolski</a:t>
            </a:r>
            <a:r>
              <a:rPr lang="en-US" sz="2400" dirty="0" smtClean="0"/>
              <a:t>, Lee Ann Smith, Becky M. </a:t>
            </a:r>
            <a:r>
              <a:rPr lang="en-US" sz="2400" dirty="0" err="1" smtClean="0"/>
              <a:t>Krall</a:t>
            </a:r>
            <a:r>
              <a:rPr lang="en-US" sz="2400" dirty="0" smtClean="0"/>
              <a:t>, </a:t>
            </a:r>
            <a:r>
              <a:rPr lang="en-US" sz="2400" dirty="0" err="1" smtClean="0"/>
              <a:t>Hyewon</a:t>
            </a:r>
            <a:r>
              <a:rPr lang="en-US" sz="2400" dirty="0" smtClean="0"/>
              <a:t> Cooper, ‎and Rachel C. Holsinger for their work on collecting the preliminary data from the pilot study that is described in this poster. </a:t>
            </a:r>
          </a:p>
          <a:p>
            <a:endParaRPr lang="en-US" sz="2400" dirty="0"/>
          </a:p>
        </p:txBody>
      </p:sp>
      <p:pic>
        <p:nvPicPr>
          <p:cNvPr id="1027" name="Picture 3"/>
          <p:cNvPicPr>
            <a:picLocks noChangeAspect="1" noChangeArrowheads="1"/>
          </p:cNvPicPr>
          <p:nvPr/>
        </p:nvPicPr>
        <p:blipFill>
          <a:blip r:embed="rId6" cstate="print"/>
          <a:srcRect/>
          <a:stretch>
            <a:fillRect/>
          </a:stretch>
        </p:blipFill>
        <p:spPr bwMode="auto">
          <a:xfrm>
            <a:off x="21031200" y="19202400"/>
            <a:ext cx="8191500" cy="6324600"/>
          </a:xfrm>
          <a:prstGeom prst="rect">
            <a:avLst/>
          </a:prstGeom>
          <a:noFill/>
          <a:ln w="9525">
            <a:noFill/>
            <a:miter lim="800000"/>
            <a:headEnd/>
            <a:tailEnd/>
          </a:ln>
        </p:spPr>
      </p:pic>
      <p:pic>
        <p:nvPicPr>
          <p:cNvPr id="59" name="Picture 58"/>
          <p:cNvPicPr/>
          <p:nvPr/>
        </p:nvPicPr>
        <p:blipFill>
          <a:blip r:embed="rId7" cstate="print"/>
          <a:srcRect/>
          <a:stretch>
            <a:fillRect/>
          </a:stretch>
        </p:blipFill>
        <p:spPr bwMode="auto">
          <a:xfrm>
            <a:off x="11887200" y="19202400"/>
            <a:ext cx="8153400" cy="624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9235</TotalTime>
  <Words>248</Words>
  <Application>Microsoft Office PowerPoint</Application>
  <PresentationFormat>Custom</PresentationFormat>
  <Paragraphs>100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Characterization of Glutamate receptors at the Drosophila Neuromuscular Junction DEVAL BHATT AND ROBIN L. COOPER, DEPARTMENT OF BIOLOGY, UNIVERSITY OF KENTUCKY, LEXINGTON, KY 40506-0225</dc:title>
  <dc:creator>Deval Bhatt</dc:creator>
  <cp:lastModifiedBy> </cp:lastModifiedBy>
  <cp:revision>557</cp:revision>
  <cp:lastPrinted>2004-04-21T14:44:04Z</cp:lastPrinted>
  <dcterms:created xsi:type="dcterms:W3CDTF">2004-04-20T21:39:25Z</dcterms:created>
  <dcterms:modified xsi:type="dcterms:W3CDTF">2014-06-08T02:20:53Z</dcterms:modified>
</cp:coreProperties>
</file>