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58" r:id="rId4"/>
    <p:sldId id="272" r:id="rId5"/>
    <p:sldId id="262" r:id="rId6"/>
    <p:sldId id="259" r:id="rId7"/>
    <p:sldId id="268" r:id="rId8"/>
    <p:sldId id="269" r:id="rId9"/>
    <p:sldId id="260" r:id="rId10"/>
    <p:sldId id="263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1134-3C67-EE49-9577-F717BCFD033C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81E45-70CF-3341-8C3A-211CDABE4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39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coefficient. Temperature is a factor.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1E45-70CF-3341-8C3A-211CDABE44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08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/>
              </a:rPr>
              <a:t>Buffers are mixtures of a weak acid and its conjugate base that resist change in pH when either strong acid or strong base is added</a:t>
            </a:r>
          </a:p>
          <a:p>
            <a:endParaRPr lang="en-US" dirty="0">
              <a:latin typeface="Calibri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02756" indent="-270291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81164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13629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46095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F95BCFF-B972-454F-9827-B49FF6C28162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02756" indent="-270291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81164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13629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46095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99F366-AFF3-6748-8DF9-994AD4812AD7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7DA79C-C72E-4803-A031-B700F92CAE20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658BB9-50D4-6149-A8CB-6A312B04EAFF}" type="slidenum">
              <a:rPr lang="en-US" sz="1200">
                <a:latin typeface="Calibri"/>
              </a:rPr>
              <a:pPr eaLnBrk="1" hangingPunct="1"/>
              <a:t>9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H+</a:t>
            </a:r>
            <a:r>
              <a:rPr lang="en-US" baseline="0" dirty="0" smtClean="0"/>
              <a:t> is the reason that the pH decreases in your blood that H+ is buffer just like the containers.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1E45-70CF-3341-8C3A-211CDABE44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36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Carbon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dioxide is buffered by making bicarbonate and bicarbonate is carried in blood and then CO2 is reconverted in the lungs and exhaled.  Related to speed of CA</a:t>
            </a:r>
          </a:p>
          <a:p>
            <a:pPr eaLnBrk="1" hangingPunct="1"/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aseline="0" smtClean="0">
                <a:ea typeface="ＭＳ Ｐゴシック" charset="0"/>
                <a:cs typeface="ＭＳ Ｐゴシック" charset="0"/>
              </a:rPr>
              <a:t>Hemoglobin can bind H+ and CO2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8ACF187-7164-B042-9971-132CDFDF54EE}" type="slidenum">
              <a:rPr lang="en-US" sz="1200">
                <a:latin typeface="Calibri"/>
              </a:rPr>
              <a:pPr eaLnBrk="1" hangingPunct="1"/>
              <a:t>11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29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63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2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6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31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52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60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27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09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01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F13D-5344-DB4B-92F2-D2D6CF4AC3BD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9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wx.prenhall.com/bookbind/pubbooks/hillchem3/medialib/media_portfolio/15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Obtain a tube of water and a straw.</a:t>
            </a:r>
          </a:p>
          <a:p>
            <a:pPr marL="514350" indent="-514350">
              <a:buAutoNum type="arabicPeriod"/>
            </a:pPr>
            <a:r>
              <a:rPr lang="en-US" dirty="0" smtClean="0"/>
              <a:t>Exhale deeply through the straw into the water. </a:t>
            </a:r>
          </a:p>
          <a:p>
            <a:pPr marL="514350" indent="-514350">
              <a:buAutoNum type="arabicPeriod"/>
            </a:pPr>
            <a:r>
              <a:rPr lang="en-US" dirty="0" smtClean="0"/>
              <a:t>Make observations.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might your observations be different than the people near you?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9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475" y="3286125"/>
            <a:ext cx="8229600" cy="1143000"/>
          </a:xfrm>
        </p:spPr>
        <p:txBody>
          <a:bodyPr/>
          <a:lstStyle/>
          <a:p>
            <a:r>
              <a:rPr lang="en-US" dirty="0" smtClean="0"/>
              <a:t>What happens to CO</a:t>
            </a:r>
            <a:r>
              <a:rPr lang="en-US" baseline="-25000" dirty="0" smtClean="0"/>
              <a:t>2</a:t>
            </a:r>
            <a:r>
              <a:rPr lang="en-US" dirty="0" smtClean="0"/>
              <a:t> in blood?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61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CO</a:t>
            </a:r>
            <a:r>
              <a:rPr lang="en-US" sz="4400" baseline="-25000" dirty="0" smtClean="0">
                <a:solidFill>
                  <a:schemeClr val="tx2"/>
                </a:solidFill>
              </a:rPr>
              <a:t>2</a:t>
            </a:r>
            <a:r>
              <a:rPr lang="en-US" sz="4400" dirty="0" smtClean="0">
                <a:solidFill>
                  <a:schemeClr val="tx2"/>
                </a:solidFill>
              </a:rPr>
              <a:t>  +  H</a:t>
            </a:r>
            <a:r>
              <a:rPr lang="en-US" sz="4400" baseline="-25000" dirty="0" smtClean="0">
                <a:solidFill>
                  <a:schemeClr val="tx2"/>
                </a:solidFill>
              </a:rPr>
              <a:t>2</a:t>
            </a:r>
            <a:r>
              <a:rPr lang="en-US" sz="4400" dirty="0" smtClean="0">
                <a:solidFill>
                  <a:schemeClr val="tx2"/>
                </a:solidFill>
              </a:rPr>
              <a:t>O  </a:t>
            </a:r>
            <a:r>
              <a:rPr lang="en-US" sz="4400" dirty="0" smtClean="0">
                <a:solidFill>
                  <a:schemeClr val="tx2"/>
                </a:solidFill>
                <a:sym typeface="Wingdings"/>
              </a:rPr>
              <a:t>  HCO</a:t>
            </a:r>
            <a:r>
              <a:rPr lang="en-US" sz="4400" baseline="-25000" dirty="0" smtClean="0">
                <a:solidFill>
                  <a:schemeClr val="tx2"/>
                </a:solidFill>
                <a:sym typeface="Wingdings"/>
              </a:rPr>
              <a:t>3</a:t>
            </a:r>
            <a:r>
              <a:rPr lang="en-US" sz="4400" baseline="30000" dirty="0" smtClean="0">
                <a:solidFill>
                  <a:schemeClr val="tx2"/>
                </a:solidFill>
                <a:sym typeface="Wingdings"/>
              </a:rPr>
              <a:t>- </a:t>
            </a:r>
            <a:r>
              <a:rPr lang="en-US" sz="4400" dirty="0" smtClean="0">
                <a:solidFill>
                  <a:schemeClr val="tx2"/>
                </a:solidFill>
                <a:sym typeface="Wingdings"/>
              </a:rPr>
              <a:t> +  H</a:t>
            </a:r>
            <a:r>
              <a:rPr lang="en-US" sz="4400" baseline="30000" dirty="0" smtClean="0">
                <a:solidFill>
                  <a:schemeClr val="tx2"/>
                </a:solidFill>
                <a:sym typeface="Wingdings"/>
              </a:rPr>
              <a:t>+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happens to CO</a:t>
            </a:r>
            <a:r>
              <a:rPr lang="en-US" baseline="-25000" dirty="0" smtClean="0"/>
              <a:t>2</a:t>
            </a:r>
            <a:r>
              <a:rPr lang="en-US" dirty="0" smtClean="0"/>
              <a:t> in water?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911725"/>
            <a:ext cx="8229600" cy="114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>
                <a:solidFill>
                  <a:schemeClr val="accent2"/>
                </a:solidFill>
              </a:rPr>
              <a:t>CO</a:t>
            </a:r>
            <a:r>
              <a:rPr lang="en-US" sz="4400" baseline="-25000" dirty="0" smtClean="0">
                <a:solidFill>
                  <a:schemeClr val="accent2"/>
                </a:solidFill>
              </a:rPr>
              <a:t>2</a:t>
            </a:r>
            <a:r>
              <a:rPr lang="en-US" sz="4400" dirty="0" smtClean="0">
                <a:solidFill>
                  <a:schemeClr val="accent2"/>
                </a:solidFill>
              </a:rPr>
              <a:t>  +  H</a:t>
            </a:r>
            <a:r>
              <a:rPr lang="en-US" sz="4400" baseline="-25000" dirty="0" smtClean="0">
                <a:solidFill>
                  <a:schemeClr val="accent2"/>
                </a:solidFill>
              </a:rPr>
              <a:t>2</a:t>
            </a:r>
            <a:r>
              <a:rPr lang="en-US" sz="4400" dirty="0" smtClean="0">
                <a:solidFill>
                  <a:schemeClr val="accent2"/>
                </a:solidFill>
              </a:rPr>
              <a:t>O  </a:t>
            </a:r>
            <a:r>
              <a:rPr lang="en-US" sz="4400" dirty="0" smtClean="0">
                <a:solidFill>
                  <a:schemeClr val="accent2"/>
                </a:solidFill>
                <a:sym typeface="Wingdings"/>
              </a:rPr>
              <a:t>  HCO</a:t>
            </a:r>
            <a:r>
              <a:rPr lang="en-US" sz="4400" baseline="-25000" dirty="0" smtClean="0">
                <a:solidFill>
                  <a:schemeClr val="accent2"/>
                </a:solidFill>
                <a:sym typeface="Wingdings"/>
              </a:rPr>
              <a:t>3</a:t>
            </a:r>
            <a:r>
              <a:rPr lang="en-US" sz="4400" baseline="30000" dirty="0" smtClean="0">
                <a:solidFill>
                  <a:schemeClr val="accent2"/>
                </a:solidFill>
                <a:sym typeface="Wingdings"/>
              </a:rPr>
              <a:t>- </a:t>
            </a:r>
            <a:r>
              <a:rPr lang="en-US" sz="4400" dirty="0" smtClean="0">
                <a:solidFill>
                  <a:schemeClr val="accent2"/>
                </a:solidFill>
                <a:sym typeface="Wingdings"/>
              </a:rPr>
              <a:t> +  H</a:t>
            </a:r>
            <a:r>
              <a:rPr lang="en-US" sz="4400" baseline="30000" dirty="0" smtClean="0">
                <a:solidFill>
                  <a:schemeClr val="accent2"/>
                </a:solidFill>
                <a:sym typeface="Wingdings"/>
              </a:rPr>
              <a:t>+ 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1375" y="4508500"/>
            <a:ext cx="269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Carbonic Anhydrase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608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charset="0"/>
                <a:cs typeface="ＭＳ Ｐゴシック" charset="0"/>
              </a:rPr>
              <a:t>Gas Exchange</a:t>
            </a:r>
          </a:p>
        </p:txBody>
      </p:sp>
      <p:pic>
        <p:nvPicPr>
          <p:cNvPr id="37891" name="Picture 3" descr="C:\Documents and Settings\faculty\Application Data\Microsoft\Media Catalog\carbon dioxide transport in bl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63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 Indicator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Bromothymol</a:t>
            </a:r>
            <a:r>
              <a:rPr lang="en-US" dirty="0" smtClean="0"/>
              <a:t> Blue</a:t>
            </a:r>
            <a:endParaRPr lang="en-US" dirty="0"/>
          </a:p>
        </p:txBody>
      </p:sp>
      <p:pic>
        <p:nvPicPr>
          <p:cNvPr id="5" name="Picture 4" descr="Bromothymol_blue_col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200" y="1600200"/>
            <a:ext cx="6193536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5204" y="4010709"/>
            <a:ext cx="11322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acidic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666864" y="4072265"/>
            <a:ext cx="91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basic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337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>
                <a:latin typeface="Calibri"/>
                <a:ea typeface="ＭＳ Ｐゴシック" charset="0"/>
                <a:cs typeface="ＭＳ Ｐゴシック" charset="0"/>
              </a:rPr>
              <a:t>pH scale</a:t>
            </a:r>
            <a:br>
              <a:rPr lang="en-US" sz="4900" dirty="0">
                <a:latin typeface="Calibri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pH = -log </a:t>
            </a:r>
            <a:r>
              <a:rPr lang="en-US" sz="3600" dirty="0" smtClean="0">
                <a:latin typeface="Calibri"/>
                <a:ea typeface="ＭＳ Ｐゴシック" charset="0"/>
                <a:cs typeface="ＭＳ Ｐゴシック" charset="0"/>
              </a:rPr>
              <a:t>[H+] a</a:t>
            </a:r>
            <a:endParaRPr lang="en-US" sz="3600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5" name="Picture 5" descr="pH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67" y="2032000"/>
            <a:ext cx="8954745" cy="335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822325" y="5181600"/>
            <a:ext cx="1705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</a:rPr>
              <a:t>[H+]=1</a:t>
            </a:r>
            <a:r>
              <a:rPr lang="en-US" dirty="0">
                <a:latin typeface="Calibri"/>
                <a:cs typeface="Calibri"/>
              </a:rPr>
              <a:t>•</a:t>
            </a:r>
            <a:r>
              <a:rPr lang="en-US" dirty="0">
                <a:latin typeface="Calibri"/>
                <a:ea typeface="Calibri"/>
                <a:cs typeface="Calibri"/>
              </a:rPr>
              <a:t>10</a:t>
            </a:r>
            <a:r>
              <a:rPr lang="en-US" baseline="30000" dirty="0">
                <a:latin typeface="Calibri"/>
                <a:ea typeface="Calibri"/>
                <a:cs typeface="Calibri"/>
              </a:rPr>
              <a:t>-1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6367463" y="5181600"/>
            <a:ext cx="1819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</a:rPr>
              <a:t>[H+]=1</a:t>
            </a:r>
            <a:r>
              <a:rPr lang="en-US" dirty="0">
                <a:latin typeface="Calibri"/>
                <a:cs typeface="Calibri"/>
              </a:rPr>
              <a:t>•</a:t>
            </a:r>
            <a:r>
              <a:rPr lang="en-US" dirty="0">
                <a:latin typeface="Calibri"/>
                <a:ea typeface="Calibri"/>
                <a:cs typeface="Calibri"/>
              </a:rPr>
              <a:t>10</a:t>
            </a:r>
            <a:r>
              <a:rPr lang="en-US" baseline="30000" dirty="0">
                <a:latin typeface="Calibri"/>
                <a:ea typeface="Calibri"/>
                <a:cs typeface="Calibri"/>
              </a:rPr>
              <a:t>-14</a:t>
            </a:r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2057400" y="6324600"/>
            <a:ext cx="5678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hlinkClick r:id="rId4"/>
              </a:rPr>
              <a:t>http://cwx.prenhall.com/bookbind/pubbooks/hillchem3/medialib/media_portfolio/15.html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9165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pH </a:t>
            </a:r>
            <a:r>
              <a:rPr lang="en-US" dirty="0">
                <a:ea typeface="ＭＳ Ｐゴシック" charset="0"/>
                <a:cs typeface="ＭＳ Ｐゴシック" charset="0"/>
              </a:rPr>
              <a:t>= -log [H+]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What would be the pH of 0.01M solution of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HCl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(like your stomach acid)?</a:t>
            </a:r>
          </a:p>
          <a:p>
            <a:pPr marL="0" indent="0" algn="ctr"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pH </a:t>
            </a:r>
            <a:r>
              <a:rPr lang="en-US" dirty="0">
                <a:ea typeface="ＭＳ Ｐゴシック" charset="0"/>
                <a:cs typeface="ＭＳ Ｐゴシック" charset="0"/>
              </a:rPr>
              <a:t>= -log [H+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]</a:t>
            </a:r>
          </a:p>
          <a:p>
            <a:pPr marL="0" indent="0" algn="ctr"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pH = - -2</a:t>
            </a:r>
          </a:p>
          <a:p>
            <a:pPr marL="0" indent="0" algn="ctr"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pH = 2 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026" descr="figure-03-07.jpg                                               00034306projects                       B63F167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81" y="1016000"/>
            <a:ext cx="8172748" cy="57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11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 descr="figure-03-39.jpg                                               00034306projects                       B63F167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727" y="1857376"/>
            <a:ext cx="7837318" cy="48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Cellular Respiration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2088"/>
            <a:ext cx="8229600" cy="9575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Glucose </a:t>
            </a:r>
            <a:r>
              <a:rPr lang="en-US" dirty="0" smtClean="0"/>
              <a:t>)C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  </a:t>
            </a:r>
            <a:r>
              <a:rPr lang="en-US" dirty="0" smtClean="0"/>
              <a:t> +   6O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 6CO</a:t>
            </a:r>
            <a:r>
              <a:rPr lang="en-US" baseline="-25000" dirty="0" smtClean="0">
                <a:sym typeface="Wingdings"/>
              </a:rPr>
              <a:t>2  </a:t>
            </a:r>
            <a:r>
              <a:rPr lang="en-US" dirty="0" smtClean="0">
                <a:sym typeface="Wingdings"/>
              </a:rPr>
              <a:t> +   6H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66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5453"/>
            <a:ext cx="8229600" cy="1143000"/>
          </a:xfrm>
        </p:spPr>
        <p:txBody>
          <a:bodyPr/>
          <a:lstStyle/>
          <a:p>
            <a:r>
              <a:rPr lang="en-US" dirty="0" smtClean="0"/>
              <a:t>Inside the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3.2</a:t>
            </a:r>
          </a:p>
        </p:txBody>
      </p:sp>
      <p:sp>
        <p:nvSpPr>
          <p:cNvPr id="18435" name="Rectangle 54"/>
          <p:cNvSpPr>
            <a:spLocks noChangeArrowheads="1"/>
          </p:cNvSpPr>
          <p:nvPr/>
        </p:nvSpPr>
        <p:spPr bwMode="auto">
          <a:xfrm>
            <a:off x="152400" y="0"/>
            <a:ext cx="8775700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55"/>
          <p:cNvSpPr>
            <a:spLocks noChangeArrowheads="1"/>
          </p:cNvSpPr>
          <p:nvPr/>
        </p:nvSpPr>
        <p:spPr bwMode="auto">
          <a:xfrm>
            <a:off x="0" y="6502400"/>
            <a:ext cx="4826000" cy="35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56" descr="03-02GenCell.j                                                 0003DF06charlene                       BB726A85:"/>
          <p:cNvPicPr>
            <a:picLocks noChangeAspect="1" noChangeArrowheads="1"/>
          </p:cNvPicPr>
          <p:nvPr/>
        </p:nvPicPr>
        <p:blipFill>
          <a:blip r:embed="rId3"/>
          <a:srcRect l="12939" t="5635" r="8246" b="6946"/>
          <a:stretch>
            <a:fillRect/>
          </a:stretch>
        </p:blipFill>
        <p:spPr bwMode="auto">
          <a:xfrm>
            <a:off x="922338" y="79375"/>
            <a:ext cx="72231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57"/>
          <p:cNvSpPr>
            <a:spLocks noChangeShapeType="1"/>
          </p:cNvSpPr>
          <p:nvPr/>
        </p:nvSpPr>
        <p:spPr bwMode="auto">
          <a:xfrm>
            <a:off x="2457450" y="1089025"/>
            <a:ext cx="609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Freeform 58"/>
          <p:cNvSpPr>
            <a:spLocks/>
          </p:cNvSpPr>
          <p:nvPr/>
        </p:nvSpPr>
        <p:spPr bwMode="auto">
          <a:xfrm>
            <a:off x="1708150" y="1546225"/>
            <a:ext cx="508000" cy="939800"/>
          </a:xfrm>
          <a:custGeom>
            <a:avLst/>
            <a:gdLst>
              <a:gd name="T0" fmla="*/ 0 w 320"/>
              <a:gd name="T1" fmla="*/ 0 h 592"/>
              <a:gd name="T2" fmla="*/ 2147483647 w 320"/>
              <a:gd name="T3" fmla="*/ 0 h 592"/>
              <a:gd name="T4" fmla="*/ 2147483647 w 320"/>
              <a:gd name="T5" fmla="*/ 2147483647 h 592"/>
              <a:gd name="T6" fmla="*/ 0 60000 65536"/>
              <a:gd name="T7" fmla="*/ 0 60000 65536"/>
              <a:gd name="T8" fmla="*/ 0 60000 65536"/>
              <a:gd name="T9" fmla="*/ 0 w 320"/>
              <a:gd name="T10" fmla="*/ 0 h 592"/>
              <a:gd name="T11" fmla="*/ 320 w 320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592">
                <a:moveTo>
                  <a:pt x="0" y="0"/>
                </a:moveTo>
                <a:lnTo>
                  <a:pt x="96" y="0"/>
                </a:lnTo>
                <a:lnTo>
                  <a:pt x="320" y="59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59"/>
          <p:cNvSpPr>
            <a:spLocks/>
          </p:cNvSpPr>
          <p:nvPr/>
        </p:nvSpPr>
        <p:spPr bwMode="auto">
          <a:xfrm>
            <a:off x="1568450" y="1939925"/>
            <a:ext cx="584200" cy="889000"/>
          </a:xfrm>
          <a:custGeom>
            <a:avLst/>
            <a:gdLst>
              <a:gd name="T0" fmla="*/ 0 w 368"/>
              <a:gd name="T1" fmla="*/ 0 h 560"/>
              <a:gd name="T2" fmla="*/ 2147483647 w 368"/>
              <a:gd name="T3" fmla="*/ 0 h 560"/>
              <a:gd name="T4" fmla="*/ 2147483647 w 368"/>
              <a:gd name="T5" fmla="*/ 2147483647 h 560"/>
              <a:gd name="T6" fmla="*/ 0 60000 65536"/>
              <a:gd name="T7" fmla="*/ 0 60000 65536"/>
              <a:gd name="T8" fmla="*/ 0 60000 65536"/>
              <a:gd name="T9" fmla="*/ 0 w 368"/>
              <a:gd name="T10" fmla="*/ 0 h 560"/>
              <a:gd name="T11" fmla="*/ 368 w 36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" h="560">
                <a:moveTo>
                  <a:pt x="0" y="0"/>
                </a:moveTo>
                <a:lnTo>
                  <a:pt x="88" y="0"/>
                </a:lnTo>
                <a:lnTo>
                  <a:pt x="368" y="56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60"/>
          <p:cNvSpPr>
            <a:spLocks/>
          </p:cNvSpPr>
          <p:nvPr/>
        </p:nvSpPr>
        <p:spPr bwMode="auto">
          <a:xfrm>
            <a:off x="1403350" y="2308225"/>
            <a:ext cx="800100" cy="1028700"/>
          </a:xfrm>
          <a:custGeom>
            <a:avLst/>
            <a:gdLst>
              <a:gd name="T0" fmla="*/ 0 w 504"/>
              <a:gd name="T1" fmla="*/ 0 h 648"/>
              <a:gd name="T2" fmla="*/ 2147483647 w 504"/>
              <a:gd name="T3" fmla="*/ 0 h 648"/>
              <a:gd name="T4" fmla="*/ 2147483647 w 504"/>
              <a:gd name="T5" fmla="*/ 2147483647 h 648"/>
              <a:gd name="T6" fmla="*/ 0 60000 65536"/>
              <a:gd name="T7" fmla="*/ 0 60000 65536"/>
              <a:gd name="T8" fmla="*/ 0 60000 65536"/>
              <a:gd name="T9" fmla="*/ 0 w 504"/>
              <a:gd name="T10" fmla="*/ 0 h 648"/>
              <a:gd name="T11" fmla="*/ 504 w 504"/>
              <a:gd name="T12" fmla="*/ 648 h 6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648">
                <a:moveTo>
                  <a:pt x="0" y="0"/>
                </a:moveTo>
                <a:lnTo>
                  <a:pt x="96" y="0"/>
                </a:lnTo>
                <a:lnTo>
                  <a:pt x="504" y="6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Freeform 61"/>
          <p:cNvSpPr>
            <a:spLocks/>
          </p:cNvSpPr>
          <p:nvPr/>
        </p:nvSpPr>
        <p:spPr bwMode="auto">
          <a:xfrm>
            <a:off x="1174750" y="3159125"/>
            <a:ext cx="1803400" cy="444500"/>
          </a:xfrm>
          <a:custGeom>
            <a:avLst/>
            <a:gdLst>
              <a:gd name="T0" fmla="*/ 0 w 1136"/>
              <a:gd name="T1" fmla="*/ 0 h 280"/>
              <a:gd name="T2" fmla="*/ 2147483647 w 1136"/>
              <a:gd name="T3" fmla="*/ 0 h 280"/>
              <a:gd name="T4" fmla="*/ 2147483647 w 1136"/>
              <a:gd name="T5" fmla="*/ 2147483647 h 280"/>
              <a:gd name="T6" fmla="*/ 0 60000 65536"/>
              <a:gd name="T7" fmla="*/ 0 60000 65536"/>
              <a:gd name="T8" fmla="*/ 0 60000 65536"/>
              <a:gd name="T9" fmla="*/ 0 w 1136"/>
              <a:gd name="T10" fmla="*/ 0 h 280"/>
              <a:gd name="T11" fmla="*/ 1136 w 1136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6" h="280">
                <a:moveTo>
                  <a:pt x="0" y="0"/>
                </a:moveTo>
                <a:lnTo>
                  <a:pt x="88" y="0"/>
                </a:lnTo>
                <a:lnTo>
                  <a:pt x="1136" y="28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62"/>
          <p:cNvSpPr>
            <a:spLocks noChangeShapeType="1"/>
          </p:cNvSpPr>
          <p:nvPr/>
        </p:nvSpPr>
        <p:spPr bwMode="auto">
          <a:xfrm>
            <a:off x="1289050" y="3451225"/>
            <a:ext cx="152400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Freeform 63"/>
          <p:cNvSpPr>
            <a:spLocks/>
          </p:cNvSpPr>
          <p:nvPr/>
        </p:nvSpPr>
        <p:spPr bwMode="auto">
          <a:xfrm>
            <a:off x="1784350" y="4010025"/>
            <a:ext cx="990600" cy="1968500"/>
          </a:xfrm>
          <a:custGeom>
            <a:avLst/>
            <a:gdLst>
              <a:gd name="T0" fmla="*/ 0 w 624"/>
              <a:gd name="T1" fmla="*/ 2147483647 h 1240"/>
              <a:gd name="T2" fmla="*/ 2147483647 w 624"/>
              <a:gd name="T3" fmla="*/ 2147483647 h 1240"/>
              <a:gd name="T4" fmla="*/ 2147483647 w 624"/>
              <a:gd name="T5" fmla="*/ 0 h 1240"/>
              <a:gd name="T6" fmla="*/ 0 60000 65536"/>
              <a:gd name="T7" fmla="*/ 0 60000 65536"/>
              <a:gd name="T8" fmla="*/ 0 60000 65536"/>
              <a:gd name="T9" fmla="*/ 0 w 624"/>
              <a:gd name="T10" fmla="*/ 0 h 1240"/>
              <a:gd name="T11" fmla="*/ 624 w 624"/>
              <a:gd name="T12" fmla="*/ 1240 h 1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240">
                <a:moveTo>
                  <a:pt x="0" y="1240"/>
                </a:moveTo>
                <a:lnTo>
                  <a:pt x="88" y="1240"/>
                </a:lnTo>
                <a:lnTo>
                  <a:pt x="62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64"/>
          <p:cNvSpPr>
            <a:spLocks noChangeShapeType="1"/>
          </p:cNvSpPr>
          <p:nvPr/>
        </p:nvSpPr>
        <p:spPr bwMode="auto">
          <a:xfrm flipV="1">
            <a:off x="984250" y="4403725"/>
            <a:ext cx="469900" cy="889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Freeform 65"/>
          <p:cNvSpPr>
            <a:spLocks/>
          </p:cNvSpPr>
          <p:nvPr/>
        </p:nvSpPr>
        <p:spPr bwMode="auto">
          <a:xfrm>
            <a:off x="2266950" y="4403725"/>
            <a:ext cx="482600" cy="2070100"/>
          </a:xfrm>
          <a:custGeom>
            <a:avLst/>
            <a:gdLst>
              <a:gd name="T0" fmla="*/ 0 w 304"/>
              <a:gd name="T1" fmla="*/ 2147483647 h 1304"/>
              <a:gd name="T2" fmla="*/ 2147483647 w 304"/>
              <a:gd name="T3" fmla="*/ 2147483647 h 1304"/>
              <a:gd name="T4" fmla="*/ 2147483647 w 304"/>
              <a:gd name="T5" fmla="*/ 0 h 1304"/>
              <a:gd name="T6" fmla="*/ 0 60000 65536"/>
              <a:gd name="T7" fmla="*/ 0 60000 65536"/>
              <a:gd name="T8" fmla="*/ 0 60000 65536"/>
              <a:gd name="T9" fmla="*/ 0 w 304"/>
              <a:gd name="T10" fmla="*/ 0 h 1304"/>
              <a:gd name="T11" fmla="*/ 304 w 304"/>
              <a:gd name="T12" fmla="*/ 1304 h 1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" h="1304">
                <a:moveTo>
                  <a:pt x="0" y="1304"/>
                </a:moveTo>
                <a:lnTo>
                  <a:pt x="144" y="1304"/>
                </a:lnTo>
                <a:lnTo>
                  <a:pt x="30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66"/>
          <p:cNvSpPr>
            <a:spLocks noChangeShapeType="1"/>
          </p:cNvSpPr>
          <p:nvPr/>
        </p:nvSpPr>
        <p:spPr bwMode="auto">
          <a:xfrm flipV="1">
            <a:off x="2495550" y="5699125"/>
            <a:ext cx="787400" cy="774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Freeform 67"/>
          <p:cNvSpPr>
            <a:spLocks/>
          </p:cNvSpPr>
          <p:nvPr/>
        </p:nvSpPr>
        <p:spPr bwMode="auto">
          <a:xfrm>
            <a:off x="3968750" y="5902325"/>
            <a:ext cx="939800" cy="698500"/>
          </a:xfrm>
          <a:custGeom>
            <a:avLst/>
            <a:gdLst>
              <a:gd name="T0" fmla="*/ 2147483647 w 592"/>
              <a:gd name="T1" fmla="*/ 2147483647 h 440"/>
              <a:gd name="T2" fmla="*/ 2147483647 w 592"/>
              <a:gd name="T3" fmla="*/ 2147483647 h 440"/>
              <a:gd name="T4" fmla="*/ 0 w 592"/>
              <a:gd name="T5" fmla="*/ 0 h 440"/>
              <a:gd name="T6" fmla="*/ 0 60000 65536"/>
              <a:gd name="T7" fmla="*/ 0 60000 65536"/>
              <a:gd name="T8" fmla="*/ 0 60000 65536"/>
              <a:gd name="T9" fmla="*/ 0 w 592"/>
              <a:gd name="T10" fmla="*/ 0 h 440"/>
              <a:gd name="T11" fmla="*/ 592 w 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440">
                <a:moveTo>
                  <a:pt x="592" y="440"/>
                </a:moveTo>
                <a:lnTo>
                  <a:pt x="448" y="44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68"/>
          <p:cNvSpPr>
            <a:spLocks noChangeShapeType="1"/>
          </p:cNvSpPr>
          <p:nvPr/>
        </p:nvSpPr>
        <p:spPr bwMode="auto">
          <a:xfrm>
            <a:off x="6356350" y="5051425"/>
            <a:ext cx="609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Freeform 69"/>
          <p:cNvSpPr>
            <a:spLocks/>
          </p:cNvSpPr>
          <p:nvPr/>
        </p:nvSpPr>
        <p:spPr bwMode="auto">
          <a:xfrm>
            <a:off x="6330950" y="4060825"/>
            <a:ext cx="1117600" cy="393700"/>
          </a:xfrm>
          <a:custGeom>
            <a:avLst/>
            <a:gdLst>
              <a:gd name="T0" fmla="*/ 2147483647 w 704"/>
              <a:gd name="T1" fmla="*/ 2147483647 h 248"/>
              <a:gd name="T2" fmla="*/ 2147483647 w 704"/>
              <a:gd name="T3" fmla="*/ 2147483647 h 248"/>
              <a:gd name="T4" fmla="*/ 0 w 704"/>
              <a:gd name="T5" fmla="*/ 0 h 248"/>
              <a:gd name="T6" fmla="*/ 0 60000 65536"/>
              <a:gd name="T7" fmla="*/ 0 60000 65536"/>
              <a:gd name="T8" fmla="*/ 0 60000 65536"/>
              <a:gd name="T9" fmla="*/ 0 w 704"/>
              <a:gd name="T10" fmla="*/ 0 h 248"/>
              <a:gd name="T11" fmla="*/ 704 w 704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" h="248">
                <a:moveTo>
                  <a:pt x="704" y="248"/>
                </a:moveTo>
                <a:lnTo>
                  <a:pt x="568" y="24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Freeform 70"/>
          <p:cNvSpPr>
            <a:spLocks/>
          </p:cNvSpPr>
          <p:nvPr/>
        </p:nvSpPr>
        <p:spPr bwMode="auto">
          <a:xfrm>
            <a:off x="7550150" y="822325"/>
            <a:ext cx="190500" cy="114300"/>
          </a:xfrm>
          <a:custGeom>
            <a:avLst/>
            <a:gdLst>
              <a:gd name="T0" fmla="*/ 2147483647 w 120"/>
              <a:gd name="T1" fmla="*/ 0 h 72"/>
              <a:gd name="T2" fmla="*/ 2147483647 w 120"/>
              <a:gd name="T3" fmla="*/ 0 h 72"/>
              <a:gd name="T4" fmla="*/ 0 w 120"/>
              <a:gd name="T5" fmla="*/ 2147483647 h 72"/>
              <a:gd name="T6" fmla="*/ 0 60000 65536"/>
              <a:gd name="T7" fmla="*/ 0 60000 65536"/>
              <a:gd name="T8" fmla="*/ 0 60000 65536"/>
              <a:gd name="T9" fmla="*/ 0 w 120"/>
              <a:gd name="T10" fmla="*/ 0 h 72"/>
              <a:gd name="T11" fmla="*/ 120 w 12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72">
                <a:moveTo>
                  <a:pt x="120" y="0"/>
                </a:moveTo>
                <a:lnTo>
                  <a:pt x="72" y="0"/>
                </a:lnTo>
                <a:lnTo>
                  <a:pt x="0" y="7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Freeform 71"/>
          <p:cNvSpPr>
            <a:spLocks/>
          </p:cNvSpPr>
          <p:nvPr/>
        </p:nvSpPr>
        <p:spPr bwMode="auto">
          <a:xfrm>
            <a:off x="6953250" y="2320925"/>
            <a:ext cx="673100" cy="1054100"/>
          </a:xfrm>
          <a:custGeom>
            <a:avLst/>
            <a:gdLst>
              <a:gd name="T0" fmla="*/ 2147483647 w 424"/>
              <a:gd name="T1" fmla="*/ 2147483647 h 664"/>
              <a:gd name="T2" fmla="*/ 2147483647 w 424"/>
              <a:gd name="T3" fmla="*/ 2147483647 h 664"/>
              <a:gd name="T4" fmla="*/ 0 w 424"/>
              <a:gd name="T5" fmla="*/ 0 h 664"/>
              <a:gd name="T6" fmla="*/ 0 60000 65536"/>
              <a:gd name="T7" fmla="*/ 0 60000 65536"/>
              <a:gd name="T8" fmla="*/ 0 60000 65536"/>
              <a:gd name="T9" fmla="*/ 0 w 424"/>
              <a:gd name="T10" fmla="*/ 0 h 664"/>
              <a:gd name="T11" fmla="*/ 424 w 424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664">
                <a:moveTo>
                  <a:pt x="424" y="664"/>
                </a:moveTo>
                <a:lnTo>
                  <a:pt x="376" y="6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Freeform 72"/>
          <p:cNvSpPr>
            <a:spLocks/>
          </p:cNvSpPr>
          <p:nvPr/>
        </p:nvSpPr>
        <p:spPr bwMode="auto">
          <a:xfrm>
            <a:off x="4502150" y="238125"/>
            <a:ext cx="762000" cy="457200"/>
          </a:xfrm>
          <a:custGeom>
            <a:avLst/>
            <a:gdLst>
              <a:gd name="T0" fmla="*/ 0 w 480"/>
              <a:gd name="T1" fmla="*/ 0 h 288"/>
              <a:gd name="T2" fmla="*/ 2147483647 w 480"/>
              <a:gd name="T3" fmla="*/ 0 h 288"/>
              <a:gd name="T4" fmla="*/ 2147483647 w 480"/>
              <a:gd name="T5" fmla="*/ 2147483647 h 288"/>
              <a:gd name="T6" fmla="*/ 0 60000 65536"/>
              <a:gd name="T7" fmla="*/ 0 60000 65536"/>
              <a:gd name="T8" fmla="*/ 0 60000 65536"/>
              <a:gd name="T9" fmla="*/ 0 w 480"/>
              <a:gd name="T10" fmla="*/ 0 h 288"/>
              <a:gd name="T11" fmla="*/ 480 w 48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88">
                <a:moveTo>
                  <a:pt x="0" y="0"/>
                </a:moveTo>
                <a:lnTo>
                  <a:pt x="144" y="0"/>
                </a:lnTo>
                <a:lnTo>
                  <a:pt x="480" y="28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Freeform 73"/>
          <p:cNvSpPr>
            <a:spLocks/>
          </p:cNvSpPr>
          <p:nvPr/>
        </p:nvSpPr>
        <p:spPr bwMode="auto">
          <a:xfrm>
            <a:off x="4146550" y="517525"/>
            <a:ext cx="825500" cy="901700"/>
          </a:xfrm>
          <a:custGeom>
            <a:avLst/>
            <a:gdLst>
              <a:gd name="T0" fmla="*/ 0 w 520"/>
              <a:gd name="T1" fmla="*/ 0 h 568"/>
              <a:gd name="T2" fmla="*/ 2147483647 w 520"/>
              <a:gd name="T3" fmla="*/ 0 h 568"/>
              <a:gd name="T4" fmla="*/ 2147483647 w 520"/>
              <a:gd name="T5" fmla="*/ 2147483647 h 568"/>
              <a:gd name="T6" fmla="*/ 0 60000 65536"/>
              <a:gd name="T7" fmla="*/ 0 60000 65536"/>
              <a:gd name="T8" fmla="*/ 0 60000 65536"/>
              <a:gd name="T9" fmla="*/ 0 w 520"/>
              <a:gd name="T10" fmla="*/ 0 h 568"/>
              <a:gd name="T11" fmla="*/ 520 w 520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568">
                <a:moveTo>
                  <a:pt x="0" y="0"/>
                </a:moveTo>
                <a:lnTo>
                  <a:pt x="144" y="0"/>
                </a:lnTo>
                <a:lnTo>
                  <a:pt x="520" y="56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Freeform 74"/>
          <p:cNvSpPr>
            <a:spLocks/>
          </p:cNvSpPr>
          <p:nvPr/>
        </p:nvSpPr>
        <p:spPr bwMode="auto">
          <a:xfrm>
            <a:off x="6076950" y="238125"/>
            <a:ext cx="762000" cy="457200"/>
          </a:xfrm>
          <a:custGeom>
            <a:avLst/>
            <a:gdLst>
              <a:gd name="T0" fmla="*/ 2147483647 w 480"/>
              <a:gd name="T1" fmla="*/ 0 h 288"/>
              <a:gd name="T2" fmla="*/ 2147483647 w 480"/>
              <a:gd name="T3" fmla="*/ 0 h 288"/>
              <a:gd name="T4" fmla="*/ 0 w 480"/>
              <a:gd name="T5" fmla="*/ 2147483647 h 288"/>
              <a:gd name="T6" fmla="*/ 0 60000 65536"/>
              <a:gd name="T7" fmla="*/ 0 60000 65536"/>
              <a:gd name="T8" fmla="*/ 0 60000 65536"/>
              <a:gd name="T9" fmla="*/ 0 w 480"/>
              <a:gd name="T10" fmla="*/ 0 h 288"/>
              <a:gd name="T11" fmla="*/ 480 w 48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88">
                <a:moveTo>
                  <a:pt x="480" y="0"/>
                </a:moveTo>
                <a:lnTo>
                  <a:pt x="336" y="0"/>
                </a:lnTo>
                <a:lnTo>
                  <a:pt x="0" y="28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Freeform 75"/>
          <p:cNvSpPr>
            <a:spLocks/>
          </p:cNvSpPr>
          <p:nvPr/>
        </p:nvSpPr>
        <p:spPr bwMode="auto">
          <a:xfrm>
            <a:off x="6457950" y="454025"/>
            <a:ext cx="1422400" cy="393700"/>
          </a:xfrm>
          <a:custGeom>
            <a:avLst/>
            <a:gdLst>
              <a:gd name="T0" fmla="*/ 2147483647 w 896"/>
              <a:gd name="T1" fmla="*/ 0 h 248"/>
              <a:gd name="T2" fmla="*/ 2147483647 w 896"/>
              <a:gd name="T3" fmla="*/ 0 h 248"/>
              <a:gd name="T4" fmla="*/ 0 w 896"/>
              <a:gd name="T5" fmla="*/ 2147483647 h 248"/>
              <a:gd name="T6" fmla="*/ 0 60000 65536"/>
              <a:gd name="T7" fmla="*/ 0 60000 65536"/>
              <a:gd name="T8" fmla="*/ 0 60000 65536"/>
              <a:gd name="T9" fmla="*/ 0 w 896"/>
              <a:gd name="T10" fmla="*/ 0 h 248"/>
              <a:gd name="T11" fmla="*/ 896 w 896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6" h="248">
                <a:moveTo>
                  <a:pt x="896" y="0"/>
                </a:moveTo>
                <a:lnTo>
                  <a:pt x="752" y="0"/>
                </a:lnTo>
                <a:lnTo>
                  <a:pt x="0" y="2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Freeform 76"/>
          <p:cNvSpPr>
            <a:spLocks/>
          </p:cNvSpPr>
          <p:nvPr/>
        </p:nvSpPr>
        <p:spPr bwMode="auto">
          <a:xfrm>
            <a:off x="7054850" y="2816225"/>
            <a:ext cx="660400" cy="1206500"/>
          </a:xfrm>
          <a:custGeom>
            <a:avLst/>
            <a:gdLst>
              <a:gd name="T0" fmla="*/ 0 w 416"/>
              <a:gd name="T1" fmla="*/ 0 h 760"/>
              <a:gd name="T2" fmla="*/ 2147483647 w 416"/>
              <a:gd name="T3" fmla="*/ 2147483647 h 760"/>
              <a:gd name="T4" fmla="*/ 2147483647 w 416"/>
              <a:gd name="T5" fmla="*/ 2147483647 h 760"/>
              <a:gd name="T6" fmla="*/ 0 60000 65536"/>
              <a:gd name="T7" fmla="*/ 0 60000 65536"/>
              <a:gd name="T8" fmla="*/ 0 60000 65536"/>
              <a:gd name="T9" fmla="*/ 0 w 416"/>
              <a:gd name="T10" fmla="*/ 0 h 760"/>
              <a:gd name="T11" fmla="*/ 416 w 416"/>
              <a:gd name="T12" fmla="*/ 760 h 7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" h="760">
                <a:moveTo>
                  <a:pt x="0" y="0"/>
                </a:moveTo>
                <a:lnTo>
                  <a:pt x="280" y="760"/>
                </a:lnTo>
                <a:lnTo>
                  <a:pt x="416" y="76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Line 77"/>
          <p:cNvSpPr>
            <a:spLocks noChangeShapeType="1"/>
          </p:cNvSpPr>
          <p:nvPr/>
        </p:nvSpPr>
        <p:spPr bwMode="auto">
          <a:xfrm>
            <a:off x="7143750" y="2790825"/>
            <a:ext cx="355600" cy="1231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78"/>
          <p:cNvSpPr>
            <a:spLocks noChangeShapeType="1"/>
          </p:cNvSpPr>
          <p:nvPr/>
        </p:nvSpPr>
        <p:spPr bwMode="auto">
          <a:xfrm flipV="1">
            <a:off x="2597150" y="3400425"/>
            <a:ext cx="3937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Line 79"/>
          <p:cNvSpPr>
            <a:spLocks noChangeShapeType="1"/>
          </p:cNvSpPr>
          <p:nvPr/>
        </p:nvSpPr>
        <p:spPr bwMode="auto">
          <a:xfrm flipV="1">
            <a:off x="844550" y="3921125"/>
            <a:ext cx="228600" cy="711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Line 80"/>
          <p:cNvSpPr>
            <a:spLocks noChangeShapeType="1"/>
          </p:cNvSpPr>
          <p:nvPr/>
        </p:nvSpPr>
        <p:spPr bwMode="auto">
          <a:xfrm flipV="1">
            <a:off x="844550" y="4238625"/>
            <a:ext cx="292100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Rectangle 81"/>
          <p:cNvSpPr>
            <a:spLocks noChangeArrowheads="1"/>
          </p:cNvSpPr>
          <p:nvPr/>
        </p:nvSpPr>
        <p:spPr bwMode="auto">
          <a:xfrm>
            <a:off x="7010400" y="4981575"/>
            <a:ext cx="20970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Secretion being released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from cell by exocytosis</a:t>
            </a:r>
            <a:endParaRPr lang="en-US" sz="1400">
              <a:latin typeface="Arial" charset="0"/>
            </a:endParaRPr>
          </a:p>
        </p:txBody>
      </p:sp>
      <p:sp>
        <p:nvSpPr>
          <p:cNvPr id="18463" name="Rectangle 82"/>
          <p:cNvSpPr>
            <a:spLocks noChangeArrowheads="1"/>
          </p:cNvSpPr>
          <p:nvPr/>
        </p:nvSpPr>
        <p:spPr bwMode="auto">
          <a:xfrm>
            <a:off x="4953000" y="6505575"/>
            <a:ext cx="1006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Peroxisome</a:t>
            </a:r>
            <a:endParaRPr lang="en-US" sz="1400">
              <a:latin typeface="Arial" charset="0"/>
            </a:endParaRPr>
          </a:p>
        </p:txBody>
      </p:sp>
      <p:sp>
        <p:nvSpPr>
          <p:cNvPr id="18464" name="Rectangle 83"/>
          <p:cNvSpPr>
            <a:spLocks noChangeArrowheads="1"/>
          </p:cNvSpPr>
          <p:nvPr/>
        </p:nvSpPr>
        <p:spPr bwMode="auto">
          <a:xfrm>
            <a:off x="7759700" y="3952875"/>
            <a:ext cx="955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Ribosomes</a:t>
            </a:r>
            <a:endParaRPr lang="en-US" sz="1400">
              <a:latin typeface="Arial" charset="0"/>
            </a:endParaRPr>
          </a:p>
        </p:txBody>
      </p:sp>
      <p:sp>
        <p:nvSpPr>
          <p:cNvPr id="18465" name="Rectangle 84"/>
          <p:cNvSpPr>
            <a:spLocks noChangeArrowheads="1"/>
          </p:cNvSpPr>
          <p:nvPr/>
        </p:nvSpPr>
        <p:spPr bwMode="auto">
          <a:xfrm>
            <a:off x="7670800" y="3305175"/>
            <a:ext cx="1082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Rough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endoplasmic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reticulum</a:t>
            </a:r>
            <a:endParaRPr lang="en-US" sz="1400">
              <a:latin typeface="Arial" charset="0"/>
            </a:endParaRPr>
          </a:p>
        </p:txBody>
      </p:sp>
      <p:sp>
        <p:nvSpPr>
          <p:cNvPr id="18466" name="Rectangle 85"/>
          <p:cNvSpPr>
            <a:spLocks noChangeArrowheads="1"/>
          </p:cNvSpPr>
          <p:nvPr/>
        </p:nvSpPr>
        <p:spPr bwMode="auto">
          <a:xfrm>
            <a:off x="7937500" y="384175"/>
            <a:ext cx="688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Nucleus</a:t>
            </a:r>
            <a:endParaRPr lang="en-US" sz="1400">
              <a:latin typeface="Arial" charset="0"/>
            </a:endParaRPr>
          </a:p>
        </p:txBody>
      </p:sp>
      <p:sp>
        <p:nvSpPr>
          <p:cNvPr id="18467" name="Rectangle 86"/>
          <p:cNvSpPr>
            <a:spLocks noChangeArrowheads="1"/>
          </p:cNvSpPr>
          <p:nvPr/>
        </p:nvSpPr>
        <p:spPr bwMode="auto">
          <a:xfrm>
            <a:off x="6883400" y="155575"/>
            <a:ext cx="146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Nuclear envelope</a:t>
            </a:r>
            <a:endParaRPr lang="en-US" sz="1400">
              <a:latin typeface="Arial" charset="0"/>
            </a:endParaRPr>
          </a:p>
        </p:txBody>
      </p:sp>
      <p:sp>
        <p:nvSpPr>
          <p:cNvPr id="18468" name="Rectangle 87"/>
          <p:cNvSpPr>
            <a:spLocks noChangeArrowheads="1"/>
          </p:cNvSpPr>
          <p:nvPr/>
        </p:nvSpPr>
        <p:spPr bwMode="auto">
          <a:xfrm>
            <a:off x="3594100" y="142875"/>
            <a:ext cx="887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Chromatin</a:t>
            </a:r>
            <a:endParaRPr lang="en-US" sz="1400">
              <a:latin typeface="Arial" charset="0"/>
            </a:endParaRPr>
          </a:p>
        </p:txBody>
      </p:sp>
      <p:sp>
        <p:nvSpPr>
          <p:cNvPr id="18469" name="Rectangle 88"/>
          <p:cNvSpPr>
            <a:spLocks noChangeArrowheads="1"/>
          </p:cNvSpPr>
          <p:nvPr/>
        </p:nvSpPr>
        <p:spPr bwMode="auto">
          <a:xfrm>
            <a:off x="7493000" y="4371975"/>
            <a:ext cx="1347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Golgi apparatus</a:t>
            </a:r>
            <a:endParaRPr lang="en-US" sz="1400">
              <a:latin typeface="Arial" charset="0"/>
            </a:endParaRPr>
          </a:p>
        </p:txBody>
      </p:sp>
      <p:sp>
        <p:nvSpPr>
          <p:cNvPr id="18470" name="Rectangle 89"/>
          <p:cNvSpPr>
            <a:spLocks noChangeArrowheads="1"/>
          </p:cNvSpPr>
          <p:nvPr/>
        </p:nvSpPr>
        <p:spPr bwMode="auto">
          <a:xfrm>
            <a:off x="3276600" y="422275"/>
            <a:ext cx="8461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Nucleolus</a:t>
            </a:r>
            <a:endParaRPr lang="en-US" sz="1400">
              <a:latin typeface="Arial" charset="0"/>
            </a:endParaRPr>
          </a:p>
        </p:txBody>
      </p:sp>
      <p:sp>
        <p:nvSpPr>
          <p:cNvPr id="18471" name="Rectangle 90"/>
          <p:cNvSpPr>
            <a:spLocks noChangeArrowheads="1"/>
          </p:cNvSpPr>
          <p:nvPr/>
        </p:nvSpPr>
        <p:spPr bwMode="auto">
          <a:xfrm>
            <a:off x="647700" y="993775"/>
            <a:ext cx="17922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Smooth endoplasmic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reticulum </a:t>
            </a:r>
            <a:endParaRPr lang="en-US" sz="1400">
              <a:latin typeface="Arial" charset="0"/>
            </a:endParaRPr>
          </a:p>
        </p:txBody>
      </p:sp>
      <p:sp>
        <p:nvSpPr>
          <p:cNvPr id="18472" name="Rectangle 91"/>
          <p:cNvSpPr>
            <a:spLocks noChangeArrowheads="1"/>
          </p:cNvSpPr>
          <p:nvPr/>
        </p:nvSpPr>
        <p:spPr bwMode="auto">
          <a:xfrm>
            <a:off x="1028700" y="1450975"/>
            <a:ext cx="649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Cytosol</a:t>
            </a:r>
            <a:endParaRPr lang="en-US" sz="1400">
              <a:latin typeface="Arial" charset="0"/>
            </a:endParaRPr>
          </a:p>
        </p:txBody>
      </p:sp>
      <p:sp>
        <p:nvSpPr>
          <p:cNvPr id="18473" name="Rectangle 92"/>
          <p:cNvSpPr>
            <a:spLocks noChangeArrowheads="1"/>
          </p:cNvSpPr>
          <p:nvPr/>
        </p:nvSpPr>
        <p:spPr bwMode="auto">
          <a:xfrm>
            <a:off x="685800" y="1844675"/>
            <a:ext cx="876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Lysosome</a:t>
            </a:r>
            <a:endParaRPr lang="en-US" sz="1400">
              <a:latin typeface="Arial" charset="0"/>
            </a:endParaRPr>
          </a:p>
        </p:txBody>
      </p:sp>
      <p:sp>
        <p:nvSpPr>
          <p:cNvPr id="18474" name="Rectangle 93"/>
          <p:cNvSpPr>
            <a:spLocks noChangeArrowheads="1"/>
          </p:cNvSpPr>
          <p:nvPr/>
        </p:nvSpPr>
        <p:spPr bwMode="auto">
          <a:xfrm>
            <a:off x="139700" y="2212975"/>
            <a:ext cx="1228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Mitochondrion</a:t>
            </a:r>
            <a:endParaRPr lang="en-US" sz="1400">
              <a:latin typeface="Arial" charset="0"/>
            </a:endParaRPr>
          </a:p>
        </p:txBody>
      </p:sp>
      <p:sp>
        <p:nvSpPr>
          <p:cNvPr id="18475" name="Rectangle 94"/>
          <p:cNvSpPr>
            <a:spLocks noChangeArrowheads="1"/>
          </p:cNvSpPr>
          <p:nvPr/>
        </p:nvSpPr>
        <p:spPr bwMode="auto">
          <a:xfrm>
            <a:off x="266700" y="3051175"/>
            <a:ext cx="866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Centrioles</a:t>
            </a:r>
            <a:endParaRPr lang="en-US" sz="1400">
              <a:latin typeface="Arial" charset="0"/>
            </a:endParaRPr>
          </a:p>
        </p:txBody>
      </p:sp>
      <p:sp>
        <p:nvSpPr>
          <p:cNvPr id="18476" name="Rectangle 95"/>
          <p:cNvSpPr>
            <a:spLocks noChangeArrowheads="1"/>
          </p:cNvSpPr>
          <p:nvPr/>
        </p:nvSpPr>
        <p:spPr bwMode="auto">
          <a:xfrm>
            <a:off x="177800" y="3355975"/>
            <a:ext cx="10350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Centrosome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matrix</a:t>
            </a:r>
            <a:endParaRPr lang="en-US" sz="1400">
              <a:latin typeface="Arial" charset="0"/>
            </a:endParaRPr>
          </a:p>
        </p:txBody>
      </p:sp>
      <p:sp>
        <p:nvSpPr>
          <p:cNvPr id="18477" name="Rectangle 96"/>
          <p:cNvSpPr>
            <a:spLocks noChangeArrowheads="1"/>
          </p:cNvSpPr>
          <p:nvPr/>
        </p:nvSpPr>
        <p:spPr bwMode="auto">
          <a:xfrm>
            <a:off x="723900" y="5895975"/>
            <a:ext cx="1003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Microtubule</a:t>
            </a:r>
            <a:endParaRPr lang="en-US" sz="1400">
              <a:latin typeface="Arial" charset="0"/>
            </a:endParaRPr>
          </a:p>
        </p:txBody>
      </p:sp>
      <p:sp>
        <p:nvSpPr>
          <p:cNvPr id="18478" name="Rectangle 97"/>
          <p:cNvSpPr>
            <a:spLocks noChangeArrowheads="1"/>
          </p:cNvSpPr>
          <p:nvPr/>
        </p:nvSpPr>
        <p:spPr bwMode="auto">
          <a:xfrm>
            <a:off x="368300" y="4638675"/>
            <a:ext cx="768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Microvilli</a:t>
            </a:r>
            <a:endParaRPr lang="en-US" sz="1400">
              <a:latin typeface="Arial" charset="0"/>
            </a:endParaRPr>
          </a:p>
        </p:txBody>
      </p:sp>
      <p:sp>
        <p:nvSpPr>
          <p:cNvPr id="18479" name="Rectangle 98"/>
          <p:cNvSpPr>
            <a:spLocks noChangeArrowheads="1"/>
          </p:cNvSpPr>
          <p:nvPr/>
        </p:nvSpPr>
        <p:spPr bwMode="auto">
          <a:xfrm>
            <a:off x="495300" y="5324475"/>
            <a:ext cx="1152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Microfilament</a:t>
            </a:r>
            <a:endParaRPr lang="en-US" sz="1400">
              <a:latin typeface="Arial" charset="0"/>
            </a:endParaRPr>
          </a:p>
        </p:txBody>
      </p:sp>
      <p:sp>
        <p:nvSpPr>
          <p:cNvPr id="18480" name="Rectangle 99"/>
          <p:cNvSpPr>
            <a:spLocks noChangeArrowheads="1"/>
          </p:cNvSpPr>
          <p:nvPr/>
        </p:nvSpPr>
        <p:spPr bwMode="auto">
          <a:xfrm>
            <a:off x="1130300" y="6378575"/>
            <a:ext cx="1103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 Intermediate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 filaments</a:t>
            </a:r>
            <a:endParaRPr lang="en-US" sz="1400">
              <a:latin typeface="Arial" charset="0"/>
            </a:endParaRPr>
          </a:p>
        </p:txBody>
      </p:sp>
      <p:sp>
        <p:nvSpPr>
          <p:cNvPr id="18481" name="Rectangle 100"/>
          <p:cNvSpPr>
            <a:spLocks noChangeArrowheads="1"/>
          </p:cNvSpPr>
          <p:nvPr/>
        </p:nvSpPr>
        <p:spPr bwMode="auto">
          <a:xfrm>
            <a:off x="7797800" y="752475"/>
            <a:ext cx="898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Plasma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membrane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charset="0"/>
                <a:cs typeface="ＭＳ Ｐゴシック" charset="0"/>
              </a:rPr>
              <a:t>Location for Cellular Respiration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89"/>
          <a:stretch>
            <a:fillRect/>
          </a:stretch>
        </p:blipFill>
        <p:spPr bwMode="auto">
          <a:xfrm>
            <a:off x="762000" y="1181100"/>
            <a:ext cx="7620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90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281</Words>
  <Application>Microsoft Office PowerPoint</Application>
  <PresentationFormat>On-screen Show (4:3)</PresentationFormat>
  <Paragraphs>71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Experiment</vt:lpstr>
      <vt:lpstr>pH Indicator  Bromothymol Blue</vt:lpstr>
      <vt:lpstr>pH scale pH = -log [H+] a</vt:lpstr>
      <vt:lpstr>Example</vt:lpstr>
      <vt:lpstr>Buffers</vt:lpstr>
      <vt:lpstr>Cellular Respiration</vt:lpstr>
      <vt:lpstr>Inside the cell</vt:lpstr>
      <vt:lpstr>Slide 8</vt:lpstr>
      <vt:lpstr>Location for Cellular Respiration</vt:lpstr>
      <vt:lpstr>What happens to CO2 in blood?</vt:lpstr>
      <vt:lpstr>Gas Exchange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Holsinger</dc:creator>
  <cp:lastModifiedBy> </cp:lastModifiedBy>
  <cp:revision>17</cp:revision>
  <dcterms:created xsi:type="dcterms:W3CDTF">2011-10-20T01:37:04Z</dcterms:created>
  <dcterms:modified xsi:type="dcterms:W3CDTF">2014-06-12T21:52:26Z</dcterms:modified>
</cp:coreProperties>
</file>