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12" y="-3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257AB5-6FD1-D541-BA38-745EAD21FC45}" type="datetimeFigureOut">
              <a:rPr lang="en-US" smtClean="0"/>
              <a:t>9/30/12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270666-3071-4047-96F8-7513BA8DF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804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9/27/12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ukathletics.com/allaccess/?media=280396" TargetMode="Externa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T9eDAQxL5cA" TargetMode="External"/><Relationship Id="rId3" Type="http://schemas.openxmlformats.org/officeDocument/2006/relationships/hyperlink" Target="http://www.youtube.com/watch?v=zmiyhPop6GI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dggpMIKYaA0&amp;feature=plcp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smat.org/traintip/swimmershld" TargetMode="External"/><Relationship Id="rId4" Type="http://schemas.openxmlformats.org/officeDocument/2006/relationships/hyperlink" Target="http://www.youtube.com/watch?v=xLB-IrNuuV0" TargetMode="External"/><Relationship Id="rId5" Type="http://schemas.openxmlformats.org/officeDocument/2006/relationships/hyperlink" Target="http://www.youtube.com/watch?v=uDeoO3XPfS8&amp;feature=related" TargetMode="External"/><Relationship Id="rId6" Type="http://schemas.openxmlformats.org/officeDocument/2006/relationships/hyperlink" Target="http://www.youtube.com/watch?v=KjlID6KwPX4" TargetMode="External"/><Relationship Id="rId7" Type="http://schemas.openxmlformats.org/officeDocument/2006/relationships/hyperlink" Target="http://www.youtube.com/watch?v=T9eDAQxL5cA" TargetMode="External"/><Relationship Id="rId8" Type="http://schemas.openxmlformats.org/officeDocument/2006/relationships/hyperlink" Target="http://www.youtube.com/watch?v=zmiyhPop6GI" TargetMode="External"/><Relationship Id="rId9" Type="http://schemas.openxmlformats.org/officeDocument/2006/relationships/hyperlink" Target="http://www.youtube.com/watch?v=dggpMIKYaA0&amp;feature=plcp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smi.org.uk/articles/swimming-injuries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xLB-IrNuuV0" TargetMode="External"/><Relationship Id="rId4" Type="http://schemas.openxmlformats.org/officeDocument/2006/relationships/hyperlink" Target="http://www.youtube.com/watch?v=uDeoO3XPfS8&amp;feature=related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ismat.org/traintip/swimmershld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youtube.com/watch?v=KjlID6KwPX4" TargetMode="External"/><Relationship Id="rId3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Swimming Injuries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188322"/>
            <a:ext cx="4038600" cy="748553"/>
          </a:xfrm>
        </p:spPr>
        <p:txBody>
          <a:bodyPr/>
          <a:lstStyle/>
          <a:p>
            <a:r>
              <a:rPr lang="en-US" dirty="0" smtClean="0"/>
              <a:t>By: Kristen Wilson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18085" y="921042"/>
            <a:ext cx="2021115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hlinkClick r:id="rId2"/>
              </a:rPr>
              <a:t>UK Swim &amp; Dive Intro</a:t>
            </a:r>
            <a:endParaRPr lang="en-US" sz="1600" dirty="0"/>
          </a:p>
        </p:txBody>
      </p:sp>
      <p:pic>
        <p:nvPicPr>
          <p:cNvPr id="7" name="Picture 6" descr="uk swimmm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86" y="173613"/>
            <a:ext cx="6513285" cy="4271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144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Medication to reduce swelling and pain</a:t>
            </a:r>
          </a:p>
          <a:p>
            <a:r>
              <a:rPr lang="en-US" dirty="0" smtClean="0"/>
              <a:t>Rest from breaststroke kick</a:t>
            </a:r>
          </a:p>
          <a:p>
            <a:r>
              <a:rPr lang="en-US" dirty="0" smtClean="0"/>
              <a:t>Stretches to improve flexibility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756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1"/>
            <a:ext cx="5638800" cy="872020"/>
          </a:xfrm>
        </p:spPr>
        <p:txBody>
          <a:bodyPr/>
          <a:lstStyle/>
          <a:p>
            <a:r>
              <a:rPr lang="en-US" dirty="0" smtClean="0"/>
              <a:t>Lower Back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3996222"/>
            <a:ext cx="5638800" cy="1532918"/>
          </a:xfrm>
        </p:spPr>
        <p:txBody>
          <a:bodyPr/>
          <a:lstStyle/>
          <a:p>
            <a:pPr marL="0" lvl="1">
              <a:spcBef>
                <a:spcPts val="300"/>
              </a:spcBef>
              <a:buClr>
                <a:schemeClr val="accent1"/>
              </a:buClr>
            </a:pPr>
            <a:r>
              <a:rPr lang="en-US" sz="2000" dirty="0" smtClean="0"/>
              <a:t>Lumbar Vertebrae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341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  <a:endParaRPr lang="en-US" dirty="0"/>
          </a:p>
        </p:txBody>
      </p:sp>
      <p:pic>
        <p:nvPicPr>
          <p:cNvPr id="7" name="Content Placeholder 6" descr="pLumbarSpineStand.gif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7" b="8838"/>
          <a:stretch/>
        </p:blipFill>
        <p:spPr>
          <a:xfrm>
            <a:off x="498518" y="1600200"/>
            <a:ext cx="3657600" cy="4525963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399878" y="1600200"/>
            <a:ext cx="3657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Lower back injury is common in swimmers.</a:t>
            </a:r>
          </a:p>
          <a:p>
            <a:r>
              <a:rPr lang="en-US" dirty="0" smtClean="0"/>
              <a:t>While swimmers experience back pain in their upper back between their shoulder blades, low back pain is more common. </a:t>
            </a:r>
          </a:p>
          <a:p>
            <a:r>
              <a:rPr lang="en-US" dirty="0" smtClean="0"/>
              <a:t>Continuous stress placed on the lumbar spine causes much pain. </a:t>
            </a:r>
          </a:p>
          <a:p>
            <a:r>
              <a:rPr lang="en-US" dirty="0" smtClean="0"/>
              <a:t>Low back pain can be the sign of many things. </a:t>
            </a:r>
          </a:p>
          <a:p>
            <a:pPr lvl="1"/>
            <a:r>
              <a:rPr lang="en-US" dirty="0" smtClean="0"/>
              <a:t>Muscle spasms</a:t>
            </a:r>
          </a:p>
          <a:p>
            <a:pPr lvl="1"/>
            <a:r>
              <a:rPr lang="en-US" dirty="0" smtClean="0"/>
              <a:t>Tight muscles</a:t>
            </a:r>
          </a:p>
          <a:p>
            <a:pPr lvl="1"/>
            <a:r>
              <a:rPr lang="en-US" dirty="0" smtClean="0"/>
              <a:t>Overuse</a:t>
            </a:r>
          </a:p>
          <a:p>
            <a:pPr lvl="1"/>
            <a:r>
              <a:rPr lang="en-US" dirty="0" smtClean="0"/>
              <a:t>Disc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131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Swimmers?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common complaint of swimmers with lower back pain is that flip turns are very painful.</a:t>
            </a:r>
          </a:p>
          <a:p>
            <a:r>
              <a:rPr lang="en-US" dirty="0" smtClean="0"/>
              <a:t>Another complaint is completing dolphin kicks.</a:t>
            </a:r>
          </a:p>
          <a:p>
            <a:pPr lvl="1"/>
            <a:r>
              <a:rPr lang="en-US" dirty="0" smtClean="0"/>
              <a:t>Usually, swimmers perform dolphin kicks coming off the wall after a flip turn and when they swim butterfly.</a:t>
            </a:r>
          </a:p>
          <a:p>
            <a:pPr lvl="1"/>
            <a:r>
              <a:rPr lang="en-US" dirty="0" smtClean="0">
                <a:hlinkClick r:id="rId2"/>
              </a:rPr>
              <a:t>Flip turn with dolphin kick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Slow motion butterfly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583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Medication</a:t>
            </a:r>
          </a:p>
          <a:p>
            <a:r>
              <a:rPr lang="en-US" dirty="0" smtClean="0"/>
              <a:t>Heat before exercise</a:t>
            </a:r>
          </a:p>
          <a:p>
            <a:r>
              <a:rPr lang="en-US" dirty="0" smtClean="0"/>
              <a:t>Ice after exercise or when it is inflamed</a:t>
            </a:r>
          </a:p>
          <a:p>
            <a:r>
              <a:rPr lang="en-US" dirty="0" smtClean="0"/>
              <a:t>Resting from flip turns and dolphin kick</a:t>
            </a:r>
          </a:p>
          <a:p>
            <a:r>
              <a:rPr lang="en-US" dirty="0" smtClean="0"/>
              <a:t>Stretching</a:t>
            </a:r>
          </a:p>
          <a:p>
            <a:r>
              <a:rPr lang="en-US" dirty="0" smtClean="0"/>
              <a:t>Physical Therapy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277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1"/>
            <a:ext cx="5638800" cy="928041"/>
          </a:xfrm>
        </p:spPr>
        <p:txBody>
          <a:bodyPr/>
          <a:lstStyle/>
          <a:p>
            <a:r>
              <a:rPr lang="en-US" dirty="0" smtClean="0"/>
              <a:t>Weights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052242"/>
            <a:ext cx="5638800" cy="1943745"/>
          </a:xfrm>
        </p:spPr>
        <p:txBody>
          <a:bodyPr/>
          <a:lstStyle/>
          <a:p>
            <a:pPr marL="0" lvl="1">
              <a:spcBef>
                <a:spcPts val="300"/>
              </a:spcBef>
              <a:buClr>
                <a:schemeClr val="accent1"/>
              </a:buClr>
            </a:pPr>
            <a:r>
              <a:rPr lang="en-US" sz="2000" dirty="0" smtClean="0"/>
              <a:t>Good Techniques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5174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swim team here at UK lifts weights three times a week.</a:t>
            </a:r>
          </a:p>
          <a:p>
            <a:r>
              <a:rPr lang="en-US" dirty="0" smtClean="0"/>
              <a:t>A lot of the lifts include heavy weights.</a:t>
            </a:r>
          </a:p>
          <a:p>
            <a:r>
              <a:rPr lang="en-US" dirty="0" smtClean="0"/>
              <a:t>If you are not careful and use good techniques, then you can easily injure yourself. </a:t>
            </a:r>
          </a:p>
          <a:p>
            <a:r>
              <a:rPr lang="en-US" dirty="0" smtClean="0">
                <a:hlinkClick r:id="rId2"/>
              </a:rPr>
              <a:t>Power Clean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3341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Impingement Syndrome</a:t>
            </a:r>
          </a:p>
          <a:p>
            <a:r>
              <a:rPr lang="en-US" dirty="0" smtClean="0"/>
              <a:t>Swimmer’s Knee</a:t>
            </a:r>
          </a:p>
          <a:p>
            <a:r>
              <a:rPr lang="en-US" dirty="0" smtClean="0"/>
              <a:t>Low Back pain</a:t>
            </a:r>
          </a:p>
          <a:p>
            <a:r>
              <a:rPr lang="en-US" dirty="0" smtClean="0"/>
              <a:t>Weights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6321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hlinkClick r:id="rId2"/>
              </a:rPr>
              <a:t>http://www.nsmi.org.uk/articles/swimming-</a:t>
            </a:r>
            <a:r>
              <a:rPr lang="en-US" dirty="0" smtClean="0">
                <a:hlinkClick r:id="rId2"/>
              </a:rPr>
              <a:t>injuries.html</a:t>
            </a:r>
            <a:endParaRPr lang="en-US" dirty="0" smtClean="0"/>
          </a:p>
          <a:p>
            <a:r>
              <a:rPr lang="en-US" dirty="0">
                <a:hlinkClick r:id="rId3"/>
              </a:rPr>
              <a:t>http://www.nismat.org/traintip/</a:t>
            </a:r>
            <a:r>
              <a:rPr lang="en-US" dirty="0" smtClean="0">
                <a:hlinkClick r:id="rId3"/>
              </a:rPr>
              <a:t>swimmershld</a:t>
            </a:r>
            <a:endParaRPr lang="en-US" dirty="0" smtClean="0"/>
          </a:p>
          <a:p>
            <a:r>
              <a:rPr lang="en-US" dirty="0">
                <a:hlinkClick r:id="rId4"/>
              </a:rPr>
              <a:t>http://www.youtube.com/watch?v=xLB-</a:t>
            </a:r>
            <a:r>
              <a:rPr lang="en-US" dirty="0" smtClean="0">
                <a:hlinkClick r:id="rId4"/>
              </a:rPr>
              <a:t>IrNuuV0</a:t>
            </a:r>
            <a:endParaRPr lang="en-US" dirty="0" smtClean="0"/>
          </a:p>
          <a:p>
            <a:r>
              <a:rPr lang="en-US" dirty="0">
                <a:hlinkClick r:id="rId5"/>
              </a:rPr>
              <a:t>http://www.youtube.com/</a:t>
            </a:r>
            <a:r>
              <a:rPr lang="en-US" dirty="0" smtClean="0">
                <a:hlinkClick r:id="rId5"/>
              </a:rPr>
              <a:t>watch?v</a:t>
            </a:r>
            <a:r>
              <a:rPr lang="en-US" dirty="0">
                <a:hlinkClick r:id="rId5"/>
              </a:rPr>
              <a:t>=uDeoO3XPfS8&amp;feature=</a:t>
            </a:r>
            <a:r>
              <a:rPr lang="en-US" dirty="0" smtClean="0">
                <a:hlinkClick r:id="rId5"/>
              </a:rPr>
              <a:t>related</a:t>
            </a:r>
            <a:endParaRPr lang="en-US" dirty="0" smtClean="0"/>
          </a:p>
          <a:p>
            <a:r>
              <a:rPr lang="en-US" dirty="0">
                <a:hlinkClick r:id="rId6"/>
              </a:rPr>
              <a:t>http://www.youtube.com/watch?v=</a:t>
            </a:r>
            <a:r>
              <a:rPr lang="en-US" dirty="0" smtClean="0">
                <a:hlinkClick r:id="rId6"/>
              </a:rPr>
              <a:t>KjlID6KwPX4</a:t>
            </a:r>
            <a:endParaRPr lang="en-US" dirty="0" smtClean="0"/>
          </a:p>
          <a:p>
            <a:r>
              <a:rPr lang="en-US" dirty="0">
                <a:hlinkClick r:id="rId7"/>
              </a:rPr>
              <a:t>http://www.youtube.com/watch?v=</a:t>
            </a:r>
            <a:r>
              <a:rPr lang="en-US" dirty="0" smtClean="0">
                <a:hlinkClick r:id="rId7"/>
              </a:rPr>
              <a:t>T9eDAQxL5cA</a:t>
            </a:r>
            <a:endParaRPr lang="en-US" dirty="0" smtClean="0"/>
          </a:p>
          <a:p>
            <a:r>
              <a:rPr lang="en-US" dirty="0">
                <a:hlinkClick r:id="rId8"/>
              </a:rPr>
              <a:t>http://www.youtube.com/watch?v=</a:t>
            </a:r>
            <a:r>
              <a:rPr lang="en-US" dirty="0" smtClean="0">
                <a:hlinkClick r:id="rId8"/>
              </a:rPr>
              <a:t>zmiyhPop6GI</a:t>
            </a:r>
            <a:endParaRPr lang="en-US" dirty="0" smtClean="0"/>
          </a:p>
          <a:p>
            <a:r>
              <a:rPr lang="en-US" dirty="0">
                <a:hlinkClick r:id="rId9"/>
              </a:rPr>
              <a:t>http://www.youtube.com/watch?v=dggpMIKYaA0&amp;feature=</a:t>
            </a:r>
            <a:r>
              <a:rPr lang="en-US" dirty="0" smtClean="0">
                <a:hlinkClick r:id="rId9"/>
              </a:rPr>
              <a:t>plcp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576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3264"/>
            <a:ext cx="5638800" cy="162430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Common Areas of Injury for Swimmers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517571"/>
            <a:ext cx="5638800" cy="1915669"/>
          </a:xfrm>
        </p:spPr>
        <p:txBody>
          <a:bodyPr>
            <a:normAutofit/>
          </a:bodyPr>
          <a:lstStyle/>
          <a:p>
            <a:pPr marL="800100" lvl="1" indent="-342900">
              <a:buClr>
                <a:schemeClr val="bg1"/>
              </a:buClr>
              <a:buSzPct val="90000"/>
              <a:buFont typeface="Arial"/>
              <a:buChar char="•"/>
            </a:pPr>
            <a:r>
              <a:rPr lang="en-US" sz="2000" dirty="0" smtClean="0"/>
              <a:t>Shoulder</a:t>
            </a:r>
          </a:p>
          <a:p>
            <a:pPr marL="800100" lvl="1" indent="-342900">
              <a:buClr>
                <a:schemeClr val="bg1"/>
              </a:buClr>
              <a:buSzPct val="90000"/>
              <a:buFont typeface="Arial"/>
              <a:buChar char="•"/>
            </a:pPr>
            <a:r>
              <a:rPr lang="en-US" sz="2000" dirty="0" smtClean="0"/>
              <a:t>Knee</a:t>
            </a:r>
          </a:p>
          <a:p>
            <a:pPr marL="800100" lvl="1" indent="-342900">
              <a:buClr>
                <a:schemeClr val="bg1"/>
              </a:buClr>
              <a:buSzPct val="90000"/>
              <a:buFont typeface="Arial"/>
              <a:buChar char="•"/>
            </a:pPr>
            <a:r>
              <a:rPr lang="en-US" sz="2000" dirty="0" smtClean="0"/>
              <a:t>Back</a:t>
            </a:r>
          </a:p>
          <a:p>
            <a:pPr marL="742950" lvl="1" indent="-285750">
              <a:buClr>
                <a:schemeClr val="bg1"/>
              </a:buClr>
              <a:buSzPct val="90000"/>
              <a:buFont typeface="Arial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66205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1"/>
            <a:ext cx="5638800" cy="864933"/>
          </a:xfrm>
        </p:spPr>
        <p:txBody>
          <a:bodyPr>
            <a:normAutofit/>
          </a:bodyPr>
          <a:lstStyle/>
          <a:p>
            <a:r>
              <a:rPr lang="en-US" dirty="0" smtClean="0"/>
              <a:t>Shoulder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3989134"/>
            <a:ext cx="5638800" cy="2006854"/>
          </a:xfrm>
        </p:spPr>
        <p:txBody>
          <a:bodyPr/>
          <a:lstStyle/>
          <a:p>
            <a:pPr marL="0" lvl="1">
              <a:spcBef>
                <a:spcPts val="300"/>
              </a:spcBef>
              <a:buClr>
                <a:schemeClr val="accent1"/>
              </a:buClr>
            </a:pPr>
            <a:r>
              <a:rPr lang="en-US" sz="2000" dirty="0" smtClean="0"/>
              <a:t>Impingement Syndrome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839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Caused by the inflammation of the tendons surrounding the rotator cuff.</a:t>
            </a:r>
          </a:p>
          <a:p>
            <a:pPr lvl="1"/>
            <a:r>
              <a:rPr lang="en-US" dirty="0" smtClean="0"/>
              <a:t>The rotator cuff is made up of four principal muscles and is responsible for supporting and creating movements.</a:t>
            </a:r>
          </a:p>
          <a:p>
            <a:pPr lvl="1"/>
            <a:r>
              <a:rPr lang="en-US" dirty="0" smtClean="0"/>
              <a:t>One of the rotator cuff tendons become pinched between the bones which form the shoulder joint. </a:t>
            </a:r>
          </a:p>
          <a:p>
            <a:r>
              <a:rPr lang="en-US" dirty="0" smtClean="0"/>
              <a:t>One main cause of impingement syndrome is rotator cuff tendonitis. </a:t>
            </a:r>
          </a:p>
          <a:p>
            <a:pPr lvl="1"/>
            <a:r>
              <a:rPr lang="en-US" dirty="0" smtClean="0"/>
              <a:t>This inflammation of the tendons creates less room for the tendons to travel through the </a:t>
            </a:r>
            <a:r>
              <a:rPr lang="en-US" dirty="0" err="1" smtClean="0"/>
              <a:t>subacromial</a:t>
            </a:r>
            <a:r>
              <a:rPr lang="en-US" dirty="0" smtClean="0"/>
              <a:t> space.  </a:t>
            </a:r>
          </a:p>
          <a:p>
            <a:pPr lvl="1"/>
            <a:endParaRPr lang="en-US" dirty="0"/>
          </a:p>
        </p:txBody>
      </p:sp>
      <p:pic>
        <p:nvPicPr>
          <p:cNvPr id="4" name="Picture 3" descr="subacromial-spac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1185" y="4644571"/>
            <a:ext cx="1780714" cy="2010228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www.nsmi.org.uk</a:t>
            </a:r>
            <a:r>
              <a:rPr lang="en-US" dirty="0"/>
              <a:t>/articles/swimming-</a:t>
            </a:r>
            <a:r>
              <a:rPr lang="en-US" dirty="0" err="1"/>
              <a:t>injuries.html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225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Swimmers?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Constant shoulder movement gradually causes the tendons to rub against the underside of the acromion, which can cause pain and irritation.</a:t>
            </a:r>
          </a:p>
          <a:p>
            <a:r>
              <a:rPr lang="en-US" dirty="0" smtClean="0"/>
              <a:t>Poor technique of stroke mechanics can reinforce movements that are too stressful on the shoulder.</a:t>
            </a:r>
          </a:p>
          <a:p>
            <a:r>
              <a:rPr lang="en-US" dirty="0" smtClean="0"/>
              <a:t>Swimmers tend to have strong muscles in their chest and the front of their shoulders, but the backside of their shoulders are weaker.</a:t>
            </a:r>
          </a:p>
          <a:p>
            <a:pPr lvl="1"/>
            <a:r>
              <a:rPr lang="en-US" dirty="0" smtClean="0"/>
              <a:t>This can cause the shoulder to be forward rounded.</a:t>
            </a:r>
          </a:p>
          <a:p>
            <a:pPr lvl="1"/>
            <a:r>
              <a:rPr lang="en-US" dirty="0" smtClean="0"/>
              <a:t>Forward rounded shoulders decreases the space available at the shoulder joint causing one or more tendons to be trapped when the arm is raised.</a:t>
            </a:r>
          </a:p>
          <a:p>
            <a:r>
              <a:rPr lang="en-US" dirty="0" smtClean="0"/>
              <a:t>Common over-use injury.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958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Stretch before and after exercise</a:t>
            </a:r>
          </a:p>
          <a:p>
            <a:pPr lvl="1"/>
            <a:r>
              <a:rPr lang="en-US" dirty="0" smtClean="0"/>
              <a:t>Stretch tight chest muscles</a:t>
            </a:r>
          </a:p>
          <a:p>
            <a:pPr lvl="1"/>
            <a:r>
              <a:rPr lang="en-US" dirty="0" smtClean="0">
                <a:hlinkClick r:id="rId2"/>
              </a:rPr>
              <a:t>Good Stretches for Shoulder</a:t>
            </a:r>
            <a:endParaRPr lang="en-US" dirty="0" smtClean="0"/>
          </a:p>
          <a:p>
            <a:r>
              <a:rPr lang="en-US" dirty="0" smtClean="0"/>
              <a:t>Strengthen rotator cuff muscles</a:t>
            </a:r>
          </a:p>
          <a:p>
            <a:r>
              <a:rPr lang="en-US" dirty="0" smtClean="0"/>
              <a:t>Pain medications</a:t>
            </a:r>
          </a:p>
          <a:p>
            <a:r>
              <a:rPr lang="en-US" dirty="0" smtClean="0"/>
              <a:t>Discontinue activities that cause shoulder pain</a:t>
            </a:r>
          </a:p>
          <a:p>
            <a:r>
              <a:rPr lang="en-US" dirty="0" smtClean="0"/>
              <a:t>Correction of stroke mechanics</a:t>
            </a:r>
          </a:p>
          <a:p>
            <a:r>
              <a:rPr lang="en-US" dirty="0" smtClean="0">
                <a:hlinkClick r:id="rId3"/>
              </a:rPr>
              <a:t>Impingement Treatment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Conclusion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8493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921657"/>
          </a:xfrm>
        </p:spPr>
        <p:txBody>
          <a:bodyPr/>
          <a:lstStyle/>
          <a:p>
            <a:r>
              <a:rPr lang="en-US" dirty="0" smtClean="0"/>
              <a:t>Knee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045858"/>
            <a:ext cx="5638800" cy="1950130"/>
          </a:xfrm>
        </p:spPr>
        <p:txBody>
          <a:bodyPr/>
          <a:lstStyle/>
          <a:p>
            <a:pPr marL="0" lvl="1">
              <a:spcBef>
                <a:spcPts val="300"/>
              </a:spcBef>
              <a:buClr>
                <a:schemeClr val="accent1"/>
              </a:buClr>
            </a:pPr>
            <a:r>
              <a:rPr lang="en-US" sz="2000" dirty="0" smtClean="0"/>
              <a:t>Breaststroke Knee</a:t>
            </a:r>
          </a:p>
          <a:p>
            <a:pPr marL="0" lvl="1">
              <a:spcBef>
                <a:spcPts val="300"/>
              </a:spcBef>
              <a:buClr>
                <a:schemeClr val="accent1"/>
              </a:buClr>
            </a:pPr>
            <a:r>
              <a:rPr lang="en-US" sz="2000" dirty="0" smtClean="0">
                <a:hlinkClick r:id="rId2"/>
              </a:rPr>
              <a:t>Breaststroke Kick</a:t>
            </a:r>
            <a:endParaRPr lang="en-US" sz="2000" dirty="0"/>
          </a:p>
        </p:txBody>
      </p:sp>
      <p:pic>
        <p:nvPicPr>
          <p:cNvPr id="4" name="Picture 3" descr="breaststroke kne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1994" y="3530673"/>
            <a:ext cx="2845534" cy="1691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09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common in swimmers who swim a lot of breaststroke.</a:t>
            </a:r>
          </a:p>
          <a:p>
            <a:r>
              <a:rPr lang="en-US" dirty="0" smtClean="0"/>
              <a:t>Mostly due to the position of the knee during breaststroke kick.</a:t>
            </a:r>
          </a:p>
          <a:p>
            <a:r>
              <a:rPr lang="en-US" dirty="0" smtClean="0"/>
              <a:t>The rotation in the kick affects</a:t>
            </a:r>
            <a:br>
              <a:rPr lang="en-US" dirty="0" smtClean="0"/>
            </a:br>
            <a:r>
              <a:rPr lang="en-US" dirty="0" smtClean="0"/>
              <a:t>the medial collateral ligament,</a:t>
            </a:r>
            <a:br>
              <a:rPr lang="en-US" dirty="0" smtClean="0"/>
            </a:br>
            <a:r>
              <a:rPr lang="en-US" dirty="0" smtClean="0"/>
              <a:t>which runs along the inner </a:t>
            </a:r>
            <a:br>
              <a:rPr lang="en-US" dirty="0" smtClean="0"/>
            </a:br>
            <a:r>
              <a:rPr lang="en-US" dirty="0" smtClean="0"/>
              <a:t>side of the knee. </a:t>
            </a:r>
          </a:p>
          <a:p>
            <a:r>
              <a:rPr lang="en-US" dirty="0" smtClean="0"/>
              <a:t>If painful exercise does not </a:t>
            </a:r>
            <a:br>
              <a:rPr lang="en-US" dirty="0" smtClean="0"/>
            </a:br>
            <a:r>
              <a:rPr lang="en-US" dirty="0" smtClean="0"/>
              <a:t>stop, it can lead to a MCL</a:t>
            </a:r>
            <a:br>
              <a:rPr lang="en-US" dirty="0" smtClean="0"/>
            </a:br>
            <a:r>
              <a:rPr lang="en-US" dirty="0" smtClean="0"/>
              <a:t>tear.</a:t>
            </a:r>
          </a:p>
        </p:txBody>
      </p:sp>
      <p:pic>
        <p:nvPicPr>
          <p:cNvPr id="4" name="Picture 3" descr="kne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571" y="2881085"/>
            <a:ext cx="4404180" cy="352334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www.nsmi.org.uk</a:t>
            </a:r>
            <a:r>
              <a:rPr lang="en-US" dirty="0"/>
              <a:t>/articles/swimming-</a:t>
            </a:r>
            <a:r>
              <a:rPr lang="en-US" dirty="0" err="1"/>
              <a:t>injuries.html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191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Swimmers?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 swimmer can have swimmer’s knee no matter what stroke they swim, but it is most common in breaststrokers. </a:t>
            </a:r>
          </a:p>
          <a:p>
            <a:r>
              <a:rPr lang="en-US" dirty="0" smtClean="0"/>
              <a:t>The breaststroke kick puts extra force on the inside of the knee.</a:t>
            </a:r>
          </a:p>
          <a:p>
            <a:endParaRPr lang="en-US" dirty="0"/>
          </a:p>
        </p:txBody>
      </p:sp>
      <p:pic>
        <p:nvPicPr>
          <p:cNvPr id="5" name="Content Placeholder 4" descr="Swimming_How-to-Kick-Breaststroke-for-Swimming_03_300x350-2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8" b="148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58672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Custom 1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ACF528"/>
      </a:accent5>
      <a:accent6>
        <a:srgbClr val="05E0DB"/>
      </a:accent6>
      <a:hlink>
        <a:srgbClr val="0080FF"/>
      </a:hlink>
      <a:folHlink>
        <a:srgbClr val="5EAEFF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4120</TotalTime>
  <Words>652</Words>
  <Application>Microsoft Macintosh PowerPoint</Application>
  <PresentationFormat>On-screen Show (4:3)</PresentationFormat>
  <Paragraphs>99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Advantage</vt:lpstr>
      <vt:lpstr>Swimming Injuries</vt:lpstr>
      <vt:lpstr>Common Areas of Injury for Swimmers</vt:lpstr>
      <vt:lpstr>Shoulder</vt:lpstr>
      <vt:lpstr>What is it?</vt:lpstr>
      <vt:lpstr>Why Swimmers?</vt:lpstr>
      <vt:lpstr>Treatment</vt:lpstr>
      <vt:lpstr>Knee</vt:lpstr>
      <vt:lpstr>What is it?</vt:lpstr>
      <vt:lpstr>Why Swimmers?</vt:lpstr>
      <vt:lpstr>Treatment</vt:lpstr>
      <vt:lpstr>Lower Back</vt:lpstr>
      <vt:lpstr>What is it?</vt:lpstr>
      <vt:lpstr>Why Swimmers?</vt:lpstr>
      <vt:lpstr>Treatment</vt:lpstr>
      <vt:lpstr>Weights</vt:lpstr>
      <vt:lpstr>Technique</vt:lpstr>
      <vt:lpstr>Conclusion</vt:lpstr>
      <vt:lpstr>References</vt:lpstr>
    </vt:vector>
  </TitlesOfParts>
  <Company>The University of Kentucky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Swimming Injuries</dc:title>
  <dc:creator>Kristen Wilson</dc:creator>
  <cp:lastModifiedBy>Kristen Wilson</cp:lastModifiedBy>
  <cp:revision>17</cp:revision>
  <dcterms:created xsi:type="dcterms:W3CDTF">2012-09-27T22:54:20Z</dcterms:created>
  <dcterms:modified xsi:type="dcterms:W3CDTF">2012-09-30T19:34:34Z</dcterms:modified>
</cp:coreProperties>
</file>