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61" r:id="rId3"/>
    <p:sldId id="266" r:id="rId4"/>
    <p:sldId id="269" r:id="rId5"/>
    <p:sldId id="270" r:id="rId6"/>
    <p:sldId id="271" r:id="rId7"/>
    <p:sldId id="272" r:id="rId8"/>
    <p:sldId id="273" r:id="rId9"/>
    <p:sldId id="268" r:id="rId10"/>
    <p:sldId id="262" r:id="rId11"/>
    <p:sldId id="279" r:id="rId12"/>
    <p:sldId id="278" r:id="rId13"/>
    <p:sldId id="280" r:id="rId14"/>
    <p:sldId id="281" r:id="rId15"/>
    <p:sldId id="282" r:id="rId16"/>
    <p:sldId id="285" r:id="rId17"/>
    <p:sldId id="284" r:id="rId18"/>
    <p:sldId id="294" r:id="rId19"/>
    <p:sldId id="293" r:id="rId20"/>
    <p:sldId id="292" r:id="rId21"/>
    <p:sldId id="291" r:id="rId22"/>
    <p:sldId id="290" r:id="rId23"/>
    <p:sldId id="296" r:id="rId24"/>
    <p:sldId id="295" r:id="rId25"/>
    <p:sldId id="289" r:id="rId26"/>
    <p:sldId id="297" r:id="rId27"/>
    <p:sldId id="298" r:id="rId28"/>
    <p:sldId id="299" r:id="rId29"/>
    <p:sldId id="300" r:id="rId30"/>
    <p:sldId id="301" r:id="rId31"/>
    <p:sldId id="302" r:id="rId32"/>
    <p:sldId id="303" r:id="rId33"/>
    <p:sldId id="305" r:id="rId34"/>
    <p:sldId id="304" r:id="rId35"/>
    <p:sldId id="306" r:id="rId36"/>
    <p:sldId id="309" r:id="rId37"/>
    <p:sldId id="307" r:id="rId38"/>
    <p:sldId id="310" r:id="rId39"/>
    <p:sldId id="263" r:id="rId40"/>
    <p:sldId id="277" r:id="rId41"/>
    <p:sldId id="312" r:id="rId42"/>
    <p:sldId id="275" r:id="rId43"/>
    <p:sldId id="276" r:id="rId44"/>
    <p:sldId id="322" r:id="rId45"/>
    <p:sldId id="316" r:id="rId46"/>
    <p:sldId id="327" r:id="rId47"/>
    <p:sldId id="323" r:id="rId48"/>
    <p:sldId id="324" r:id="rId49"/>
    <p:sldId id="264" r:id="rId50"/>
    <p:sldId id="329" r:id="rId51"/>
    <p:sldId id="318" r:id="rId52"/>
    <p:sldId id="320" r:id="rId53"/>
    <p:sldId id="319" r:id="rId54"/>
    <p:sldId id="321" r:id="rId55"/>
    <p:sldId id="274"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25" autoAdjust="0"/>
  </p:normalViewPr>
  <p:slideViewPr>
    <p:cSldViewPr showGuides="1">
      <p:cViewPr>
        <p:scale>
          <a:sx n="70" d="100"/>
          <a:sy n="70" d="100"/>
        </p:scale>
        <p:origin x="-1152" y="-5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7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F60644-4BC6-4D41-AAC8-80FDEF7C58E3}" type="datetimeFigureOut">
              <a:rPr lang="en-US" smtClean="0"/>
              <a:pPr/>
              <a:t>10/27/2010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13FF1A-E212-4249-B479-DFFB97EEE57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en.wikipedia.org/wiki/Avicenna" TargetMode="External"/><Relationship Id="rId13" Type="http://schemas.openxmlformats.org/officeDocument/2006/relationships/hyperlink" Target="http://en.wikipedia.org/wiki/Ibn_al-Nafis" TargetMode="External"/><Relationship Id="rId18" Type="http://schemas.openxmlformats.org/officeDocument/2006/relationships/hyperlink" Target="http://en.wikipedia.org/wiki/Pulmonary_vein" TargetMode="External"/><Relationship Id="rId3" Type="http://schemas.openxmlformats.org/officeDocument/2006/relationships/hyperlink" Target="http://en.wikipedia.org/wiki/Rome" TargetMode="External"/><Relationship Id="rId21" Type="http://schemas.openxmlformats.org/officeDocument/2006/relationships/hyperlink" Target="#cite_note-9"/><Relationship Id="rId7" Type="http://schemas.openxmlformats.org/officeDocument/2006/relationships/hyperlink" Target="http://en.wikipedia.org/wiki/Ancient_Iranian_Medicine" TargetMode="External"/><Relationship Id="rId12" Type="http://schemas.openxmlformats.org/officeDocument/2006/relationships/hyperlink" Target="http://en.wikipedia.org/wiki/Medicine_in_medieval_Islam" TargetMode="External"/><Relationship Id="rId17" Type="http://schemas.openxmlformats.org/officeDocument/2006/relationships/hyperlink" Target="http://en.wikipedia.org/wiki/Pulmonary_artery" TargetMode="External"/><Relationship Id="rId2" Type="http://schemas.openxmlformats.org/officeDocument/2006/relationships/slide" Target="../slides/slide2.xml"/><Relationship Id="rId16" Type="http://schemas.openxmlformats.org/officeDocument/2006/relationships/hyperlink" Target="#cite_note-7"/><Relationship Id="rId20" Type="http://schemas.openxmlformats.org/officeDocument/2006/relationships/hyperlink" Target="http://en.wikipedia.org/wiki/Hieronymus_Fabricius" TargetMode="External"/><Relationship Id="rId1" Type="http://schemas.openxmlformats.org/officeDocument/2006/relationships/notesMaster" Target="../notesMasters/notesMaster1.xml"/><Relationship Id="rId6" Type="http://schemas.openxmlformats.org/officeDocument/2006/relationships/hyperlink" Target="http://en.wikipedia.org/wiki/The_Canon_of_Medicine" TargetMode="External"/><Relationship Id="rId11" Type="http://schemas.openxmlformats.org/officeDocument/2006/relationships/hyperlink" Target="#cite_note-Hajar-6"/><Relationship Id="rId5" Type="http://schemas.openxmlformats.org/officeDocument/2006/relationships/hyperlink" Target="http://en.wikipedia.org/wiki/Galen" TargetMode="External"/><Relationship Id="rId15" Type="http://schemas.openxmlformats.org/officeDocument/2006/relationships/hyperlink" Target="http://en.wikipedia.org/wiki/Cardiovascular_physiology" TargetMode="External"/><Relationship Id="rId10" Type="http://schemas.openxmlformats.org/officeDocument/2006/relationships/hyperlink" Target="#cite_note-5"/><Relationship Id="rId19" Type="http://schemas.openxmlformats.org/officeDocument/2006/relationships/hyperlink" Target="http://en.wikipedia.org/wiki/William_Harvey" TargetMode="External"/><Relationship Id="rId4" Type="http://schemas.openxmlformats.org/officeDocument/2006/relationships/hyperlink" Target="http://en.wikipedia.org/wiki/Ancient_Greek_Medicine" TargetMode="External"/><Relationship Id="rId9" Type="http://schemas.openxmlformats.org/officeDocument/2006/relationships/hyperlink" Target="http://en.wikipedia.org/wiki/Cardiac_cycle" TargetMode="External"/><Relationship Id="rId14" Type="http://schemas.openxmlformats.org/officeDocument/2006/relationships/hyperlink" Target="http://en.wikipedia.org/wiki/Pulmonary_circulation" TargetMode="External"/><Relationship Id="rId22" Type="http://schemas.openxmlformats.org/officeDocument/2006/relationships/hyperlink" Target="http://en.wikipedia.org/wiki/Marcello_Malpighi"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obgyn.net/us/us.asp?page=/us/cotm/0001/ehr2000"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www.obgyn.net/english/pubs/features/dubose/ehr-age.ht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In 2nd century AD </a:t>
            </a:r>
            <a:r>
              <a:rPr lang="en-US" dirty="0" smtClean="0">
                <a:hlinkClick r:id="rId3" action="ppaction://hlinkfile" tooltip="Rome"/>
              </a:rPr>
              <a:t>Rome</a:t>
            </a:r>
            <a:r>
              <a:rPr lang="en-US" dirty="0" smtClean="0"/>
              <a:t>, the </a:t>
            </a:r>
            <a:r>
              <a:rPr lang="en-US" dirty="0" smtClean="0">
                <a:hlinkClick r:id="rId4" action="ppaction://hlinkfile" tooltip="Ancient Greek Medicine"/>
              </a:rPr>
              <a:t>Greek</a:t>
            </a:r>
            <a:r>
              <a:rPr lang="en-US" dirty="0" smtClean="0"/>
              <a:t> physician </a:t>
            </a:r>
            <a:r>
              <a:rPr lang="en-US" dirty="0" smtClean="0">
                <a:hlinkClick r:id="rId5" action="ppaction://hlinkfile" tooltip="Galen"/>
              </a:rPr>
              <a:t>Galen</a:t>
            </a:r>
            <a:r>
              <a:rPr lang="en-US" dirty="0" smtClean="0"/>
              <a:t> knew that blood vessels carried blood and identified venous (dark red) and arterial (brighter and thinner) blood, each with distinct and separate functions.</a:t>
            </a:r>
          </a:p>
          <a:p>
            <a:r>
              <a:rPr lang="en-US" dirty="0" smtClean="0"/>
              <a:t>In 1025, </a:t>
            </a:r>
            <a:r>
              <a:rPr lang="en-US" i="1" dirty="0" smtClean="0">
                <a:hlinkClick r:id="rId6" action="ppaction://hlinkfile" tooltip="The Canon of Medicine"/>
              </a:rPr>
              <a:t>The Canon of Medicine</a:t>
            </a:r>
            <a:r>
              <a:rPr lang="en-US" dirty="0" smtClean="0"/>
              <a:t> by the </a:t>
            </a:r>
            <a:r>
              <a:rPr lang="en-US" dirty="0" smtClean="0">
                <a:hlinkClick r:id="rId7" action="ppaction://hlinkfile" tooltip="Ancient Iranian Medicine"/>
              </a:rPr>
              <a:t>Persian physician</a:t>
            </a:r>
            <a:r>
              <a:rPr lang="en-US" dirty="0" smtClean="0"/>
              <a:t>, </a:t>
            </a:r>
            <a:r>
              <a:rPr lang="en-US" dirty="0" smtClean="0">
                <a:hlinkClick r:id="rId8" action="ppaction://hlinkfile" tooltip="Avicenna"/>
              </a:rPr>
              <a:t>Avicenna</a:t>
            </a:r>
            <a:r>
              <a:rPr lang="en-US" dirty="0" smtClean="0"/>
              <a:t>, "erroneously accepted the Greek notion regarding the existence of a hole in the ventricular septum by which the blood traveled between the ventricles." Despite this, Avicenna "correctly wrote on the </a:t>
            </a:r>
            <a:r>
              <a:rPr lang="en-US" dirty="0" smtClean="0">
                <a:hlinkClick r:id="rId9" action="ppaction://hlinkfile" tooltip="Cardiac cycle"/>
              </a:rPr>
              <a:t>cardiac cycles</a:t>
            </a:r>
            <a:r>
              <a:rPr lang="en-US" dirty="0" smtClean="0"/>
              <a:t> and valvular function", and "had a vision of blood circulation" in his </a:t>
            </a:r>
            <a:r>
              <a:rPr lang="en-US" i="1" dirty="0" smtClean="0"/>
              <a:t>Treatise on Pulse</a:t>
            </a:r>
            <a:r>
              <a:rPr lang="en-US" dirty="0" smtClean="0"/>
              <a:t>.</a:t>
            </a:r>
            <a:r>
              <a:rPr lang="en-US" baseline="30000" dirty="0" smtClean="0">
                <a:hlinkClick r:id="rId10" action="ppaction://hlinkfile"/>
              </a:rPr>
              <a:t>[6]</a:t>
            </a:r>
            <a:r>
              <a:rPr lang="en-US" dirty="0" smtClean="0"/>
              <a:t> While also refining Galen's erroneous theory of the pulse, Avicenna provided the first correct explanation of pulsation: "Every beat of the pulse comprises two movements and two pauses. Thus, expansion : pause : contraction : pause. [...] The pulse is a movement in the heart and arteries ... which takes the form of alternate expansion and contraction."</a:t>
            </a:r>
            <a:r>
              <a:rPr lang="en-US" baseline="30000" dirty="0" smtClean="0">
                <a:hlinkClick r:id="rId11" action="ppaction://hlinkfile"/>
              </a:rPr>
              <a:t>[</a:t>
            </a:r>
            <a:endParaRPr lang="en-US" baseline="30000" dirty="0" smtClean="0"/>
          </a:p>
          <a:p>
            <a:r>
              <a:rPr lang="en-US" dirty="0" smtClean="0"/>
              <a:t>In 1242, the </a:t>
            </a:r>
            <a:r>
              <a:rPr lang="en-US" dirty="0" smtClean="0">
                <a:hlinkClick r:id="rId12" action="ppaction://hlinkfile" tooltip="Medicine in medieval Islam"/>
              </a:rPr>
              <a:t>Arabian physician</a:t>
            </a:r>
            <a:r>
              <a:rPr lang="en-US" dirty="0" smtClean="0"/>
              <a:t>, </a:t>
            </a:r>
            <a:r>
              <a:rPr lang="en-US" dirty="0" smtClean="0">
                <a:hlinkClick r:id="rId13" action="ppaction://hlinkfile" tooltip="Ibn al-Nafis"/>
              </a:rPr>
              <a:t>Ibn al-Nafis</a:t>
            </a:r>
            <a:r>
              <a:rPr lang="en-US" dirty="0" smtClean="0"/>
              <a:t>, became the first person to accurately describe the process of </a:t>
            </a:r>
            <a:r>
              <a:rPr lang="en-US" dirty="0" smtClean="0">
                <a:hlinkClick r:id="rId14" action="ppaction://hlinkfile" tooltip="Pulmonary circulation"/>
              </a:rPr>
              <a:t>pulmonary circulation</a:t>
            </a:r>
            <a:r>
              <a:rPr lang="en-US" dirty="0" smtClean="0"/>
              <a:t>, for which he is sometimes considered the father of </a:t>
            </a:r>
            <a:r>
              <a:rPr lang="en-US" dirty="0" smtClean="0">
                <a:hlinkClick r:id="rId15" action="ppaction://hlinkfile" tooltip="Cardiovascular physiology"/>
              </a:rPr>
              <a:t>circulatory physiology</a:t>
            </a:r>
            <a:r>
              <a:rPr lang="en-US" dirty="0" smtClean="0"/>
              <a:t>.</a:t>
            </a:r>
            <a:r>
              <a:rPr lang="en-US" baseline="30000" dirty="0" smtClean="0">
                <a:hlinkClick r:id="rId16" action="ppaction://hlinkfile"/>
              </a:rPr>
              <a:t>[8]</a:t>
            </a:r>
            <a:r>
              <a:rPr lang="en-US" dirty="0" smtClean="0"/>
              <a:t> Ibn al-Nafis stated in his </a:t>
            </a:r>
            <a:r>
              <a:rPr lang="en-US" i="1" dirty="0" smtClean="0"/>
              <a:t>Commentary on Anatomy in Avicenna's Canon</a:t>
            </a:r>
            <a:r>
              <a:rPr lang="en-US" dirty="0" smtClean="0"/>
              <a:t>:</a:t>
            </a:r>
          </a:p>
          <a:p>
            <a:r>
              <a:rPr lang="en-US" dirty="0" smtClean="0"/>
              <a:t>"...the blood from the right chamber of the heart must arrive at the left chamber but there is no direct pathway between them. The thick septum of the heart is not perforated and does not have visible pores as some people thought or invisible pores as Galen thought. The blood from the right chamber must flow through the vena arteriosa (</a:t>
            </a:r>
            <a:r>
              <a:rPr lang="en-US" dirty="0" smtClean="0">
                <a:hlinkClick r:id="rId17" action="ppaction://hlinkfile" tooltip="Pulmonary artery"/>
              </a:rPr>
              <a:t>pulmonary artery</a:t>
            </a:r>
            <a:r>
              <a:rPr lang="en-US" dirty="0" smtClean="0"/>
              <a:t>) to the lungs, spread through its substances, be mingled there with air, pass through the arteria venosa (</a:t>
            </a:r>
            <a:r>
              <a:rPr lang="en-US" dirty="0" smtClean="0">
                <a:hlinkClick r:id="rId18" action="ppaction://hlinkfile" tooltip="Pulmonary vein"/>
              </a:rPr>
              <a:t>pulmonary vein</a:t>
            </a:r>
            <a:r>
              <a:rPr lang="en-US" dirty="0" smtClean="0"/>
              <a:t>) to reach the left chamber of the heart and there form the vital spirit..."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Finally </a:t>
            </a:r>
            <a:r>
              <a:rPr lang="en-US" dirty="0" smtClean="0">
                <a:hlinkClick r:id="rId19" action="ppaction://hlinkfile" tooltip="William Harvey"/>
              </a:rPr>
              <a:t>William Harvey</a:t>
            </a:r>
            <a:r>
              <a:rPr lang="en-US" dirty="0" smtClean="0"/>
              <a:t>, a pupil of </a:t>
            </a:r>
            <a:r>
              <a:rPr lang="en-US" dirty="0" smtClean="0">
                <a:hlinkClick r:id="rId20" action="ppaction://hlinkfile" tooltip="Hieronymus Fabricius"/>
              </a:rPr>
              <a:t>Hieronymus Fabricius</a:t>
            </a:r>
            <a:r>
              <a:rPr lang="en-US" dirty="0" smtClean="0"/>
              <a:t> (who had earlier described the valves of the veins without recognizing their function), performed a sequence of experiments, and published </a:t>
            </a:r>
            <a:r>
              <a:rPr lang="en-US" i="1" dirty="0" smtClean="0"/>
              <a:t>Exercitatio Anatomica de Motu Cordis et Sanguinis in Animalibus</a:t>
            </a:r>
            <a:r>
              <a:rPr lang="en-US" dirty="0" smtClean="0"/>
              <a:t> in 1628, which "demonstrated that there had to be a direct connection between the venous and arterial systems throughout the body, and not just the lungs. Most importantly, he argued that the beat of the heart produced a continuous circulation of blood through minute connections at the extremities of the body. This is a conceptual leap that was quite different from Ibn al-Nafis' refinement of the anatomy and bloodflow in the heart and lungs."</a:t>
            </a:r>
            <a:r>
              <a:rPr lang="en-US" baseline="30000" dirty="0" smtClean="0">
                <a:hlinkClick r:id="rId21" action="ppaction://hlinkfile"/>
              </a:rPr>
              <a:t>[10]</a:t>
            </a:r>
            <a:r>
              <a:rPr lang="en-US" dirty="0" smtClean="0"/>
              <a:t> This work, with its essentially correct exposition, slowly convinced the medical world. However, Harvey was not able to identify the capillary system connecting arteries and veins; these were later discovered by </a:t>
            </a:r>
            <a:r>
              <a:rPr lang="en-US" dirty="0" smtClean="0">
                <a:hlinkClick r:id="rId22" action="ppaction://hlinkfile" tooltip="Marcello Malpighi"/>
              </a:rPr>
              <a:t>Marcello Malpighi</a:t>
            </a:r>
            <a:r>
              <a:rPr lang="en-US" dirty="0" smtClean="0"/>
              <a:t> in 1661.</a:t>
            </a:r>
          </a:p>
          <a:p>
            <a:r>
              <a:rPr lang="en-US" dirty="0" smtClean="0"/>
              <a:t>http://en.wikipedia.org/wiki/Cardiovascular_system</a:t>
            </a:r>
            <a:endParaRPr lang="en-US" dirty="0"/>
          </a:p>
        </p:txBody>
      </p:sp>
      <p:sp>
        <p:nvSpPr>
          <p:cNvPr id="4" name="Slide Number Placeholder 3"/>
          <p:cNvSpPr>
            <a:spLocks noGrp="1"/>
          </p:cNvSpPr>
          <p:nvPr>
            <p:ph type="sldNum" sz="quarter" idx="10"/>
          </p:nvPr>
        </p:nvSpPr>
        <p:spPr/>
        <p:txBody>
          <a:bodyPr/>
          <a:lstStyle/>
          <a:p>
            <a:fld id="{CC13FF1A-E212-4249-B479-DFFB97EEE57D}"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http://teratology.org/updates/56pg282.pdf</a:t>
            </a:r>
          </a:p>
          <a:p>
            <a:endParaRPr lang="en-US" dirty="0"/>
          </a:p>
        </p:txBody>
      </p:sp>
      <p:sp>
        <p:nvSpPr>
          <p:cNvPr id="4" name="Slide Number Placeholder 3"/>
          <p:cNvSpPr>
            <a:spLocks noGrp="1"/>
          </p:cNvSpPr>
          <p:nvPr>
            <p:ph type="sldNum" sz="quarter" idx="10"/>
          </p:nvPr>
        </p:nvSpPr>
        <p:spPr/>
        <p:txBody>
          <a:bodyPr/>
          <a:lstStyle/>
          <a:p>
            <a:fld id="{CC13FF1A-E212-4249-B479-DFFB97EEE57D}" type="slidenum">
              <a:rPr lang="en-US" smtClean="0"/>
              <a:pPr/>
              <a:t>41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OBGYN.net "Embryonic Heart Rates Compared in Assisted and Non-Assisted Pregnancies</a:t>
            </a:r>
            <a:endParaRPr lang="en-US" dirty="0" smtClean="0"/>
          </a:p>
          <a:p>
            <a:r>
              <a:rPr lang="en-US" dirty="0" smtClean="0"/>
              <a:t>Terry J. DuBose </a:t>
            </a:r>
            <a:r>
              <a:rPr lang="en-US" dirty="0" smtClean="0">
                <a:hlinkClick r:id="rId4"/>
              </a:rPr>
              <a:t>http://www.obgyn.net/english/pubs/features/dubose/ehr-age.htm</a:t>
            </a:r>
            <a:r>
              <a:rPr lang="en-US" dirty="0" smtClean="0"/>
              <a:t> Sex, Heart Rate and Age] </a:t>
            </a:r>
            <a:endParaRPr lang="en-US" dirty="0"/>
          </a:p>
        </p:txBody>
      </p:sp>
      <p:sp>
        <p:nvSpPr>
          <p:cNvPr id="4" name="Slide Number Placeholder 3"/>
          <p:cNvSpPr>
            <a:spLocks noGrp="1"/>
          </p:cNvSpPr>
          <p:nvPr>
            <p:ph type="sldNum" sz="quarter" idx="10"/>
          </p:nvPr>
        </p:nvSpPr>
        <p:spPr/>
        <p:txBody>
          <a:bodyPr/>
          <a:lstStyle/>
          <a:p>
            <a:fld id="{CC13FF1A-E212-4249-B479-DFFB97EEE57D}" type="slidenum">
              <a:rPr lang="en-US" smtClean="0"/>
              <a:pPr/>
              <a:t>42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DuBose TJ, Cunyus JA, &amp; Johnson L; Embryonic Heart Rate and Age. J Diagn Med Sonography 1990; 6:151-157. </a:t>
            </a:r>
          </a:p>
          <a:p>
            <a:r>
              <a:rPr lang="en-US" dirty="0" smtClean="0"/>
              <a:t>DuBose TJ; FETAL SONOGRAPHY, W. B. Saunders Co. 1996, pp. 263-273. </a:t>
            </a:r>
          </a:p>
          <a:p>
            <a:endParaRPr lang="en-US" dirty="0"/>
          </a:p>
        </p:txBody>
      </p:sp>
      <p:sp>
        <p:nvSpPr>
          <p:cNvPr id="4" name="Slide Number Placeholder 3"/>
          <p:cNvSpPr>
            <a:spLocks noGrp="1"/>
          </p:cNvSpPr>
          <p:nvPr>
            <p:ph type="sldNum" sz="quarter" idx="10"/>
          </p:nvPr>
        </p:nvSpPr>
        <p:spPr/>
        <p:txBody>
          <a:bodyPr/>
          <a:lstStyle/>
          <a:p>
            <a:fld id="{CC13FF1A-E212-4249-B479-DFFB97EEE57D}" type="slidenum">
              <a:rPr lang="en-US" smtClean="0"/>
              <a:pPr/>
              <a:t>43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25C3C3-E969-4310-AFAD-EC9FD5F018F8}" type="slidenum">
              <a:rPr lang="en-US" smtClean="0"/>
              <a:pPr/>
              <a:t>4</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90A45C-62A9-4975-B834-37E5673976C3}" type="slidenum">
              <a:rPr lang="en-US" smtClean="0"/>
              <a:pPr/>
              <a:t>5</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third heart sound is benign in youth and some trained athletes. Later in life it may signal cardiac problems like a failing left ventricle as in dilated congestive heart failure (CHF). </a:t>
            </a:r>
          </a:p>
          <a:p>
            <a:endParaRPr lang="en-US" dirty="0" smtClean="0"/>
          </a:p>
          <a:p>
            <a:r>
              <a:rPr lang="en-US" dirty="0" smtClean="0"/>
              <a:t>S4 </a:t>
            </a:r>
          </a:p>
          <a:p>
            <a:r>
              <a:rPr lang="en-US" dirty="0" smtClean="0"/>
              <a:t>This gallop is produced by the sound of blood being forced into a stiff/hypertrophic ventricle. It is a sign of a pathologic state.</a:t>
            </a:r>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719E16-1193-4A3C-85B9-FE94FBE4B89F}" type="slidenum">
              <a:rPr lang="en-US" smtClean="0"/>
              <a:pPr/>
              <a:t>6</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FF0586-0868-4E8B-BF31-917C458B296D}" type="slidenum">
              <a:rPr lang="en-US" smtClean="0"/>
              <a:pPr/>
              <a:t>7</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E37BB8-7958-453B-BA19-4CC97504A82B}" type="slidenum">
              <a:rPr lang="en-US" smtClean="0"/>
              <a:pPr/>
              <a:t>8</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http://isc.temple.edu/marino/embryo/cardio.htm</a:t>
            </a:r>
          </a:p>
          <a:p>
            <a:r>
              <a:rPr lang="en-US" dirty="0" smtClean="0"/>
              <a:t>http://www.indiana.edu/~anat550/cvanim/</a:t>
            </a:r>
            <a:endParaRPr lang="en-US" dirty="0"/>
          </a:p>
        </p:txBody>
      </p:sp>
      <p:sp>
        <p:nvSpPr>
          <p:cNvPr id="4" name="Slide Number Placeholder 3"/>
          <p:cNvSpPr>
            <a:spLocks noGrp="1"/>
          </p:cNvSpPr>
          <p:nvPr>
            <p:ph type="sldNum" sz="quarter" idx="10"/>
          </p:nvPr>
        </p:nvSpPr>
        <p:spPr/>
        <p:txBody>
          <a:bodyPr/>
          <a:lstStyle/>
          <a:p>
            <a:fld id="{CC13FF1A-E212-4249-B479-DFFB97EEE57D}" type="slidenum">
              <a:rPr lang="en-US" smtClean="0"/>
              <a:pPr/>
              <a:t>10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http://www.uic.edu/com/surgery/embryo/looping_lo.mov</a:t>
            </a:r>
          </a:p>
          <a:p>
            <a:endParaRPr lang="en-US" dirty="0"/>
          </a:p>
        </p:txBody>
      </p:sp>
      <p:sp>
        <p:nvSpPr>
          <p:cNvPr id="4" name="Slide Number Placeholder 3"/>
          <p:cNvSpPr>
            <a:spLocks noGrp="1"/>
          </p:cNvSpPr>
          <p:nvPr>
            <p:ph type="sldNum" sz="quarter" idx="10"/>
          </p:nvPr>
        </p:nvSpPr>
        <p:spPr/>
        <p:txBody>
          <a:bodyPr/>
          <a:lstStyle/>
          <a:p>
            <a:fld id="{CC13FF1A-E212-4249-B479-DFFB97EEE57D}"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13FF1A-E212-4249-B479-DFFB97EEE57D}" type="slidenum">
              <a:rPr lang="en-US" smtClean="0"/>
              <a:pPr/>
              <a:t>40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0AF918-2F06-4F66-AF0B-ACDFB448E73D}" type="datetimeFigureOut">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862BC9-6A10-4718-BA94-757998A919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AF918-2F06-4F66-AF0B-ACDFB448E73D}" type="datetimeFigureOut">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862BC9-6A10-4718-BA94-757998A919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AF918-2F06-4F66-AF0B-ACDFB448E73D}" type="datetimeFigureOut">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862BC9-6A10-4718-BA94-757998A9195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AF918-2F06-4F66-AF0B-ACDFB448E73D}" type="datetimeFigureOut">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862BC9-6A10-4718-BA94-757998A9195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0AF918-2F06-4F66-AF0B-ACDFB448E73D}" type="datetimeFigureOut">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862BC9-6A10-4718-BA94-757998A919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0AF918-2F06-4F66-AF0B-ACDFB448E73D}" type="datetimeFigureOut">
              <a:rPr lang="en-US" smtClean="0"/>
              <a:pPr/>
              <a:t>10/27/2010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862BC9-6A10-4718-BA94-757998A919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0AF918-2F06-4F66-AF0B-ACDFB448E73D}" type="datetimeFigureOut">
              <a:rPr lang="en-US" smtClean="0"/>
              <a:pPr/>
              <a:t>10/27/2010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862BC9-6A10-4718-BA94-757998A919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0AF918-2F06-4F66-AF0B-ACDFB448E73D}" type="datetimeFigureOut">
              <a:rPr lang="en-US" smtClean="0"/>
              <a:pPr/>
              <a:t>10/27/2010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862BC9-6A10-4718-BA94-757998A919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0AF918-2F06-4F66-AF0B-ACDFB448E73D}" type="datetimeFigureOut">
              <a:rPr lang="en-US" smtClean="0"/>
              <a:pPr/>
              <a:t>10/27/2010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862BC9-6A10-4718-BA94-757998A919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0AF918-2F06-4F66-AF0B-ACDFB448E73D}" type="datetimeFigureOut">
              <a:rPr lang="en-US" smtClean="0"/>
              <a:pPr/>
              <a:t>10/27/2010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862BC9-6A10-4718-BA94-757998A919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0AF918-2F06-4F66-AF0B-ACDFB448E73D}" type="datetimeFigureOut">
              <a:rPr lang="en-US" smtClean="0"/>
              <a:pPr/>
              <a:t>10/27/2010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862BC9-6A10-4718-BA94-757998A919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AF918-2F06-4F66-AF0B-ACDFB448E73D}" type="datetimeFigureOut">
              <a:rPr lang="en-US" smtClean="0"/>
              <a:pPr/>
              <a:t>10/27/2010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862BC9-6A10-4718-BA94-757998A9195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1.xml"/><Relationship Id="rId1" Type="http://schemas.openxmlformats.org/officeDocument/2006/relationships/audio" Target="file:///C:\Robin's\Nursing\OB%20NUR\ob%20nursing%20pres\heart%20ppt\normal%20heart.mp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isc.temple.edu/marino/animations/heart.avi"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uic.edu/com/surgery/embryo/looping_lo.mov"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upload.wikimedia.org/wikipedia/commons/5/5b/Cardiac_Cycle_Left_Ventricle.PN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depts.washington.edu/physdx/heart/demo.html" TargetMode="External"/><Relationship Id="rId2" Type="http://schemas.openxmlformats.org/officeDocument/2006/relationships/audio" Target="file:///C:\Robin's\Nursing\OB%20NUR\ob%20nursing%20pres\heart%20ppt\normal%20heart.mp3" TargetMode="External"/><Relationship Id="rId1" Type="http://schemas.openxmlformats.org/officeDocument/2006/relationships/audio" Target="file:///C:\Robin's\Nursing\OB%20NUR\ob%20nursing%20pres\heart%20ppt\Ventricular%20septal%20defect.mp3"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upload.wikimedia.org/wikipedia/en/c/ce/EHR-BBII.jp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upload.wikimedia.org/wikipedia/commons/a/a7/Sonographer_doing_pediatric_echocardiography.JP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470025"/>
          </a:xfrm>
        </p:spPr>
        <p:txBody>
          <a:bodyPr/>
          <a:lstStyle/>
          <a:p>
            <a:r>
              <a:rPr lang="en-US" dirty="0" smtClean="0"/>
              <a:t>Neonate Heart</a:t>
            </a:r>
            <a:endParaRPr lang="en-US" dirty="0"/>
          </a:p>
        </p:txBody>
      </p:sp>
      <p:pic>
        <p:nvPicPr>
          <p:cNvPr id="5" name="Picture 4" descr="heart.gif"/>
          <p:cNvPicPr>
            <a:picLocks noChangeAspect="1"/>
          </p:cNvPicPr>
          <p:nvPr/>
        </p:nvPicPr>
        <p:blipFill>
          <a:blip r:embed="rId3" cstate="print"/>
          <a:stretch>
            <a:fillRect/>
          </a:stretch>
        </p:blipFill>
        <p:spPr>
          <a:xfrm>
            <a:off x="3695700" y="2057400"/>
            <a:ext cx="1752600" cy="1996633"/>
          </a:xfrm>
          <a:prstGeom prst="rect">
            <a:avLst/>
          </a:prstGeom>
        </p:spPr>
      </p:pic>
      <p:pic>
        <p:nvPicPr>
          <p:cNvPr id="6" name="normal heart.mp3">
            <a:hlinkClick r:id="" action="ppaction://media"/>
          </p:cNvPr>
          <p:cNvPicPr>
            <a:picLocks noRot="1" noChangeAspect="1"/>
          </p:cNvPicPr>
          <p:nvPr>
            <a:audioFile r:link="rId1"/>
          </p:nvPr>
        </p:nvPicPr>
        <p:blipFill>
          <a:blip r:embed="rId4" cstate="print"/>
          <a:stretch>
            <a:fillRect/>
          </a:stretch>
        </p:blipFill>
        <p:spPr>
          <a:xfrm>
            <a:off x="3276600" y="3657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5"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Embryonic Development</a:t>
            </a:r>
            <a:endParaRPr lang="en-US" dirty="0"/>
          </a:p>
        </p:txBody>
      </p:sp>
      <p:pic>
        <p:nvPicPr>
          <p:cNvPr id="18434" name="Picture 2" descr="http://isc.temple.edu/marino/embryology/Heart98/heart97b/img001.GIF"/>
          <p:cNvPicPr>
            <a:picLocks noChangeAspect="1" noChangeArrowheads="1"/>
          </p:cNvPicPr>
          <p:nvPr/>
        </p:nvPicPr>
        <p:blipFill>
          <a:blip r:embed="rId3" cstate="print"/>
          <a:srcRect/>
          <a:stretch>
            <a:fillRect/>
          </a:stretch>
        </p:blipFill>
        <p:spPr bwMode="auto">
          <a:xfrm>
            <a:off x="1447800" y="990600"/>
            <a:ext cx="7213600" cy="5410200"/>
          </a:xfrm>
          <a:prstGeom prst="rect">
            <a:avLst/>
          </a:prstGeom>
          <a:noFill/>
        </p:spPr>
      </p:pic>
      <p:sp>
        <p:nvSpPr>
          <p:cNvPr id="6" name="TextBox 5"/>
          <p:cNvSpPr txBox="1"/>
          <p:nvPr/>
        </p:nvSpPr>
        <p:spPr>
          <a:xfrm>
            <a:off x="0" y="6488668"/>
            <a:ext cx="4870821" cy="369332"/>
          </a:xfrm>
          <a:prstGeom prst="rect">
            <a:avLst/>
          </a:prstGeom>
          <a:noFill/>
        </p:spPr>
        <p:txBody>
          <a:bodyPr wrap="none" rtlCol="0">
            <a:spAutoFit/>
          </a:bodyPr>
          <a:lstStyle/>
          <a:p>
            <a:r>
              <a:rPr lang="en-US" dirty="0" smtClean="0"/>
              <a:t>http://isc.temple.edu/marino/embryo/cardio.htm</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hlinkClick r:id="rId3"/>
              </a:rPr>
              <a:t>http://isc.temple.edu/marino/animations/heart.avi</a:t>
            </a:r>
            <a:endParaRPr lang="en-US" dirty="0" smtClean="0"/>
          </a:p>
          <a:p>
            <a:pPr>
              <a:buNone/>
            </a:pPr>
            <a:endParaRPr lang="en-US" dirty="0"/>
          </a:p>
        </p:txBody>
      </p:sp>
      <p:sp>
        <p:nvSpPr>
          <p:cNvPr id="5" name="TextBox 4"/>
          <p:cNvSpPr txBox="1"/>
          <p:nvPr/>
        </p:nvSpPr>
        <p:spPr>
          <a:xfrm>
            <a:off x="838200" y="3429000"/>
            <a:ext cx="3733800" cy="369332"/>
          </a:xfrm>
          <a:prstGeom prst="rect">
            <a:avLst/>
          </a:prstGeom>
          <a:noFill/>
        </p:spPr>
        <p:txBody>
          <a:bodyPr wrap="square" rtlCol="0">
            <a:spAutoFit/>
          </a:bodyPr>
          <a:lstStyle/>
          <a:p>
            <a:r>
              <a:rPr lang="en-US" dirty="0" smtClean="0">
                <a:hlinkClick r:id="rId4" action="ppaction://program"/>
              </a:rPr>
              <a:t>Human heart</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5058" name="Picture 2" descr="http://isc.temple.edu/marino/embryology/Heart98/heart97b/img003.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4274" name="Picture 2" descr="http://isc.temple.edu/marino/embryology/Heart98/heart97b/img005.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3250" name="Picture 2" descr="http://isc.temple.edu/marino/embryology/Heart98/heart97b/img006.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2226" name="Picture 2" descr="http://isc.temple.edu/marino/embryology/Heart98/heart97b/img009.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9154" name="Picture 2" descr="http://isc.temple.edu/marino/embryology/Heart98/heart97b/img012.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0178" name="Picture 2" descr="http://isc.temple.edu/marino/embryology/Heart98/heart97b/img013.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5298" name="Picture 2" descr="http://isc.temple.edu/marino/embryology/Heart98/heart97b/img023.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6322" name="Picture 2" descr="http://isc.temple.edu/marino/embryology/Heart98/heart97b/img025.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eart-diseases1"/>
          <p:cNvPicPr>
            <a:picLocks noChangeAspect="1" noChangeArrowheads="1"/>
          </p:cNvPicPr>
          <p:nvPr/>
        </p:nvPicPr>
        <p:blipFill>
          <a:blip r:embed="rId3" cstate="print"/>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7346" name="Picture 2" descr="http://isc.temple.edu/marino/embryology/Heart98/heart97b/img026.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8370" name="Picture 2" descr="http://isc.temple.edu/marino/embryology/Heart98/heart97b/img027.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9394" name="Picture 2" descr="http://isc.temple.edu/marino/embryology/Heart98/heart97b/img028.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2466" name="Picture 2" descr="http://isc.temple.edu/marino/embryology/Heart98/heart97b/img029.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3490" name="Picture 2" descr="http://isc.temple.edu/marino/embryology/Heart98/heart97b/img030.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0418" name="Picture 2" descr="http://isc.temple.edu/marino/embryology/Heart98/heart97b/img031.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9634" name="Picture 2" descr="http://isc.temple.edu/marino/embryology/Heart98/heart97b/img032.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8610" name="Picture 2" descr="http://isc.temple.edu/marino/embryology/Heart98/heart97b/img033.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7586" name="Picture 2" descr="http://isc.temple.edu/marino/embryology/Heart98/heart97b/img034.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6562" name="Picture 2" descr="http://isc.temple.edu/marino/embryology/Heart98/heart97b/img035.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normal-ecg"/>
          <p:cNvPicPr>
            <a:picLocks noChangeAspect="1" noChangeArrowheads="1"/>
          </p:cNvPicPr>
          <p:nvPr/>
        </p:nvPicPr>
        <p:blipFill>
          <a:blip r:embed="rId2" cstate="print"/>
          <a:srcRect/>
          <a:stretch>
            <a:fillRect/>
          </a:stretch>
        </p:blipFill>
        <p:spPr bwMode="auto">
          <a:xfrm>
            <a:off x="228600" y="914400"/>
            <a:ext cx="8818418"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5538" name="Picture 2" descr="http://isc.temple.edu/marino/embryology/Heart98/heart97b/img036.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4514" name="Picture 2" descr="http://isc.temple.edu/marino/embryology/Heart98/heart97b/img037.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2706" name="Picture 2" descr="http://isc.temple.edu/marino/embryology/Heart98/heart97b/img038.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0658" name="Picture 2" descr="http://isc.temple.edu/marino/embryology/Heart98/heart97b/img039.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1682" name="Picture 2" descr="http://isc.temple.edu/marino/embryology/Heart98/heart97b/img040.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6802" name="Picture 2" descr="http://isc.temple.edu/marino/embryology/Heart98/heart97b/img041.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3730" name="Picture 2" descr="http://isc.temple.edu/marino/embryology/Heart98/heart97b/img042.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5778" name="Picture 2" descr="http://isc.temple.edu/marino/embryology/Heart98/heart97b/img044.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80898" name="Picture 2" descr="http://isc.temple.edu/marino/embryology/Heart98/heart97b/img045.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upload.wikimedia.org/wikipedia/commons/e/ee/Gray502.png"/>
          <p:cNvPicPr>
            <a:picLocks noChangeAspect="1" noChangeArrowheads="1"/>
          </p:cNvPicPr>
          <p:nvPr/>
        </p:nvPicPr>
        <p:blipFill>
          <a:blip r:embed="rId2" cstate="print"/>
          <a:srcRect/>
          <a:stretch>
            <a:fillRect/>
          </a:stretch>
        </p:blipFill>
        <p:spPr bwMode="auto">
          <a:xfrm>
            <a:off x="2590800" y="838200"/>
            <a:ext cx="3562350" cy="5736913"/>
          </a:xfrm>
          <a:prstGeom prst="rect">
            <a:avLst/>
          </a:prstGeom>
          <a:noFill/>
        </p:spPr>
      </p:pic>
      <p:sp>
        <p:nvSpPr>
          <p:cNvPr id="2" name="Title 1"/>
          <p:cNvSpPr>
            <a:spLocks noGrp="1"/>
          </p:cNvSpPr>
          <p:nvPr>
            <p:ph type="title"/>
          </p:nvPr>
        </p:nvSpPr>
        <p:spPr>
          <a:xfrm>
            <a:off x="457200" y="0"/>
            <a:ext cx="8229600" cy="1143000"/>
          </a:xfrm>
        </p:spPr>
        <p:txBody>
          <a:bodyPr/>
          <a:lstStyle/>
          <a:p>
            <a:r>
              <a:rPr lang="en-US" dirty="0" smtClean="0"/>
              <a:t>Fetus Heart: Before &amp; After Birth </a:t>
            </a:r>
            <a:endParaRPr lang="en-US" dirty="0"/>
          </a:p>
        </p:txBody>
      </p:sp>
      <p:cxnSp>
        <p:nvCxnSpPr>
          <p:cNvPr id="12" name="Straight Arrow Connector 11"/>
          <p:cNvCxnSpPr/>
          <p:nvPr/>
        </p:nvCxnSpPr>
        <p:spPr>
          <a:xfrm>
            <a:off x="1143000" y="3124200"/>
            <a:ext cx="19812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90600" y="2743200"/>
            <a:ext cx="1650773" cy="369332"/>
          </a:xfrm>
          <a:prstGeom prst="rect">
            <a:avLst/>
          </a:prstGeom>
          <a:noFill/>
        </p:spPr>
        <p:txBody>
          <a:bodyPr wrap="none" rtlCol="0">
            <a:spAutoFit/>
          </a:bodyPr>
          <a:lstStyle/>
          <a:p>
            <a:r>
              <a:rPr lang="en-US" dirty="0" smtClean="0"/>
              <a:t>Ductus venosus</a:t>
            </a:r>
            <a:endParaRPr lang="en-US" dirty="0"/>
          </a:p>
        </p:txBody>
      </p:sp>
      <p:cxnSp>
        <p:nvCxnSpPr>
          <p:cNvPr id="6" name="Straight Arrow Connector 5"/>
          <p:cNvCxnSpPr/>
          <p:nvPr/>
        </p:nvCxnSpPr>
        <p:spPr>
          <a:xfrm rot="10800000" flipV="1">
            <a:off x="4800600" y="1828800"/>
            <a:ext cx="2362200" cy="382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781800" y="1371600"/>
            <a:ext cx="1825243" cy="369332"/>
          </a:xfrm>
          <a:prstGeom prst="rect">
            <a:avLst/>
          </a:prstGeom>
          <a:noFill/>
        </p:spPr>
        <p:txBody>
          <a:bodyPr wrap="none" rtlCol="0">
            <a:spAutoFit/>
          </a:bodyPr>
          <a:lstStyle/>
          <a:p>
            <a:r>
              <a:rPr lang="en-US" dirty="0" smtClean="0"/>
              <a:t>Ductus arteriosus</a:t>
            </a:r>
            <a:endParaRPr lang="en-US" dirty="0"/>
          </a:p>
        </p:txBody>
      </p:sp>
      <p:cxnSp>
        <p:nvCxnSpPr>
          <p:cNvPr id="9" name="Straight Arrow Connector 8"/>
          <p:cNvCxnSpPr/>
          <p:nvPr/>
        </p:nvCxnSpPr>
        <p:spPr>
          <a:xfrm>
            <a:off x="1447800" y="2286000"/>
            <a:ext cx="29718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95400" y="1905000"/>
            <a:ext cx="1650773" cy="369332"/>
          </a:xfrm>
          <a:prstGeom prst="rect">
            <a:avLst/>
          </a:prstGeom>
          <a:noFill/>
        </p:spPr>
        <p:txBody>
          <a:bodyPr wrap="square" rtlCol="0">
            <a:spAutoFit/>
          </a:bodyPr>
          <a:lstStyle/>
          <a:p>
            <a:r>
              <a:rPr lang="en-US" dirty="0" smtClean="0"/>
              <a:t>Foramen ovale</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0" descr="File:Cardiac Cycle Left Ventricle.PNG">
            <a:hlinkClick r:id="rId3"/>
          </p:cNvPr>
          <p:cNvPicPr>
            <a:picLocks noChangeAspect="1" noChangeArrowheads="1"/>
          </p:cNvPicPr>
          <p:nvPr/>
        </p:nvPicPr>
        <p:blipFill>
          <a:blip r:embed="rId4" cstate="print"/>
          <a:srcRect/>
          <a:stretch>
            <a:fillRect/>
          </a:stretch>
        </p:blipFill>
        <p:spPr bwMode="auto">
          <a:xfrm>
            <a:off x="609600" y="838200"/>
            <a:ext cx="7924800" cy="5721350"/>
          </a:xfrm>
          <a:prstGeom prst="rect">
            <a:avLst/>
          </a:prstGeom>
          <a:noFill/>
          <a:ln w="9525">
            <a:noFill/>
            <a:miter lim="800000"/>
            <a:headEnd/>
            <a:tailEnd/>
          </a:ln>
        </p:spPr>
      </p:pic>
      <p:sp>
        <p:nvSpPr>
          <p:cNvPr id="33795" name="TextBox 111"/>
          <p:cNvSpPr txBox="1">
            <a:spLocks noChangeArrowheads="1"/>
          </p:cNvSpPr>
          <p:nvPr/>
        </p:nvSpPr>
        <p:spPr bwMode="auto">
          <a:xfrm>
            <a:off x="0" y="0"/>
            <a:ext cx="9372600" cy="523875"/>
          </a:xfrm>
          <a:prstGeom prst="rect">
            <a:avLst/>
          </a:prstGeom>
          <a:noFill/>
          <a:ln w="9525">
            <a:noFill/>
            <a:miter lim="800000"/>
            <a:headEnd/>
            <a:tailEnd/>
          </a:ln>
        </p:spPr>
        <p:txBody>
          <a:bodyPr>
            <a:spAutoFit/>
          </a:bodyPr>
          <a:lstStyle/>
          <a:p>
            <a:pPr algn="ctr"/>
            <a:r>
              <a:rPr lang="en-US" sz="2800" u="sng" dirty="0"/>
              <a:t>Cardiac cycle related to sounds &amp; values:</a:t>
            </a:r>
            <a:r>
              <a:rPr lang="en-US" sz="2800" dirty="0"/>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97777" y="533400"/>
            <a:ext cx="1348446" cy="523220"/>
          </a:xfrm>
          <a:prstGeom prst="rect">
            <a:avLst/>
          </a:prstGeom>
          <a:noFill/>
        </p:spPr>
        <p:txBody>
          <a:bodyPr wrap="none" rtlCol="0">
            <a:spAutoFit/>
          </a:bodyPr>
          <a:lstStyle/>
          <a:p>
            <a:r>
              <a:rPr lang="en-US" sz="2800" b="1" dirty="0" smtClean="0"/>
              <a:t>Sounds </a:t>
            </a:r>
            <a:endParaRPr lang="en-US" sz="2800" b="1" dirty="0"/>
          </a:p>
        </p:txBody>
      </p:sp>
      <p:sp>
        <p:nvSpPr>
          <p:cNvPr id="11" name="TextBox 10"/>
          <p:cNvSpPr txBox="1"/>
          <p:nvPr/>
        </p:nvSpPr>
        <p:spPr>
          <a:xfrm>
            <a:off x="990600" y="4114800"/>
            <a:ext cx="2472536" cy="369332"/>
          </a:xfrm>
          <a:prstGeom prst="rect">
            <a:avLst/>
          </a:prstGeom>
          <a:noFill/>
        </p:spPr>
        <p:txBody>
          <a:bodyPr wrap="none" rtlCol="0">
            <a:spAutoFit/>
          </a:bodyPr>
          <a:lstStyle/>
          <a:p>
            <a:r>
              <a:rPr lang="en-US" dirty="0" smtClean="0"/>
              <a:t>Ventricular septal defect</a:t>
            </a:r>
            <a:endParaRPr lang="en-US" dirty="0"/>
          </a:p>
        </p:txBody>
      </p:sp>
      <p:pic>
        <p:nvPicPr>
          <p:cNvPr id="12" name="Ventricular septal defect.mp3">
            <a:hlinkClick r:id="" action="ppaction://media"/>
          </p:cNvPr>
          <p:cNvPicPr>
            <a:picLocks noRot="1" noChangeAspect="1"/>
          </p:cNvPicPr>
          <p:nvPr>
            <a:audioFile r:link="rId1"/>
          </p:nvPr>
        </p:nvPicPr>
        <p:blipFill>
          <a:blip r:embed="rId5" cstate="print"/>
          <a:stretch>
            <a:fillRect/>
          </a:stretch>
        </p:blipFill>
        <p:spPr>
          <a:xfrm>
            <a:off x="1066800" y="4495800"/>
            <a:ext cx="304800" cy="304800"/>
          </a:xfrm>
          <a:prstGeom prst="rect">
            <a:avLst/>
          </a:prstGeom>
        </p:spPr>
      </p:pic>
      <p:sp>
        <p:nvSpPr>
          <p:cNvPr id="13" name="TextBox 12"/>
          <p:cNvSpPr txBox="1"/>
          <p:nvPr/>
        </p:nvSpPr>
        <p:spPr>
          <a:xfrm>
            <a:off x="914400" y="990600"/>
            <a:ext cx="883575" cy="369332"/>
          </a:xfrm>
          <a:prstGeom prst="rect">
            <a:avLst/>
          </a:prstGeom>
          <a:noFill/>
        </p:spPr>
        <p:txBody>
          <a:bodyPr wrap="none" rtlCol="0">
            <a:spAutoFit/>
          </a:bodyPr>
          <a:lstStyle/>
          <a:p>
            <a:r>
              <a:rPr lang="en-US" dirty="0" smtClean="0"/>
              <a:t>Normal</a:t>
            </a:r>
            <a:endParaRPr lang="en-US" dirty="0"/>
          </a:p>
        </p:txBody>
      </p:sp>
      <p:pic>
        <p:nvPicPr>
          <p:cNvPr id="14" name="normal heart.mp3">
            <a:hlinkClick r:id="" action="ppaction://media"/>
          </p:cNvPr>
          <p:cNvPicPr>
            <a:picLocks noRot="1" noChangeAspect="1"/>
          </p:cNvPicPr>
          <p:nvPr>
            <a:audioFile r:link="rId2"/>
          </p:nvPr>
        </p:nvPicPr>
        <p:blipFill>
          <a:blip r:embed="rId6" cstate="print"/>
          <a:stretch>
            <a:fillRect/>
          </a:stretch>
        </p:blipFill>
        <p:spPr>
          <a:xfrm>
            <a:off x="990600" y="1371600"/>
            <a:ext cx="304800" cy="304800"/>
          </a:xfrm>
          <a:prstGeom prst="rect">
            <a:avLst/>
          </a:prstGeom>
        </p:spPr>
      </p:pic>
      <p:sp>
        <p:nvSpPr>
          <p:cNvPr id="16" name="TextBox 15"/>
          <p:cNvSpPr txBox="1"/>
          <p:nvPr/>
        </p:nvSpPr>
        <p:spPr>
          <a:xfrm>
            <a:off x="5334000" y="1295400"/>
            <a:ext cx="3352800" cy="646331"/>
          </a:xfrm>
          <a:prstGeom prst="rect">
            <a:avLst/>
          </a:prstGeom>
          <a:noFill/>
        </p:spPr>
        <p:txBody>
          <a:bodyPr wrap="square" rtlCol="0">
            <a:spAutoFit/>
          </a:bodyPr>
          <a:lstStyle/>
          <a:p>
            <a:r>
              <a:rPr lang="en-US" dirty="0" smtClean="0">
                <a:hlinkClick r:id="rId7"/>
              </a:rPr>
              <a:t>http://depts.washington.edu/physdx/heart/demo.html</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9"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805" fill="hold"/>
                                        <p:tgtEl>
                                          <p:spTgt spid="14"/>
                                        </p:tgtEl>
                                      </p:cBhvr>
                                    </p:cmd>
                                  </p:childTnLst>
                                </p:cTn>
                              </p:par>
                            </p:childTnLst>
                          </p:cTn>
                        </p:par>
                      </p:childTnLst>
                    </p:cTn>
                  </p:par>
                </p:childTnLst>
              </p:cTn>
              <p:nextCondLst>
                <p:cond evt="onClick" delay="0">
                  <p:tgtEl>
                    <p:spTgt spid="14"/>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ndomethacin</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a:t>In humans, postnatal indomethacin can cause </a:t>
            </a:r>
            <a:r>
              <a:rPr lang="en-US" dirty="0" smtClean="0"/>
              <a:t>closure of </a:t>
            </a:r>
            <a:r>
              <a:rPr lang="en-US" dirty="0"/>
              <a:t>the ductus arteriosus, and is used </a:t>
            </a:r>
            <a:r>
              <a:rPr lang="en-US" dirty="0" smtClean="0"/>
              <a:t>therapeutically when </a:t>
            </a:r>
            <a:r>
              <a:rPr lang="en-US" dirty="0"/>
              <a:t>this structure remains patent in </a:t>
            </a:r>
            <a:r>
              <a:rPr lang="en-US" dirty="0" smtClean="0"/>
              <a:t>preterm neonates </a:t>
            </a:r>
            <a:r>
              <a:rPr lang="en-US" dirty="0"/>
              <a:t>(Heymann et al., ’76). </a:t>
            </a:r>
            <a:endParaRPr lang="en-US" dirty="0" smtClean="0"/>
          </a:p>
          <a:p>
            <a:pPr>
              <a:buNone/>
            </a:pPr>
            <a:endParaRPr lang="en-US" dirty="0" smtClean="0"/>
          </a:p>
          <a:p>
            <a:pPr>
              <a:buNone/>
            </a:pPr>
            <a:r>
              <a:rPr lang="en-US" dirty="0" smtClean="0"/>
              <a:t>Ductal </a:t>
            </a:r>
            <a:r>
              <a:rPr lang="en-US" dirty="0"/>
              <a:t>constriction </a:t>
            </a:r>
            <a:r>
              <a:rPr lang="en-US" dirty="0" smtClean="0"/>
              <a:t>can also </a:t>
            </a:r>
            <a:r>
              <a:rPr lang="en-US" dirty="0"/>
              <a:t>occur in utero after maternal indomethacin </a:t>
            </a:r>
            <a:r>
              <a:rPr lang="en-US" dirty="0" smtClean="0"/>
              <a:t>administration (Moise </a:t>
            </a:r>
            <a:r>
              <a:rPr lang="en-US" dirty="0"/>
              <a:t>et al., ’88</a:t>
            </a:r>
            <a:r>
              <a:rPr lang="en-US" dirty="0" smtClean="0"/>
              <a:t>).</a:t>
            </a:r>
          </a:p>
          <a:p>
            <a:pPr>
              <a:buNone/>
            </a:pPr>
            <a:endParaRPr lang="en-US" dirty="0" smtClean="0"/>
          </a:p>
          <a:p>
            <a:pPr>
              <a:buNone/>
            </a:pPr>
            <a:r>
              <a:rPr lang="en-US" dirty="0" smtClean="0"/>
              <a:t>In addition, infants </a:t>
            </a:r>
            <a:r>
              <a:rPr lang="en-US" dirty="0"/>
              <a:t>exposed to prenatal indomethacin were </a:t>
            </a:r>
            <a:r>
              <a:rPr lang="en-US" dirty="0" smtClean="0"/>
              <a:t>more likely </a:t>
            </a:r>
            <a:r>
              <a:rPr lang="en-US" dirty="0"/>
              <a:t>to require surgical ligation of their PDA due </a:t>
            </a:r>
            <a:r>
              <a:rPr lang="en-US" dirty="0" smtClean="0"/>
              <a:t>to either </a:t>
            </a:r>
            <a:r>
              <a:rPr lang="en-US" dirty="0"/>
              <a:t>a lack of response to </a:t>
            </a:r>
            <a:r>
              <a:rPr lang="en-US" dirty="0" smtClean="0"/>
              <a:t>postnatal indomethacin </a:t>
            </a:r>
            <a:r>
              <a:rPr lang="en-US" dirty="0"/>
              <a:t>or </a:t>
            </a:r>
            <a:r>
              <a:rPr lang="en-US" dirty="0" smtClean="0"/>
              <a:t>a reopening </a:t>
            </a:r>
            <a:r>
              <a:rPr lang="en-US" dirty="0"/>
              <a:t>of the duct after initial </a:t>
            </a:r>
            <a:r>
              <a:rPr lang="en-US" dirty="0" smtClean="0"/>
              <a:t>closure. </a:t>
            </a:r>
          </a:p>
          <a:p>
            <a:pPr>
              <a:buNone/>
            </a:pPr>
            <a:endParaRPr lang="en-US" dirty="0"/>
          </a:p>
        </p:txBody>
      </p:sp>
      <p:sp>
        <p:nvSpPr>
          <p:cNvPr id="4" name="TextBox 3"/>
          <p:cNvSpPr txBox="1"/>
          <p:nvPr/>
        </p:nvSpPr>
        <p:spPr>
          <a:xfrm>
            <a:off x="3657600" y="6488668"/>
            <a:ext cx="5486400" cy="369332"/>
          </a:xfrm>
          <a:prstGeom prst="rect">
            <a:avLst/>
          </a:prstGeom>
          <a:noFill/>
        </p:spPr>
        <p:txBody>
          <a:bodyPr wrap="square" rtlCol="0">
            <a:spAutoFit/>
          </a:bodyPr>
          <a:lstStyle/>
          <a:p>
            <a:r>
              <a:rPr lang="en-US" b="1" i="1" dirty="0" smtClean="0"/>
              <a:t>Pediatrics in Review Vol.28 No.4 April 2007 </a:t>
            </a:r>
            <a:endParaRPr lang="en-US"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 y="197346"/>
            <a:ext cx="8915400" cy="6186309"/>
          </a:xfrm>
          <a:prstGeom prst="rect">
            <a:avLst/>
          </a:prstGeom>
          <a:noFill/>
        </p:spPr>
        <p:txBody>
          <a:bodyPr wrap="square" rtlCol="0">
            <a:spAutoFit/>
          </a:bodyPr>
          <a:lstStyle/>
          <a:p>
            <a:r>
              <a:rPr lang="en-US" dirty="0" smtClean="0"/>
              <a:t>The human heart beats more than 3.5 billion times in an average lifetime.</a:t>
            </a:r>
          </a:p>
          <a:p>
            <a:endParaRPr lang="en-US" dirty="0" smtClean="0"/>
          </a:p>
          <a:p>
            <a:r>
              <a:rPr lang="en-US" dirty="0" smtClean="0">
                <a:solidFill>
                  <a:srgbClr val="FF0000"/>
                </a:solidFill>
              </a:rPr>
              <a:t>The human embryonic heart begins beating approximately 21 days after conception.</a:t>
            </a:r>
          </a:p>
          <a:p>
            <a:endParaRPr lang="en-US" dirty="0"/>
          </a:p>
          <a:p>
            <a:r>
              <a:rPr lang="en-US" dirty="0" smtClean="0"/>
              <a:t>The human heart begins beating at a rate near </a:t>
            </a:r>
            <a:r>
              <a:rPr lang="en-US" dirty="0" smtClean="0">
                <a:solidFill>
                  <a:srgbClr val="C00000"/>
                </a:solidFill>
              </a:rPr>
              <a:t>the mother’s, about 75-80 </a:t>
            </a:r>
            <a:r>
              <a:rPr lang="en-US" dirty="0" smtClean="0"/>
              <a:t>BPM. </a:t>
            </a:r>
          </a:p>
          <a:p>
            <a:endParaRPr lang="en-US" dirty="0"/>
          </a:p>
          <a:p>
            <a:r>
              <a:rPr lang="en-US" b="1" dirty="0" smtClean="0"/>
              <a:t>The embryonic heart rate (EHR</a:t>
            </a:r>
            <a:r>
              <a:rPr lang="en-US" dirty="0" smtClean="0"/>
              <a:t>) then accelerates linearly for the </a:t>
            </a:r>
            <a:r>
              <a:rPr lang="en-US" dirty="0" smtClean="0">
                <a:solidFill>
                  <a:srgbClr val="C00000"/>
                </a:solidFill>
              </a:rPr>
              <a:t>first month of beating, peaking at 165-185 BPM</a:t>
            </a:r>
            <a:r>
              <a:rPr lang="en-US" dirty="0" smtClean="0"/>
              <a:t> during the early 7th week.</a:t>
            </a:r>
          </a:p>
          <a:p>
            <a:r>
              <a:rPr lang="en-US" dirty="0" smtClean="0"/>
              <a:t>This acceleration is approximately </a:t>
            </a:r>
            <a:r>
              <a:rPr lang="en-US" dirty="0" smtClean="0">
                <a:solidFill>
                  <a:srgbClr val="7030A0"/>
                </a:solidFill>
              </a:rPr>
              <a:t>3.3 BPM per day, or about 10 BPM every three da</a:t>
            </a:r>
            <a:r>
              <a:rPr lang="en-US" dirty="0" smtClean="0"/>
              <a:t>ys </a:t>
            </a:r>
          </a:p>
          <a:p>
            <a:r>
              <a:rPr lang="en-US" dirty="0" smtClean="0"/>
              <a:t>( </a:t>
            </a:r>
            <a:r>
              <a:rPr lang="en-US" b="1" dirty="0" smtClean="0">
                <a:solidFill>
                  <a:srgbClr val="7030A0"/>
                </a:solidFill>
              </a:rPr>
              <a:t>increase of 100 BPM in the first month</a:t>
            </a:r>
            <a:r>
              <a:rPr lang="en-US" dirty="0" smtClean="0"/>
              <a:t>).</a:t>
            </a:r>
          </a:p>
          <a:p>
            <a:endParaRPr lang="en-US" dirty="0" smtClean="0"/>
          </a:p>
          <a:p>
            <a:r>
              <a:rPr lang="en-US" dirty="0" smtClean="0"/>
              <a:t>After peaking at about </a:t>
            </a:r>
            <a:r>
              <a:rPr lang="en-US" dirty="0" smtClean="0">
                <a:solidFill>
                  <a:srgbClr val="C00000"/>
                </a:solidFill>
              </a:rPr>
              <a:t>9.2 weeks</a:t>
            </a:r>
            <a:r>
              <a:rPr lang="en-US" dirty="0" smtClean="0">
                <a:solidFill>
                  <a:srgbClr val="00B0F0"/>
                </a:solidFill>
              </a:rPr>
              <a:t> </a:t>
            </a:r>
            <a:r>
              <a:rPr lang="en-US" dirty="0" smtClean="0"/>
              <a:t>after the normal menstrual period (LMP), it decelerates to about </a:t>
            </a:r>
            <a:r>
              <a:rPr lang="en-US" dirty="0" smtClean="0">
                <a:solidFill>
                  <a:srgbClr val="C00000"/>
                </a:solidFill>
              </a:rPr>
              <a:t>150 BPM </a:t>
            </a:r>
            <a:r>
              <a:rPr lang="en-US" dirty="0" smtClean="0"/>
              <a:t>(+/-25 BPM) during the 15th week after the LMP. </a:t>
            </a:r>
          </a:p>
          <a:p>
            <a:endParaRPr lang="en-US" dirty="0"/>
          </a:p>
          <a:p>
            <a:r>
              <a:rPr lang="en-US" dirty="0" smtClean="0"/>
              <a:t>After the </a:t>
            </a:r>
            <a:r>
              <a:rPr lang="en-US" dirty="0" smtClean="0">
                <a:solidFill>
                  <a:srgbClr val="C00000"/>
                </a:solidFill>
              </a:rPr>
              <a:t>15th week </a:t>
            </a:r>
            <a:r>
              <a:rPr lang="en-US" dirty="0" smtClean="0"/>
              <a:t>the deceleration slows reaching an average rate of about </a:t>
            </a:r>
            <a:r>
              <a:rPr lang="en-US" dirty="0" smtClean="0">
                <a:solidFill>
                  <a:srgbClr val="C00000"/>
                </a:solidFill>
              </a:rPr>
              <a:t>145</a:t>
            </a:r>
            <a:r>
              <a:rPr lang="en-US" dirty="0" smtClean="0"/>
              <a:t> (+/-25 BPM) BPM at term. </a:t>
            </a:r>
          </a:p>
          <a:p>
            <a:endParaRPr lang="en-US" dirty="0" smtClean="0"/>
          </a:p>
          <a:p>
            <a:r>
              <a:rPr lang="en-US" dirty="0" smtClean="0"/>
              <a:t>The regression formula which describes this acceleration before the embryo reaches 25 mm in crown-rump length or 9.2 LMP weeks is: </a:t>
            </a:r>
          </a:p>
          <a:p>
            <a:r>
              <a:rPr lang="en-US" dirty="0" smtClean="0"/>
              <a:t/>
            </a:r>
            <a:br>
              <a:rPr lang="en-US" dirty="0" smtClean="0"/>
            </a:br>
            <a:endParaRPr lang="en-US" dirty="0" smtClean="0"/>
          </a:p>
          <a:p>
            <a:r>
              <a:rPr lang="en-US" i="1" dirty="0" smtClean="0"/>
              <a:t>There is no difference in male and female heart rates before birth</a:t>
            </a:r>
            <a:endParaRPr lang="en-US" dirty="0"/>
          </a:p>
        </p:txBody>
      </p:sp>
      <p:pic>
        <p:nvPicPr>
          <p:cNvPr id="6" name="Picture 2" descr="\mathrm{Age\ in\ days} =\ \mathrm{EHR} (0.3)+6 "/>
          <p:cNvPicPr>
            <a:picLocks noChangeAspect="1" noChangeArrowheads="1"/>
          </p:cNvPicPr>
          <p:nvPr/>
        </p:nvPicPr>
        <p:blipFill>
          <a:blip r:embed="rId3" cstate="print"/>
          <a:srcRect/>
          <a:stretch>
            <a:fillRect/>
          </a:stretch>
        </p:blipFill>
        <p:spPr bwMode="auto">
          <a:xfrm>
            <a:off x="3962400" y="5486400"/>
            <a:ext cx="4499429" cy="381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ile:EHR-BBII.jpg">
            <a:hlinkClick r:id="rId3"/>
          </p:cNvPr>
          <p:cNvPicPr>
            <a:picLocks noChangeAspect="1" noChangeArrowheads="1"/>
          </p:cNvPicPr>
          <p:nvPr/>
        </p:nvPicPr>
        <p:blipFill>
          <a:blip r:embed="rId4" cstate="print"/>
          <a:srcRect/>
          <a:stretch>
            <a:fillRect/>
          </a:stretch>
        </p:blipFill>
        <p:spPr bwMode="auto">
          <a:xfrm>
            <a:off x="685800" y="304800"/>
            <a:ext cx="7772400" cy="5829300"/>
          </a:xfrm>
          <a:prstGeom prst="rect">
            <a:avLst/>
          </a:prstGeom>
          <a:noFill/>
        </p:spPr>
      </p:pic>
      <p:sp>
        <p:nvSpPr>
          <p:cNvPr id="5" name="TextBox 4"/>
          <p:cNvSpPr txBox="1"/>
          <p:nvPr/>
        </p:nvSpPr>
        <p:spPr>
          <a:xfrm>
            <a:off x="457200" y="6211669"/>
            <a:ext cx="8686800" cy="646331"/>
          </a:xfrm>
          <a:prstGeom prst="rect">
            <a:avLst/>
          </a:prstGeom>
          <a:noFill/>
        </p:spPr>
        <p:txBody>
          <a:bodyPr wrap="square" rtlCol="0">
            <a:spAutoFit/>
          </a:bodyPr>
          <a:lstStyle/>
          <a:p>
            <a:r>
              <a:rPr lang="en-US" dirty="0" smtClean="0"/>
              <a:t>Terry J. DuBose, M.S., RDMS; Director Diagnostic Medical Sonography Program</a:t>
            </a:r>
            <a:br>
              <a:rPr lang="en-US" dirty="0" smtClean="0"/>
            </a:br>
            <a:r>
              <a:rPr lang="en-US" dirty="0" smtClean="0"/>
              <a:t>University of Arkansas for Medical Sciences</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229600" cy="1143000"/>
          </a:xfrm>
        </p:spPr>
        <p:txBody>
          <a:bodyPr>
            <a:normAutofit fontScale="90000"/>
          </a:bodyPr>
          <a:lstStyle/>
          <a:p>
            <a:r>
              <a:rPr lang="en-US" b="1" dirty="0" smtClean="0"/>
              <a:t>Congenital Heart Diseases: Neonate &amp; </a:t>
            </a:r>
            <a:r>
              <a:rPr lang="en-US" b="1" dirty="0"/>
              <a:t>Young Infant</a:t>
            </a:r>
            <a:endParaRPr lang="en-US" dirty="0"/>
          </a:p>
        </p:txBody>
      </p:sp>
      <p:sp>
        <p:nvSpPr>
          <p:cNvPr id="4" name="TextBox 3"/>
          <p:cNvSpPr txBox="1"/>
          <p:nvPr/>
        </p:nvSpPr>
        <p:spPr>
          <a:xfrm>
            <a:off x="914400" y="1752600"/>
            <a:ext cx="7769848" cy="1938992"/>
          </a:xfrm>
          <a:prstGeom prst="rect">
            <a:avLst/>
          </a:prstGeom>
          <a:noFill/>
        </p:spPr>
        <p:txBody>
          <a:bodyPr wrap="square" rtlCol="0">
            <a:spAutoFit/>
          </a:bodyPr>
          <a:lstStyle/>
          <a:p>
            <a:pPr marL="288925" indent="-288925">
              <a:buFont typeface="Arial" pitchFamily="34" charset="0"/>
              <a:buChar char="•"/>
            </a:pPr>
            <a:r>
              <a:rPr lang="en-US" sz="2400" b="1" dirty="0" smtClean="0"/>
              <a:t> Significant </a:t>
            </a:r>
            <a:r>
              <a:rPr lang="en-US" sz="2400" b="1" dirty="0"/>
              <a:t>congenital heart disease (CHD) may be diagnosed at virtually any age</a:t>
            </a:r>
            <a:r>
              <a:rPr lang="en-US" sz="2400" b="1" dirty="0" smtClean="0"/>
              <a:t>.</a:t>
            </a:r>
          </a:p>
          <a:p>
            <a:pPr marL="288925" indent="-288925"/>
            <a:endParaRPr lang="en-US" sz="2400" b="1" dirty="0" smtClean="0"/>
          </a:p>
          <a:p>
            <a:pPr marL="288925" indent="-288925">
              <a:buFont typeface="Arial" pitchFamily="34" charset="0"/>
              <a:buChar char="•"/>
            </a:pPr>
            <a:r>
              <a:rPr lang="en-US" sz="2400" b="1" dirty="0" smtClean="0"/>
              <a:t> Some conditions </a:t>
            </a:r>
            <a:r>
              <a:rPr lang="en-US" sz="2400" b="1" dirty="0"/>
              <a:t>always are discovered in neonates; others rarely are identified during infancy.</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ne heart nur-ob.tif"/>
          <p:cNvPicPr>
            <a:picLocks noChangeAspect="1"/>
          </p:cNvPicPr>
          <p:nvPr/>
        </p:nvPicPr>
        <p:blipFill>
          <a:blip r:embed="rId2" cstate="print"/>
          <a:stretch>
            <a:fillRect/>
          </a:stretch>
        </p:blipFill>
        <p:spPr>
          <a:xfrm rot="60000">
            <a:off x="1576551" y="-901"/>
            <a:ext cx="6107441" cy="7399054"/>
          </a:xfrm>
          <a:prstGeom prst="rect">
            <a:avLst/>
          </a:prstGeom>
        </p:spPr>
      </p:pic>
      <p:sp>
        <p:nvSpPr>
          <p:cNvPr id="5" name="Rectangle 4"/>
          <p:cNvSpPr/>
          <p:nvPr/>
        </p:nvSpPr>
        <p:spPr>
          <a:xfrm>
            <a:off x="838200" y="6248400"/>
            <a:ext cx="77724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p:cNvSpPr txBox="1"/>
          <p:nvPr/>
        </p:nvSpPr>
        <p:spPr>
          <a:xfrm>
            <a:off x="6073608" y="6550223"/>
            <a:ext cx="3070392" cy="307777"/>
          </a:xfrm>
          <a:prstGeom prst="rect">
            <a:avLst/>
          </a:prstGeom>
          <a:noFill/>
        </p:spPr>
        <p:txBody>
          <a:bodyPr wrap="none" rtlCol="0">
            <a:spAutoFit/>
          </a:bodyPr>
          <a:lstStyle/>
          <a:p>
            <a:r>
              <a:rPr lang="en-US" sz="1400" b="1" dirty="0" smtClean="0"/>
              <a:t>Pediatrics in Review Vol.28 No.4, 2007 </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ne heart nur-ob2.tif"/>
          <p:cNvPicPr>
            <a:picLocks noChangeAspect="1"/>
          </p:cNvPicPr>
          <p:nvPr/>
        </p:nvPicPr>
        <p:blipFill>
          <a:blip r:embed="rId2" cstate="print"/>
          <a:stretch>
            <a:fillRect/>
          </a:stretch>
        </p:blipFill>
        <p:spPr>
          <a:xfrm>
            <a:off x="533400" y="0"/>
            <a:ext cx="7772400" cy="6266691"/>
          </a:xfrm>
          <a:prstGeom prst="rect">
            <a:avLst/>
          </a:prstGeom>
        </p:spPr>
      </p:pic>
      <p:sp>
        <p:nvSpPr>
          <p:cNvPr id="6" name="Oval 5"/>
          <p:cNvSpPr/>
          <p:nvPr/>
        </p:nvSpPr>
        <p:spPr>
          <a:xfrm>
            <a:off x="4038600" y="3314700"/>
            <a:ext cx="304800"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962400" y="48006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962400" y="16002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073608" y="6550223"/>
            <a:ext cx="3070392" cy="307777"/>
          </a:xfrm>
          <a:prstGeom prst="rect">
            <a:avLst/>
          </a:prstGeom>
          <a:noFill/>
        </p:spPr>
        <p:txBody>
          <a:bodyPr wrap="none" rtlCol="0">
            <a:spAutoFit/>
          </a:bodyPr>
          <a:lstStyle/>
          <a:p>
            <a:r>
              <a:rPr lang="en-US" sz="1400" b="1" dirty="0" smtClean="0"/>
              <a:t>Pediatrics in Review Vol.28 No.4, 2007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Tetralogy of Fallot</a:t>
            </a:r>
            <a:endParaRPr lang="en-US" dirty="0"/>
          </a:p>
        </p:txBody>
      </p:sp>
      <p:sp>
        <p:nvSpPr>
          <p:cNvPr id="4" name="Rectangle 3"/>
          <p:cNvSpPr/>
          <p:nvPr/>
        </p:nvSpPr>
        <p:spPr>
          <a:xfrm>
            <a:off x="457200" y="2971800"/>
            <a:ext cx="8229600" cy="4247317"/>
          </a:xfrm>
          <a:prstGeom prst="rect">
            <a:avLst/>
          </a:prstGeom>
        </p:spPr>
        <p:txBody>
          <a:bodyPr wrap="square">
            <a:spAutoFit/>
          </a:bodyPr>
          <a:lstStyle/>
          <a:p>
            <a:r>
              <a:rPr lang="en-US" dirty="0" smtClean="0"/>
              <a:t>This condition results from a single error: the conus septum develops too far anteriorly giving rise to two unequally proportioned vessels- - a large aorta and a smaller stenotic pulmonary trunk. </a:t>
            </a:r>
          </a:p>
          <a:p>
            <a:endParaRPr lang="en-US" dirty="0" smtClean="0"/>
          </a:p>
          <a:p>
            <a:r>
              <a:rPr lang="en-US" dirty="0" smtClean="0"/>
              <a:t>The four main characteristics of Tetralogy of Fallot are: </a:t>
            </a:r>
          </a:p>
          <a:p>
            <a:r>
              <a:rPr lang="en-US" dirty="0" smtClean="0"/>
              <a:t>(1) pulmonary stenosis </a:t>
            </a:r>
          </a:p>
          <a:p>
            <a:r>
              <a:rPr lang="en-US" dirty="0" smtClean="0"/>
              <a:t>(2) ventricular septal defect (VSD) of the membranous portion (the septum is displaced too far anteriorly to contribute to the septum) </a:t>
            </a:r>
          </a:p>
          <a:p>
            <a:r>
              <a:rPr lang="en-US" dirty="0" smtClean="0"/>
              <a:t>(3) overriding aorta (the aorta straddles the VSD) </a:t>
            </a:r>
          </a:p>
          <a:p>
            <a:r>
              <a:rPr lang="en-US" dirty="0" smtClean="0"/>
              <a:t>(4) right ventricular hypertrophy due to the shunting of blood from left to right. (The pressure in the right ventricle is increased causing the walls of the right ventricle to expand.) </a:t>
            </a:r>
          </a:p>
          <a:p>
            <a:r>
              <a:rPr lang="en-US" dirty="0" smtClean="0">
                <a:solidFill>
                  <a:srgbClr val="FF0000"/>
                </a:solidFill>
              </a:rPr>
              <a:t>Total Correction: mortality less than 3%</a:t>
            </a:r>
          </a:p>
          <a:p>
            <a:endParaRPr lang="en-US" dirty="0" smtClean="0"/>
          </a:p>
          <a:p>
            <a:endParaRPr lang="en-US" dirty="0"/>
          </a:p>
        </p:txBody>
      </p:sp>
      <p:pic>
        <p:nvPicPr>
          <p:cNvPr id="31746" name="Picture 2" descr="http://www.meddean.luc.edu/lumen/MedEd/GrossAnatomy/thorax0/heartdev/fallot.gif"/>
          <p:cNvPicPr>
            <a:picLocks noChangeAspect="1" noChangeArrowheads="1"/>
          </p:cNvPicPr>
          <p:nvPr/>
        </p:nvPicPr>
        <p:blipFill>
          <a:blip r:embed="rId2" cstate="print"/>
          <a:srcRect/>
          <a:stretch>
            <a:fillRect/>
          </a:stretch>
        </p:blipFill>
        <p:spPr bwMode="auto">
          <a:xfrm>
            <a:off x="3095625" y="990600"/>
            <a:ext cx="2952750" cy="1953766"/>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0747" y="1066800"/>
            <a:ext cx="3871253" cy="646331"/>
          </a:xfrm>
          <a:prstGeom prst="rect">
            <a:avLst/>
          </a:prstGeom>
        </p:spPr>
        <p:txBody>
          <a:bodyPr wrap="none">
            <a:spAutoFit/>
          </a:bodyPr>
          <a:lstStyle/>
          <a:p>
            <a:r>
              <a:rPr lang="en-US" b="1" dirty="0" smtClean="0"/>
              <a:t>Tricuspid Atresia:</a:t>
            </a:r>
          </a:p>
          <a:p>
            <a:r>
              <a:rPr lang="en-US" dirty="0" smtClean="0">
                <a:solidFill>
                  <a:srgbClr val="FF0000"/>
                </a:solidFill>
              </a:rPr>
              <a:t>Total Correction: mortality less than 3%</a:t>
            </a:r>
            <a:endParaRPr lang="en-US" dirty="0"/>
          </a:p>
        </p:txBody>
      </p:sp>
      <p:sp>
        <p:nvSpPr>
          <p:cNvPr id="5" name="Rectangle 4"/>
          <p:cNvSpPr/>
          <p:nvPr/>
        </p:nvSpPr>
        <p:spPr>
          <a:xfrm>
            <a:off x="700747" y="1905000"/>
            <a:ext cx="3871253" cy="646331"/>
          </a:xfrm>
          <a:prstGeom prst="rect">
            <a:avLst/>
          </a:prstGeom>
        </p:spPr>
        <p:txBody>
          <a:bodyPr wrap="none">
            <a:spAutoFit/>
          </a:bodyPr>
          <a:lstStyle/>
          <a:p>
            <a:r>
              <a:rPr lang="en-US" b="1" dirty="0" smtClean="0"/>
              <a:t>Transposition of the great arteries</a:t>
            </a:r>
          </a:p>
          <a:p>
            <a:r>
              <a:rPr lang="en-US" dirty="0" smtClean="0">
                <a:solidFill>
                  <a:srgbClr val="FF0000"/>
                </a:solidFill>
              </a:rPr>
              <a:t>Total Correction: mortality less than 2%</a:t>
            </a:r>
            <a:endParaRPr lang="en-US" dirty="0"/>
          </a:p>
        </p:txBody>
      </p:sp>
      <p:sp>
        <p:nvSpPr>
          <p:cNvPr id="6" name="Rectangle 5"/>
          <p:cNvSpPr/>
          <p:nvPr/>
        </p:nvSpPr>
        <p:spPr>
          <a:xfrm>
            <a:off x="700747" y="2782669"/>
            <a:ext cx="3871253" cy="646331"/>
          </a:xfrm>
          <a:prstGeom prst="rect">
            <a:avLst/>
          </a:prstGeom>
        </p:spPr>
        <p:txBody>
          <a:bodyPr wrap="none">
            <a:spAutoFit/>
          </a:bodyPr>
          <a:lstStyle/>
          <a:p>
            <a:r>
              <a:rPr lang="en-US" b="1" dirty="0" smtClean="0"/>
              <a:t>Pulmonic stenosis</a:t>
            </a:r>
          </a:p>
          <a:p>
            <a:r>
              <a:rPr lang="en-US" dirty="0" smtClean="0">
                <a:solidFill>
                  <a:srgbClr val="FF0000"/>
                </a:solidFill>
              </a:rPr>
              <a:t>Total Correction: mortality less than 1%</a:t>
            </a:r>
            <a:endParaRPr lang="en-US" dirty="0"/>
          </a:p>
        </p:txBody>
      </p:sp>
      <p:sp>
        <p:nvSpPr>
          <p:cNvPr id="7" name="Rectangle 6"/>
          <p:cNvSpPr/>
          <p:nvPr/>
        </p:nvSpPr>
        <p:spPr>
          <a:xfrm>
            <a:off x="700747" y="3733800"/>
            <a:ext cx="3467296" cy="646331"/>
          </a:xfrm>
          <a:prstGeom prst="rect">
            <a:avLst/>
          </a:prstGeom>
        </p:spPr>
        <p:txBody>
          <a:bodyPr wrap="none">
            <a:spAutoFit/>
          </a:bodyPr>
          <a:lstStyle/>
          <a:p>
            <a:r>
              <a:rPr lang="en-US" b="1" dirty="0" smtClean="0"/>
              <a:t>Truncus Arteriosus (various types)</a:t>
            </a:r>
          </a:p>
          <a:p>
            <a:r>
              <a:rPr lang="en-US" dirty="0" smtClean="0">
                <a:solidFill>
                  <a:srgbClr val="FF0000"/>
                </a:solidFill>
              </a:rPr>
              <a:t>Mortality is &gt; 10%</a:t>
            </a:r>
            <a:endParaRPr lang="en-US" dirty="0"/>
          </a:p>
        </p:txBody>
      </p:sp>
      <p:sp>
        <p:nvSpPr>
          <p:cNvPr id="8" name="Rectangle 7"/>
          <p:cNvSpPr/>
          <p:nvPr/>
        </p:nvSpPr>
        <p:spPr>
          <a:xfrm>
            <a:off x="700747" y="4724400"/>
            <a:ext cx="3247107" cy="646331"/>
          </a:xfrm>
          <a:prstGeom prst="rect">
            <a:avLst/>
          </a:prstGeom>
        </p:spPr>
        <p:txBody>
          <a:bodyPr wrap="none">
            <a:spAutoFit/>
          </a:bodyPr>
          <a:lstStyle/>
          <a:p>
            <a:r>
              <a:rPr lang="en-US" b="1" dirty="0" smtClean="0"/>
              <a:t>Hypoplastic left heart syndrome</a:t>
            </a:r>
          </a:p>
          <a:p>
            <a:r>
              <a:rPr lang="en-US" dirty="0" smtClean="0">
                <a:solidFill>
                  <a:srgbClr val="FF0000"/>
                </a:solidFill>
              </a:rPr>
              <a:t>Mortality ~10%</a:t>
            </a:r>
            <a:endParaRPr lang="en-US" dirty="0"/>
          </a:p>
        </p:txBody>
      </p:sp>
      <p:sp>
        <p:nvSpPr>
          <p:cNvPr id="9" name="TextBox 8"/>
          <p:cNvSpPr txBox="1"/>
          <p:nvPr/>
        </p:nvSpPr>
        <p:spPr>
          <a:xfrm>
            <a:off x="3429000" y="6324600"/>
            <a:ext cx="5443979" cy="307777"/>
          </a:xfrm>
          <a:prstGeom prst="rect">
            <a:avLst/>
          </a:prstGeom>
          <a:noFill/>
        </p:spPr>
        <p:txBody>
          <a:bodyPr wrap="square" rtlCol="0">
            <a:spAutoFit/>
          </a:bodyPr>
          <a:lstStyle/>
          <a:p>
            <a:r>
              <a:rPr lang="en-US" sz="1400" i="1" dirty="0" smtClean="0"/>
              <a:t>Perry et al. 2010. Maternal Child Nursing Care, 4th Edition. Chapter 48</a:t>
            </a:r>
            <a:endParaRPr lang="en-US" sz="1400" i="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Septal defects</a:t>
            </a:r>
            <a:endParaRPr lang="en-US" dirty="0"/>
          </a:p>
        </p:txBody>
      </p:sp>
      <p:sp>
        <p:nvSpPr>
          <p:cNvPr id="4" name="TextBox 3"/>
          <p:cNvSpPr txBox="1"/>
          <p:nvPr/>
        </p:nvSpPr>
        <p:spPr>
          <a:xfrm>
            <a:off x="266700" y="1305341"/>
            <a:ext cx="8610600" cy="3139321"/>
          </a:xfrm>
          <a:prstGeom prst="rect">
            <a:avLst/>
          </a:prstGeom>
          <a:noFill/>
        </p:spPr>
        <p:txBody>
          <a:bodyPr wrap="square" rtlCol="0">
            <a:spAutoFit/>
          </a:bodyPr>
          <a:lstStyle/>
          <a:p>
            <a:r>
              <a:rPr lang="en-US" dirty="0" smtClean="0"/>
              <a:t>At the end of the seventh week -final stage of development.</a:t>
            </a:r>
          </a:p>
          <a:p>
            <a:r>
              <a:rPr lang="en-US" dirty="0" smtClean="0"/>
              <a:t>Fetus does not use its lungs, most of the blood is diverted to the systemic circulation. Foramen ovale and the septum primum </a:t>
            </a:r>
          </a:p>
          <a:p>
            <a:r>
              <a:rPr lang="en-US" dirty="0" smtClean="0"/>
              <a:t>At birth the child will use its lungs for the first time: more blood pulmonary circulation. </a:t>
            </a:r>
          </a:p>
          <a:p>
            <a:r>
              <a:rPr lang="en-US" dirty="0" smtClean="0"/>
              <a:t>The pressure increase in the left atrium will force septum primum to wall- two septa fuse    </a:t>
            </a:r>
          </a:p>
          <a:p>
            <a:r>
              <a:rPr lang="en-US" dirty="0"/>
              <a:t> </a:t>
            </a:r>
            <a:r>
              <a:rPr lang="en-US" dirty="0" smtClean="0"/>
              <a:t>                                                                                                                    (common atrial septum) </a:t>
            </a:r>
          </a:p>
          <a:p>
            <a:r>
              <a:rPr lang="en-US" dirty="0" smtClean="0"/>
              <a:t>O1 = Ostium primum </a:t>
            </a:r>
          </a:p>
          <a:p>
            <a:r>
              <a:rPr lang="en-US" dirty="0" smtClean="0"/>
              <a:t>S1 = Septum primum </a:t>
            </a:r>
          </a:p>
          <a:p>
            <a:r>
              <a:rPr lang="en-US" dirty="0" smtClean="0"/>
              <a:t>FO = Foramen ovale </a:t>
            </a:r>
          </a:p>
          <a:p>
            <a:r>
              <a:rPr lang="en-US" dirty="0" smtClean="0"/>
              <a:t>S2 = Septum secundum </a:t>
            </a:r>
          </a:p>
          <a:p>
            <a:endParaRPr lang="en-US" dirty="0"/>
          </a:p>
        </p:txBody>
      </p:sp>
      <p:pic>
        <p:nvPicPr>
          <p:cNvPr id="16386" name="Picture 2" descr="http://www.meddean.luc.edu/lumen/MedEd/GrossAnatomy/thorax0/heartdev/atria5.jpeg"/>
          <p:cNvPicPr>
            <a:picLocks noChangeAspect="1" noChangeArrowheads="1"/>
          </p:cNvPicPr>
          <p:nvPr/>
        </p:nvPicPr>
        <p:blipFill>
          <a:blip r:embed="rId2" cstate="print"/>
          <a:srcRect/>
          <a:stretch>
            <a:fillRect/>
          </a:stretch>
        </p:blipFill>
        <p:spPr bwMode="auto">
          <a:xfrm>
            <a:off x="4343400" y="4114800"/>
            <a:ext cx="4191000" cy="265967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4"/>
          <p:cNvPicPr>
            <a:picLocks noChangeAspect="1" noChangeArrowheads="1"/>
          </p:cNvPicPr>
          <p:nvPr/>
        </p:nvPicPr>
        <p:blipFill>
          <a:blip r:embed="rId3" cstate="print"/>
          <a:srcRect/>
          <a:stretch>
            <a:fillRect/>
          </a:stretch>
        </p:blipFill>
        <p:spPr bwMode="auto">
          <a:xfrm>
            <a:off x="609600" y="0"/>
            <a:ext cx="7924800" cy="6470650"/>
          </a:xfrm>
          <a:prstGeom prst="rect">
            <a:avLst/>
          </a:prstGeom>
          <a:noFill/>
          <a:ln w="9525">
            <a:noFill/>
            <a:miter lim="800000"/>
            <a:headEnd/>
            <a:tailEnd/>
          </a:ln>
        </p:spPr>
      </p:pic>
      <p:sp>
        <p:nvSpPr>
          <p:cNvPr id="3" name="Rectangle 2"/>
          <p:cNvSpPr/>
          <p:nvPr/>
        </p:nvSpPr>
        <p:spPr>
          <a:xfrm>
            <a:off x="685800" y="2971800"/>
            <a:ext cx="3886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p:cNvSpPr/>
          <p:nvPr/>
        </p:nvSpPr>
        <p:spPr>
          <a:xfrm>
            <a:off x="4191000" y="2895600"/>
            <a:ext cx="42672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p:nvSpPr>
        <p:spPr>
          <a:xfrm>
            <a:off x="3200400" y="2743200"/>
            <a:ext cx="685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ECG: Neonate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Arrhythmias in fetuses and newborns are relatively common, occurring</a:t>
            </a:r>
            <a:r>
              <a:rPr lang="en-US" baseline="30000" dirty="0" smtClean="0"/>
              <a:t> </a:t>
            </a:r>
            <a:r>
              <a:rPr lang="en-US" dirty="0" smtClean="0"/>
              <a:t>in up to 90% of newborns and in 1% to 3% of pregnancies </a:t>
            </a:r>
            <a:r>
              <a:rPr lang="en-US" sz="1800" i="1" dirty="0" smtClean="0"/>
              <a:t>(NeoReviews Vol.9 No.6 2008 e242,2008 American Academy of Pediatrics, Fetal and Neonatal Arrhythmias)</a:t>
            </a:r>
          </a:p>
          <a:p>
            <a:pPr>
              <a:buNone/>
            </a:pPr>
            <a:endParaRPr lang="en-US" sz="1800" i="1" dirty="0" smtClean="0"/>
          </a:p>
          <a:p>
            <a:r>
              <a:rPr lang="en-US" dirty="0" smtClean="0"/>
              <a:t>Weak arterial pulses and right heart overload in the </a:t>
            </a:r>
            <a:r>
              <a:rPr lang="en-US" b="1" dirty="0" smtClean="0"/>
              <a:t>electrocardigram</a:t>
            </a:r>
            <a:r>
              <a:rPr lang="en-US" dirty="0" smtClean="0"/>
              <a:t> suggested the diagnosis of hypoplasia of the left heart. Impaired coronary perfusion to portions of the right and left ventricular myocardium. Pulmonary vasoconstriction from hypoxia. Myocardial ischemia on the </a:t>
            </a:r>
            <a:r>
              <a:rPr lang="en-US" b="1" dirty="0" smtClean="0"/>
              <a:t>electrocardiogram</a:t>
            </a:r>
            <a:r>
              <a:rPr lang="en-US" dirty="0" smtClean="0"/>
              <a:t> </a:t>
            </a:r>
            <a:r>
              <a:rPr lang="en-US" sz="1800" b="1" i="1" dirty="0" smtClean="0"/>
              <a:t>(The Journal of Pediatrics Volume 81 (2): 243-250 )</a:t>
            </a:r>
          </a:p>
          <a:p>
            <a:pPr>
              <a:buNone/>
            </a:pPr>
            <a:endParaRPr lang="en-US" sz="1500" b="1" i="1" dirty="0" smtClean="0"/>
          </a:p>
          <a:p>
            <a:r>
              <a:rPr lang="en-US" dirty="0" smtClean="0"/>
              <a:t>SIDS: A prolonged QT interval may be an important cause for SIDS. </a:t>
            </a:r>
            <a:r>
              <a:rPr lang="en-US" sz="2100" i="1" dirty="0" smtClean="0"/>
              <a:t>(Schwartz et al., The New England Journal of Medicine, 1998 338(24):1709-1714.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igure-12-08b.jpg                                              000357ADprojects                       B63F1671:"/>
          <p:cNvPicPr>
            <a:picLocks noChangeAspect="1" noChangeArrowheads="1"/>
          </p:cNvPicPr>
          <p:nvPr/>
        </p:nvPicPr>
        <p:blipFill>
          <a:blip r:embed="rId2" cstate="print"/>
          <a:srcRect/>
          <a:stretch>
            <a:fillRect/>
          </a:stretch>
        </p:blipFill>
        <p:spPr bwMode="auto">
          <a:xfrm>
            <a:off x="1371600" y="150083"/>
            <a:ext cx="6175375" cy="6326918"/>
          </a:xfrm>
          <a:prstGeom prst="rect">
            <a:avLst/>
          </a:prstGeom>
          <a:noFill/>
          <a:ln w="9525">
            <a:noFill/>
            <a:miter lim="800000"/>
            <a:headEnd/>
            <a:tailEnd/>
          </a:ln>
        </p:spPr>
      </p:pic>
      <p:sp>
        <p:nvSpPr>
          <p:cNvPr id="3" name="Rectangle 2"/>
          <p:cNvSpPr/>
          <p:nvPr/>
        </p:nvSpPr>
        <p:spPr>
          <a:xfrm>
            <a:off x="1905000" y="228600"/>
            <a:ext cx="533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Student-subfolders\Mohati\thesis\from Mohati- heart paper\Feb 2 2010 heart paper 3rd Journal\J insect Physiology\figures for revised mohati heart fly\RE14 (pFig21- low res).tif"/>
          <p:cNvPicPr>
            <a:picLocks noChangeAspect="1" noChangeArrowheads="1"/>
          </p:cNvPicPr>
          <p:nvPr/>
        </p:nvPicPr>
        <p:blipFill>
          <a:blip r:embed="rId2" cstate="print"/>
          <a:srcRect/>
          <a:stretch>
            <a:fillRect/>
          </a:stretch>
        </p:blipFill>
        <p:spPr bwMode="auto">
          <a:xfrm>
            <a:off x="1371600" y="457200"/>
            <a:ext cx="11646893" cy="9311048"/>
          </a:xfrm>
          <a:prstGeom prst="rect">
            <a:avLst/>
          </a:prstGeom>
          <a:noFill/>
        </p:spPr>
      </p:pic>
      <p:sp>
        <p:nvSpPr>
          <p:cNvPr id="4" name="Rectangle 3"/>
          <p:cNvSpPr/>
          <p:nvPr/>
        </p:nvSpPr>
        <p:spPr>
          <a:xfrm>
            <a:off x="1219200" y="609600"/>
            <a:ext cx="1219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5" name="Rectangle 4"/>
          <p:cNvSpPr/>
          <p:nvPr/>
        </p:nvSpPr>
        <p:spPr>
          <a:xfrm>
            <a:off x="6934200" y="685800"/>
            <a:ext cx="5181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6" name="Rectangle 5"/>
          <p:cNvSpPr/>
          <p:nvPr/>
        </p:nvSpPr>
        <p:spPr>
          <a:xfrm>
            <a:off x="533400" y="5334000"/>
            <a:ext cx="11430000" cy="396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7" name="TextBox 6"/>
          <p:cNvSpPr txBox="1"/>
          <p:nvPr/>
        </p:nvSpPr>
        <p:spPr>
          <a:xfrm>
            <a:off x="3886200" y="609600"/>
            <a:ext cx="2699393" cy="400110"/>
          </a:xfrm>
          <a:prstGeom prst="rect">
            <a:avLst/>
          </a:prstGeom>
          <a:noFill/>
        </p:spPr>
        <p:txBody>
          <a:bodyPr wrap="none" rtlCol="0">
            <a:spAutoFit/>
          </a:bodyPr>
          <a:lstStyle/>
          <a:p>
            <a:r>
              <a:rPr lang="en-US" sz="2000" b="1" dirty="0" smtClean="0"/>
              <a:t>MUSCLE CONTRACTION</a:t>
            </a:r>
            <a:endParaRPr lang="en-US" sz="2000" b="1" dirty="0"/>
          </a:p>
        </p:txBody>
      </p:sp>
      <p:cxnSp>
        <p:nvCxnSpPr>
          <p:cNvPr id="9" name="Straight Arrow Connector 8"/>
          <p:cNvCxnSpPr/>
          <p:nvPr/>
        </p:nvCxnSpPr>
        <p:spPr>
          <a:xfrm rot="10800000" flipV="1">
            <a:off x="6248400" y="2438400"/>
            <a:ext cx="121920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172200" y="3276600"/>
            <a:ext cx="152400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91400" y="2209800"/>
            <a:ext cx="990600" cy="369332"/>
          </a:xfrm>
          <a:prstGeom prst="rect">
            <a:avLst/>
          </a:prstGeom>
          <a:noFill/>
        </p:spPr>
        <p:txBody>
          <a:bodyPr wrap="square" rtlCol="0">
            <a:spAutoFit/>
          </a:bodyPr>
          <a:lstStyle/>
          <a:p>
            <a:r>
              <a:rPr lang="en-US" dirty="0" smtClean="0"/>
              <a:t>Na</a:t>
            </a:r>
            <a:r>
              <a:rPr lang="en-US" baseline="30000" dirty="0" smtClean="0"/>
              <a:t>+</a:t>
            </a:r>
            <a:endParaRPr lang="en-US" baseline="30000" dirty="0"/>
          </a:p>
        </p:txBody>
      </p:sp>
      <p:sp>
        <p:nvSpPr>
          <p:cNvPr id="16" name="TextBox 15"/>
          <p:cNvSpPr txBox="1"/>
          <p:nvPr/>
        </p:nvSpPr>
        <p:spPr>
          <a:xfrm>
            <a:off x="5867400" y="3581400"/>
            <a:ext cx="990600" cy="369332"/>
          </a:xfrm>
          <a:prstGeom prst="rect">
            <a:avLst/>
          </a:prstGeom>
          <a:noFill/>
        </p:spPr>
        <p:txBody>
          <a:bodyPr wrap="square" rtlCol="0">
            <a:spAutoFit/>
          </a:bodyPr>
          <a:lstStyle/>
          <a:p>
            <a:r>
              <a:rPr lang="en-US" dirty="0" smtClean="0"/>
              <a:t>K</a:t>
            </a:r>
            <a:r>
              <a:rPr lang="en-US" baseline="30000" dirty="0" smtClean="0"/>
              <a:t>+</a:t>
            </a:r>
            <a:endParaRPr lang="en-US" baseline="30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14400" y="381000"/>
            <a:ext cx="6858000" cy="5368998"/>
          </a:xfrm>
          <a:prstGeom prst="rect">
            <a:avLst/>
          </a:prstGeom>
          <a:noFill/>
          <a:ln w="9525">
            <a:noFill/>
            <a:miter lim="800000"/>
            <a:headEnd/>
            <a:tailEnd/>
          </a:ln>
        </p:spPr>
      </p:pic>
      <p:sp>
        <p:nvSpPr>
          <p:cNvPr id="4" name="TextBox 3"/>
          <p:cNvSpPr txBox="1"/>
          <p:nvPr/>
        </p:nvSpPr>
        <p:spPr>
          <a:xfrm>
            <a:off x="312564" y="5996226"/>
            <a:ext cx="8518871" cy="861774"/>
          </a:xfrm>
          <a:prstGeom prst="rect">
            <a:avLst/>
          </a:prstGeom>
          <a:noFill/>
        </p:spPr>
        <p:txBody>
          <a:bodyPr wrap="none" rtlCol="0">
            <a:spAutoFit/>
          </a:bodyPr>
          <a:lstStyle/>
          <a:p>
            <a:r>
              <a:rPr lang="en-US" sz="1600" b="1" dirty="0" smtClean="0"/>
              <a:t>Brugada syndrome</a:t>
            </a:r>
            <a:r>
              <a:rPr lang="en-US" sz="1600" dirty="0" smtClean="0"/>
              <a:t> : Genetic disease, abnormal ECG sudden cardiac death (Sudden Unexpected</a:t>
            </a:r>
          </a:p>
          <a:p>
            <a:r>
              <a:rPr lang="en-US" sz="1600" dirty="0" smtClean="0"/>
              <a:t> Death Syndrome -SUDS). First described in 1992, ventricular fibrillation mutation in Na+ ion channel</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 channels</a:t>
            </a:r>
            <a:endParaRPr lang="en-US" dirty="0"/>
          </a:p>
        </p:txBody>
      </p:sp>
      <p:sp>
        <p:nvSpPr>
          <p:cNvPr id="5" name="TextBox 4"/>
          <p:cNvSpPr txBox="1"/>
          <p:nvPr/>
        </p:nvSpPr>
        <p:spPr>
          <a:xfrm>
            <a:off x="762000" y="1676400"/>
            <a:ext cx="7467600" cy="1785104"/>
          </a:xfrm>
          <a:prstGeom prst="rect">
            <a:avLst/>
          </a:prstGeom>
          <a:noFill/>
        </p:spPr>
        <p:txBody>
          <a:bodyPr wrap="square" rtlCol="0">
            <a:spAutoFit/>
          </a:bodyPr>
          <a:lstStyle/>
          <a:p>
            <a:pPr>
              <a:buFont typeface="Arial" pitchFamily="34" charset="0"/>
              <a:buChar char="•"/>
            </a:pPr>
            <a:r>
              <a:rPr lang="en-US" dirty="0" smtClean="0"/>
              <a:t> Recent evidence indicates that between 5 and 15% of SIDS cases carry potentially lethal </a:t>
            </a:r>
            <a:r>
              <a:rPr lang="en-US" b="1" dirty="0" smtClean="0"/>
              <a:t>loss-of-function mutations in cardiac channelopathy genes</a:t>
            </a:r>
            <a:r>
              <a:rPr lang="en-US" dirty="0" smtClean="0"/>
              <a:t>. </a:t>
            </a:r>
          </a:p>
          <a:p>
            <a:endParaRPr lang="en-US" sz="1400" i="1" dirty="0" smtClean="0"/>
          </a:p>
          <a:p>
            <a:r>
              <a:rPr lang="en-US" sz="1400" i="1" dirty="0" smtClean="0"/>
              <a:t>(Future Cardiol. 2009 Mar;5(2):201-7. Sudden infant death syndrome and cardiac arrhythmias. Morris JA, Harrison L, Brodison A, Lauder R. Department of Pathology, Royal Lancaster Infirmary, Lancaster LA1 4RP, UK.)</a:t>
            </a:r>
          </a:p>
          <a:p>
            <a:endParaRPr lang="en-US" dirty="0"/>
          </a:p>
        </p:txBody>
      </p:sp>
      <p:sp>
        <p:nvSpPr>
          <p:cNvPr id="6" name="TextBox 5"/>
          <p:cNvSpPr txBox="1"/>
          <p:nvPr/>
        </p:nvSpPr>
        <p:spPr>
          <a:xfrm>
            <a:off x="838200" y="3810000"/>
            <a:ext cx="7315200" cy="1908215"/>
          </a:xfrm>
          <a:prstGeom prst="rect">
            <a:avLst/>
          </a:prstGeom>
          <a:noFill/>
        </p:spPr>
        <p:txBody>
          <a:bodyPr wrap="square" rtlCol="0">
            <a:spAutoFit/>
          </a:bodyPr>
          <a:lstStyle/>
          <a:p>
            <a:pPr>
              <a:buFont typeface="Arial" pitchFamily="34" charset="0"/>
              <a:buChar char="•"/>
            </a:pPr>
            <a:r>
              <a:rPr lang="en-US" dirty="0" smtClean="0"/>
              <a:t> Morphological changes in the mitochondrial network likely accompany the uncoupling with mitochondrial fission dampening the signals leading to </a:t>
            </a:r>
            <a:r>
              <a:rPr lang="en-US" b="1" dirty="0" smtClean="0"/>
              <a:t>cardiomyocyte death</a:t>
            </a:r>
            <a:r>
              <a:rPr lang="en-US" dirty="0" smtClean="0"/>
              <a:t>.</a:t>
            </a:r>
          </a:p>
          <a:p>
            <a:r>
              <a:rPr lang="en-US" sz="1400" i="1" dirty="0" smtClean="0"/>
              <a:t> </a:t>
            </a:r>
          </a:p>
          <a:p>
            <a:r>
              <a:rPr lang="en-US" sz="1400" i="1" dirty="0" smtClean="0"/>
              <a:t>(J Bioenerg Biomembr. 2009 Apr;41(2):133-6. Uncouple my heart: the benefits of inefficiency.</a:t>
            </a:r>
          </a:p>
          <a:p>
            <a:endParaRPr lang="en-US" dirty="0" smtClean="0"/>
          </a:p>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b="1" dirty="0" smtClean="0"/>
              <a:t>Sonographer: Pediatric echocardiography</a:t>
            </a:r>
            <a:endParaRPr lang="en-US" sz="3600" dirty="0"/>
          </a:p>
        </p:txBody>
      </p:sp>
      <p:pic>
        <p:nvPicPr>
          <p:cNvPr id="37890" name="Picture 2" descr="File:Sonographer doing pediatric echocardiography.JPG">
            <a:hlinkClick r:id="rId2"/>
          </p:cNvPr>
          <p:cNvPicPr>
            <a:picLocks noChangeAspect="1" noChangeArrowheads="1"/>
          </p:cNvPicPr>
          <p:nvPr/>
        </p:nvPicPr>
        <p:blipFill>
          <a:blip r:embed="rId3" cstate="print"/>
          <a:srcRect/>
          <a:stretch>
            <a:fillRect/>
          </a:stretch>
        </p:blipFill>
        <p:spPr bwMode="auto">
          <a:xfrm>
            <a:off x="914400" y="1066800"/>
            <a:ext cx="7315200" cy="5486400"/>
          </a:xfrm>
          <a:prstGeom prst="rect">
            <a:avLst/>
          </a:prstGeom>
          <a:noFill/>
          <a:ln w="57150">
            <a:solidFill>
              <a:schemeClr val="tx1"/>
            </a:solid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495300" y="685800"/>
            <a:ext cx="8153400" cy="2862322"/>
          </a:xfrm>
          <a:prstGeom prst="rect">
            <a:avLst/>
          </a:prstGeom>
          <a:noFill/>
          <a:ln w="9525">
            <a:noFill/>
            <a:miter lim="800000"/>
            <a:headEnd/>
            <a:tailEnd/>
          </a:ln>
        </p:spPr>
        <p:txBody>
          <a:bodyPr>
            <a:spAutoFit/>
          </a:bodyPr>
          <a:lstStyle/>
          <a:p>
            <a:pPr algn="ctr"/>
            <a:r>
              <a:rPr lang="en-US" b="1" dirty="0">
                <a:cs typeface="Arial" charset="0"/>
              </a:rPr>
              <a:t>Normal heart sounds are associated with heart valves closing,</a:t>
            </a:r>
          </a:p>
          <a:p>
            <a:pPr algn="ctr"/>
            <a:r>
              <a:rPr lang="en-US" b="1" dirty="0">
                <a:cs typeface="Arial" charset="0"/>
              </a:rPr>
              <a:t> causing changes in blood flow</a:t>
            </a:r>
          </a:p>
          <a:p>
            <a:pPr algn="ctr"/>
            <a:endParaRPr lang="en-US" sz="1600" b="1" dirty="0">
              <a:cs typeface="Arial" charset="0"/>
            </a:endParaRPr>
          </a:p>
          <a:p>
            <a:r>
              <a:rPr lang="en-US" sz="1600" b="1" dirty="0">
                <a:cs typeface="Arial" charset="0"/>
              </a:rPr>
              <a:t>Common:</a:t>
            </a:r>
          </a:p>
          <a:p>
            <a:endParaRPr lang="en-US" sz="1600" b="1" dirty="0">
              <a:cs typeface="Arial" charset="0"/>
            </a:endParaRPr>
          </a:p>
          <a:p>
            <a:r>
              <a:rPr lang="en-US" sz="1600" b="1" dirty="0">
                <a:cs typeface="Arial" charset="0"/>
              </a:rPr>
              <a:t>S</a:t>
            </a:r>
            <a:r>
              <a:rPr lang="en-US" sz="1600" b="1" baseline="-25000" dirty="0">
                <a:cs typeface="Arial" charset="0"/>
              </a:rPr>
              <a:t>1 </a:t>
            </a:r>
            <a:r>
              <a:rPr lang="en-US" sz="1600" b="1" dirty="0">
                <a:cs typeface="Arial" charset="0"/>
              </a:rPr>
              <a:t>:</a:t>
            </a:r>
            <a:r>
              <a:rPr lang="en-US" sz="1600" dirty="0">
                <a:cs typeface="Arial" charset="0"/>
              </a:rPr>
              <a:t> The first heart tone, or </a:t>
            </a:r>
            <a:r>
              <a:rPr lang="en-US" sz="1600" b="1" dirty="0">
                <a:cs typeface="Arial" charset="0"/>
              </a:rPr>
              <a:t>S</a:t>
            </a:r>
            <a:r>
              <a:rPr lang="en-US" sz="1600" b="1" baseline="-25000" dirty="0">
                <a:cs typeface="Arial" charset="0"/>
              </a:rPr>
              <a:t>1</a:t>
            </a:r>
            <a:r>
              <a:rPr lang="en-US" sz="1600" dirty="0">
                <a:cs typeface="Arial" charset="0"/>
              </a:rPr>
              <a:t>, forms the "lubb" of "lubb-dub“ </a:t>
            </a:r>
          </a:p>
          <a:p>
            <a:r>
              <a:rPr lang="en-US" sz="1600" dirty="0">
                <a:cs typeface="Arial" charset="0"/>
              </a:rPr>
              <a:t>Closure of the atrioventricular valves</a:t>
            </a:r>
          </a:p>
          <a:p>
            <a:endParaRPr lang="en-US" sz="1600" b="1" dirty="0"/>
          </a:p>
          <a:p>
            <a:r>
              <a:rPr lang="en-US" sz="1600" b="1" dirty="0"/>
              <a:t>S</a:t>
            </a:r>
            <a:r>
              <a:rPr lang="en-US" sz="1600" b="1" baseline="-25000" dirty="0"/>
              <a:t>2</a:t>
            </a:r>
            <a:r>
              <a:rPr lang="en-US" sz="1600" b="1" dirty="0"/>
              <a:t>: </a:t>
            </a:r>
            <a:r>
              <a:rPr lang="en-US" sz="1600" dirty="0"/>
              <a:t>The second heart tone, or </a:t>
            </a:r>
            <a:r>
              <a:rPr lang="en-US" sz="1600" b="1" dirty="0"/>
              <a:t>S</a:t>
            </a:r>
            <a:r>
              <a:rPr lang="en-US" sz="1600" b="1" baseline="-25000" dirty="0"/>
              <a:t>2</a:t>
            </a:r>
            <a:r>
              <a:rPr lang="en-US" sz="1600" dirty="0"/>
              <a:t>, forms the "dub" of "lubb-dub“ </a:t>
            </a:r>
          </a:p>
          <a:p>
            <a:r>
              <a:rPr lang="en-US" sz="1600" dirty="0"/>
              <a:t>Closure of the aortic valve and pulmonary valve at the end of ventricular systole</a:t>
            </a:r>
          </a:p>
          <a:p>
            <a:endParaRPr lang="en-US" sz="1600" b="1" dirty="0"/>
          </a:p>
        </p:txBody>
      </p:sp>
      <p:sp>
        <p:nvSpPr>
          <p:cNvPr id="3" name="TextBox 2"/>
          <p:cNvSpPr txBox="1"/>
          <p:nvPr/>
        </p:nvSpPr>
        <p:spPr>
          <a:xfrm>
            <a:off x="609600" y="3429000"/>
            <a:ext cx="7924800" cy="3416320"/>
          </a:xfrm>
          <a:prstGeom prst="rect">
            <a:avLst/>
          </a:prstGeom>
          <a:noFill/>
        </p:spPr>
        <p:txBody>
          <a:bodyPr wrap="square" rtlCol="0">
            <a:spAutoFit/>
          </a:bodyPr>
          <a:lstStyle/>
          <a:p>
            <a:r>
              <a:rPr lang="en-US" b="1" dirty="0" smtClean="0"/>
              <a:t>Not so common: In young children can hear. </a:t>
            </a:r>
            <a:r>
              <a:rPr lang="en-US" b="1" dirty="0" smtClean="0">
                <a:solidFill>
                  <a:srgbClr val="7030A0"/>
                </a:solidFill>
              </a:rPr>
              <a:t>IN NEONATES ONE SHOULD NOT HEAR S3 AND S4.</a:t>
            </a:r>
          </a:p>
          <a:p>
            <a:endParaRPr lang="en-US" b="1" dirty="0" smtClean="0"/>
          </a:p>
          <a:p>
            <a:r>
              <a:rPr lang="en-US" b="1" dirty="0" smtClean="0"/>
              <a:t>S</a:t>
            </a:r>
            <a:r>
              <a:rPr lang="en-US" b="1" baseline="-25000" dirty="0" smtClean="0"/>
              <a:t>3</a:t>
            </a:r>
            <a:r>
              <a:rPr lang="en-US" b="1" dirty="0" smtClean="0"/>
              <a:t>:</a:t>
            </a:r>
            <a:r>
              <a:rPr lang="en-US" dirty="0" smtClean="0"/>
              <a:t> Also called a </a:t>
            </a:r>
            <a:r>
              <a:rPr lang="en-US" b="1" dirty="0" smtClean="0"/>
              <a:t>protodiastolic gallop</a:t>
            </a:r>
            <a:r>
              <a:rPr lang="en-US" dirty="0" smtClean="0"/>
              <a:t>, </a:t>
            </a:r>
            <a:r>
              <a:rPr lang="en-US" b="1" dirty="0" smtClean="0"/>
              <a:t>ventricular gallop</a:t>
            </a:r>
            <a:r>
              <a:rPr lang="en-US" dirty="0" smtClean="0"/>
              <a:t>, or informally the "Kentucky" gallop (</a:t>
            </a:r>
            <a:r>
              <a:rPr lang="en-US" b="1" dirty="0" smtClean="0">
                <a:solidFill>
                  <a:srgbClr val="FF0000"/>
                </a:solidFill>
              </a:rPr>
              <a:t>S1=ken; S2=tuc; S3=ky</a:t>
            </a:r>
            <a:r>
              <a:rPr lang="en-US" dirty="0" smtClean="0"/>
              <a:t>). It is not of valvular origin. </a:t>
            </a:r>
          </a:p>
          <a:p>
            <a:r>
              <a:rPr lang="en-US" dirty="0" smtClean="0"/>
              <a:t>S3 is thought to be caused by the oscillation inrushing blood from the atria.</a:t>
            </a:r>
          </a:p>
          <a:p>
            <a:endParaRPr lang="en-US" dirty="0" smtClean="0"/>
          </a:p>
          <a:p>
            <a:r>
              <a:rPr lang="en-US" b="1" dirty="0" smtClean="0"/>
              <a:t>S</a:t>
            </a:r>
            <a:r>
              <a:rPr lang="en-US" b="1" baseline="-25000" dirty="0" smtClean="0"/>
              <a:t>4</a:t>
            </a:r>
            <a:r>
              <a:rPr lang="en-US" b="1" dirty="0" smtClean="0"/>
              <a:t>:</a:t>
            </a:r>
            <a:r>
              <a:rPr lang="en-US" dirty="0" smtClean="0"/>
              <a:t> The rare fourth heart sound is sometimes audible in healthy children and again in trained athletes. Is called a </a:t>
            </a:r>
            <a:r>
              <a:rPr lang="en-US" b="1" dirty="0" smtClean="0"/>
              <a:t>presystolic gallop</a:t>
            </a:r>
            <a:r>
              <a:rPr lang="en-US" dirty="0" smtClean="0"/>
              <a:t> or </a:t>
            </a:r>
            <a:r>
              <a:rPr lang="en-US" b="1" dirty="0" smtClean="0"/>
              <a:t>atrial gallop</a:t>
            </a:r>
            <a:r>
              <a:rPr lang="en-US" dirty="0" smtClean="0"/>
              <a:t>. </a:t>
            </a:r>
          </a:p>
          <a:p>
            <a:r>
              <a:rPr lang="en-US" dirty="0" smtClean="0"/>
              <a:t>Producing a rhythm sometimes referred to as the "</a:t>
            </a:r>
            <a:r>
              <a:rPr lang="en-US" b="1" dirty="0" smtClean="0">
                <a:solidFill>
                  <a:srgbClr val="FF0000"/>
                </a:solidFill>
              </a:rPr>
              <a:t>Tennessee</a:t>
            </a:r>
            <a:r>
              <a:rPr lang="en-US" dirty="0" smtClean="0"/>
              <a:t>" gallop where S4 represents the "tenn-" syllable.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20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2000"/>
                                        <p:tgtEl>
                                          <p:spTgt spid="3">
                                            <p:txEl>
                                              <p:pRg st="5" end="5"/>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609600"/>
            <a:ext cx="7772400" cy="1143000"/>
          </a:xfrm>
        </p:spPr>
        <p:txBody>
          <a:bodyPr/>
          <a:lstStyle/>
          <a:p>
            <a:r>
              <a:rPr lang="en-US" sz="4800" b="1" dirty="0" smtClean="0"/>
              <a:t>What is a Murmur?	</a:t>
            </a:r>
          </a:p>
        </p:txBody>
      </p:sp>
      <p:sp>
        <p:nvSpPr>
          <p:cNvPr id="36867" name="Rectangle 3"/>
          <p:cNvSpPr>
            <a:spLocks noGrp="1" noChangeArrowheads="1"/>
          </p:cNvSpPr>
          <p:nvPr>
            <p:ph idx="1"/>
          </p:nvPr>
        </p:nvSpPr>
        <p:spPr>
          <a:xfrm>
            <a:off x="914400" y="1981200"/>
            <a:ext cx="7543800" cy="4114800"/>
          </a:xfrm>
        </p:spPr>
        <p:txBody>
          <a:bodyPr/>
          <a:lstStyle/>
          <a:p>
            <a:pPr>
              <a:lnSpc>
                <a:spcPct val="90000"/>
              </a:lnSpc>
            </a:pPr>
            <a:r>
              <a:rPr lang="en-US" sz="2800" b="1" dirty="0" smtClean="0"/>
              <a:t>It maybe a normal or abnormal sound that is heard secondary to turbulent blood flow.</a:t>
            </a:r>
          </a:p>
          <a:p>
            <a:pPr>
              <a:lnSpc>
                <a:spcPct val="90000"/>
              </a:lnSpc>
              <a:buFontTx/>
              <a:buNone/>
            </a:pPr>
            <a:endParaRPr lang="en-US" sz="2800" dirty="0" smtClean="0"/>
          </a:p>
        </p:txBody>
      </p:sp>
      <p:sp>
        <p:nvSpPr>
          <p:cNvPr id="36868" name="Slide Number Placeholder 5"/>
          <p:cNvSpPr>
            <a:spLocks noGrp="1"/>
          </p:cNvSpPr>
          <p:nvPr>
            <p:ph type="sldNum" sz="quarter" idx="12"/>
          </p:nvPr>
        </p:nvSpPr>
        <p:spPr>
          <a:noFill/>
        </p:spPr>
        <p:txBody>
          <a:bodyPr/>
          <a:lstStyle/>
          <a:p>
            <a:fld id="{EB1B9978-D19A-4C86-B669-5ACCA0C2716D}" type="slidenum">
              <a:rPr lang="en-US" smtClean="0"/>
              <a:pPr/>
              <a:t>7</a:t>
            </a:fld>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228600"/>
            <a:ext cx="7772400" cy="1143000"/>
          </a:xfrm>
        </p:spPr>
        <p:txBody>
          <a:bodyPr/>
          <a:lstStyle/>
          <a:p>
            <a:r>
              <a:rPr lang="en-US" sz="4800" b="1" dirty="0" smtClean="0">
                <a:solidFill>
                  <a:schemeClr val="tx1"/>
                </a:solidFill>
              </a:rPr>
              <a:t>Aortic</a:t>
            </a:r>
          </a:p>
        </p:txBody>
      </p:sp>
      <p:pic>
        <p:nvPicPr>
          <p:cNvPr id="37891" name="Picture 5" descr="C:\TinaR\Slides\Piracha\Murmur Lecture\Figure 825.jpg"/>
          <p:cNvPicPr>
            <a:picLocks noChangeAspect="1" noChangeArrowheads="1"/>
          </p:cNvPicPr>
          <p:nvPr/>
        </p:nvPicPr>
        <p:blipFill>
          <a:blip r:embed="rId3" cstate="print"/>
          <a:srcRect/>
          <a:stretch>
            <a:fillRect/>
          </a:stretch>
        </p:blipFill>
        <p:spPr bwMode="auto">
          <a:xfrm>
            <a:off x="228600" y="1752600"/>
            <a:ext cx="8610600" cy="3459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ure-12-22.jpg                                               000357ADprojects                       B63F1671:"/>
          <p:cNvPicPr>
            <a:picLocks noChangeAspect="1" noChangeArrowheads="1"/>
          </p:cNvPicPr>
          <p:nvPr/>
        </p:nvPicPr>
        <p:blipFill>
          <a:blip r:embed="rId2" cstate="print"/>
          <a:srcRect/>
          <a:stretch>
            <a:fillRect/>
          </a:stretch>
        </p:blipFill>
        <p:spPr bwMode="auto">
          <a:xfrm>
            <a:off x="1905000" y="159557"/>
            <a:ext cx="5154613" cy="63174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766</TotalTime>
  <Words>1454</Words>
  <Application>Microsoft Office PowerPoint</Application>
  <PresentationFormat>On-screen Show (4:3)</PresentationFormat>
  <Paragraphs>145</Paragraphs>
  <Slides>55</Slides>
  <Notes>12</Notes>
  <HiddenSlides>0</HiddenSlides>
  <MMClips>3</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Neonate Heart</vt:lpstr>
      <vt:lpstr>Slide 2</vt:lpstr>
      <vt:lpstr>Slide 3</vt:lpstr>
      <vt:lpstr>Slide 4</vt:lpstr>
      <vt:lpstr>Slide 5</vt:lpstr>
      <vt:lpstr>Slide 6</vt:lpstr>
      <vt:lpstr>What is a Murmur? </vt:lpstr>
      <vt:lpstr>Aortic</vt:lpstr>
      <vt:lpstr>Slide 9</vt:lpstr>
      <vt:lpstr>Embryonic Development</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Fetus Heart: Before &amp; After Birth </vt:lpstr>
      <vt:lpstr>Slide 40</vt:lpstr>
      <vt:lpstr>Indomethacin</vt:lpstr>
      <vt:lpstr>Slide 42</vt:lpstr>
      <vt:lpstr>Slide 43</vt:lpstr>
      <vt:lpstr>Congenital Heart Diseases: Neonate &amp; Young Infant</vt:lpstr>
      <vt:lpstr>Slide 45</vt:lpstr>
      <vt:lpstr>Slide 46</vt:lpstr>
      <vt:lpstr>Tetralogy of Fallot</vt:lpstr>
      <vt:lpstr>Slide 48</vt:lpstr>
      <vt:lpstr>Septal defects</vt:lpstr>
      <vt:lpstr>ECG: Neonate</vt:lpstr>
      <vt:lpstr>Slide 51</vt:lpstr>
      <vt:lpstr>Slide 52</vt:lpstr>
      <vt:lpstr>Slide 53</vt:lpstr>
      <vt:lpstr>Ion channels</vt:lpstr>
      <vt:lpstr>Sonographer: Pediatric echocardiography</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Neonate Heart Sounds</dc:title>
  <dc:creator>cooper</dc:creator>
  <cp:lastModifiedBy> </cp:lastModifiedBy>
  <cp:revision>99</cp:revision>
  <dcterms:created xsi:type="dcterms:W3CDTF">2010-04-11T11:37:34Z</dcterms:created>
  <dcterms:modified xsi:type="dcterms:W3CDTF">2010-10-28T02:26:40Z</dcterms:modified>
</cp:coreProperties>
</file>