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8" r:id="rId4"/>
    <p:sldId id="259" r:id="rId5"/>
    <p:sldId id="260" r:id="rId6"/>
    <p:sldId id="257" r:id="rId7"/>
    <p:sldId id="266" r:id="rId8"/>
    <p:sldId id="267" r:id="rId9"/>
    <p:sldId id="261" r:id="rId10"/>
    <p:sldId id="262"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8" autoAdjust="0"/>
    <p:restoredTop sz="94660"/>
  </p:normalViewPr>
  <p:slideViewPr>
    <p:cSldViewPr snapToGrid="0">
      <p:cViewPr varScale="1">
        <p:scale>
          <a:sx n="67" d="100"/>
          <a:sy n="67" d="100"/>
        </p:scale>
        <p:origin x="4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454D-AFB7-4A03-A004-104D9B466B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A09928-8613-4EDE-BB4D-8298E75FF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555CF-4CCA-4B2B-B630-8DA49CCC26ED}"/>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5" name="Footer Placeholder 4">
            <a:extLst>
              <a:ext uri="{FF2B5EF4-FFF2-40B4-BE49-F238E27FC236}">
                <a16:creationId xmlns:a16="http://schemas.microsoft.com/office/drawing/2014/main" id="{3907101F-8F4B-4D85-91D4-D2461C25A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F8292-138E-4A3C-9A76-476B3084C09D}"/>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261497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EE45-A0C2-4C35-A081-461E936558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E09F8-7ED2-4748-A9F6-E0680CD9B0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EEC8F-3026-499F-8535-C5E75F5D95B2}"/>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5" name="Footer Placeholder 4">
            <a:extLst>
              <a:ext uri="{FF2B5EF4-FFF2-40B4-BE49-F238E27FC236}">
                <a16:creationId xmlns:a16="http://schemas.microsoft.com/office/drawing/2014/main" id="{E092BF4E-2136-4CC8-BE31-368485A65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F8C72-2D73-45CC-8567-0C00BC7D883E}"/>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429415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3907B-2306-493E-A220-50BAAA3F8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C14436-F66F-4063-BD70-B65F12819D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17C12-050B-41F1-A7CA-56392B48317C}"/>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5" name="Footer Placeholder 4">
            <a:extLst>
              <a:ext uri="{FF2B5EF4-FFF2-40B4-BE49-F238E27FC236}">
                <a16:creationId xmlns:a16="http://schemas.microsoft.com/office/drawing/2014/main" id="{907F69D9-68BA-436C-BD95-BD6C96113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BF2A0-0114-4EF0-9E54-95D9FD519F49}"/>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125218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C56-9516-41FF-AFCC-09543AD7B6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9BA7F-AD3B-4297-B092-5DCA8C5D2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855A3-FA21-4D46-8B06-B82C132B5951}"/>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5" name="Footer Placeholder 4">
            <a:extLst>
              <a:ext uri="{FF2B5EF4-FFF2-40B4-BE49-F238E27FC236}">
                <a16:creationId xmlns:a16="http://schemas.microsoft.com/office/drawing/2014/main" id="{A27C6BB5-DBA5-4E01-9884-1A620F62A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72345-5C44-4764-808A-6E54E48A7A74}"/>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352723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B5F7-3246-46B4-A9D3-78F4FC3B2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19BF7-EF01-46AC-9686-DA3D008CD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A9885-1607-49D4-92D6-7F454202936E}"/>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5" name="Footer Placeholder 4">
            <a:extLst>
              <a:ext uri="{FF2B5EF4-FFF2-40B4-BE49-F238E27FC236}">
                <a16:creationId xmlns:a16="http://schemas.microsoft.com/office/drawing/2014/main" id="{D646B0F4-58D2-4140-BF26-A869F7C44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DBA48-1291-4BC0-AD63-4996A355BAF4}"/>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285649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17F8-75F9-4025-B040-8F47DBF13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EF850-53FA-4110-98A8-EA68F57FC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E01A1-8E9A-4F08-BFF1-8A69688DC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FAE7B1-A687-4084-B4B8-C0A4A22DD521}"/>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6" name="Footer Placeholder 5">
            <a:extLst>
              <a:ext uri="{FF2B5EF4-FFF2-40B4-BE49-F238E27FC236}">
                <a16:creationId xmlns:a16="http://schemas.microsoft.com/office/drawing/2014/main" id="{55771C85-F5EC-4837-875B-4E61ADD81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C899B-5A12-40E8-AE35-A08D7436BD8B}"/>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257945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EFDC-2FF7-47F6-8ECC-CE25D2C7DA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872A20-AB5B-4888-B409-21EFDE1F6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2FAC80-C00F-4382-8177-626F7D4701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B3EE0E-16C6-41D9-AE64-7782E80DA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CD352-A193-4463-8F6B-E7FFD34433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99DFF8-5DE1-4E12-919B-1E1766452104}"/>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8" name="Footer Placeholder 7">
            <a:extLst>
              <a:ext uri="{FF2B5EF4-FFF2-40B4-BE49-F238E27FC236}">
                <a16:creationId xmlns:a16="http://schemas.microsoft.com/office/drawing/2014/main" id="{19CF75ED-BBE7-484C-82F3-1351FE4E6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EF8270-659E-4711-98B6-5827D38D5C6E}"/>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201455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92EF-34AF-45DE-8EA7-1A4E952C4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D3C8B1-FFA5-445F-9CD7-5D7D4DFEA943}"/>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4" name="Footer Placeholder 3">
            <a:extLst>
              <a:ext uri="{FF2B5EF4-FFF2-40B4-BE49-F238E27FC236}">
                <a16:creationId xmlns:a16="http://schemas.microsoft.com/office/drawing/2014/main" id="{9571F847-CE0A-4CB0-9BCC-A0367771B6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470CA-9015-4A72-BE4F-C5DD2706034E}"/>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64247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15455-0D9C-4FE9-9A36-F92AFE082D40}"/>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3" name="Footer Placeholder 2">
            <a:extLst>
              <a:ext uri="{FF2B5EF4-FFF2-40B4-BE49-F238E27FC236}">
                <a16:creationId xmlns:a16="http://schemas.microsoft.com/office/drawing/2014/main" id="{B2BA3EB0-1BC4-4EAE-8E84-B4F02A36B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573295-18E4-4DD9-B1F7-B6A29D29ED9D}"/>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30513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1C6C-7BA8-4096-90EC-9E5A66303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BBB116-454D-4FB2-8489-7B6512709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55BA03-FEE0-4411-91F6-70967E91B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A55B5-8B0B-4834-99FF-0C21BED0A935}"/>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6" name="Footer Placeholder 5">
            <a:extLst>
              <a:ext uri="{FF2B5EF4-FFF2-40B4-BE49-F238E27FC236}">
                <a16:creationId xmlns:a16="http://schemas.microsoft.com/office/drawing/2014/main" id="{F83B2FB2-BC90-43D0-ADB8-940DD1F5B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31A426-F782-4A94-985E-B9E810A8CB76}"/>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19804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67E5-5D9D-44DA-860A-F898E5A9D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9DDDC-241C-4618-9686-7CC25D0E2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98E76F-8A8A-4443-8839-A4E3A3DE8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CE223-E599-42DD-84E8-63088CB49DC5}"/>
              </a:ext>
            </a:extLst>
          </p:cNvPr>
          <p:cNvSpPr>
            <a:spLocks noGrp="1"/>
          </p:cNvSpPr>
          <p:nvPr>
            <p:ph type="dt" sz="half" idx="10"/>
          </p:nvPr>
        </p:nvSpPr>
        <p:spPr/>
        <p:txBody>
          <a:bodyPr/>
          <a:lstStyle/>
          <a:p>
            <a:fld id="{9927DA56-40A0-4F8F-9088-0B9E0438D7D3}" type="datetimeFigureOut">
              <a:rPr lang="en-US" smtClean="0"/>
              <a:t>1/9/2021</a:t>
            </a:fld>
            <a:endParaRPr lang="en-US"/>
          </a:p>
        </p:txBody>
      </p:sp>
      <p:sp>
        <p:nvSpPr>
          <p:cNvPr id="6" name="Footer Placeholder 5">
            <a:extLst>
              <a:ext uri="{FF2B5EF4-FFF2-40B4-BE49-F238E27FC236}">
                <a16:creationId xmlns:a16="http://schemas.microsoft.com/office/drawing/2014/main" id="{B976FD89-ED09-45D3-A7F1-65F4160677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DA0AA-966C-427A-9782-514E3D72A4F2}"/>
              </a:ext>
            </a:extLst>
          </p:cNvPr>
          <p:cNvSpPr>
            <a:spLocks noGrp="1"/>
          </p:cNvSpPr>
          <p:nvPr>
            <p:ph type="sldNum" sz="quarter" idx="12"/>
          </p:nvPr>
        </p:nvSpPr>
        <p:spPr/>
        <p:txBody>
          <a:bodyPr/>
          <a:lstStyle/>
          <a:p>
            <a:fld id="{698C9447-86CB-4E47-B300-4CF78306EF7F}" type="slidenum">
              <a:rPr lang="en-US" smtClean="0"/>
              <a:t>‹#›</a:t>
            </a:fld>
            <a:endParaRPr lang="en-US"/>
          </a:p>
        </p:txBody>
      </p:sp>
    </p:spTree>
    <p:extLst>
      <p:ext uri="{BB962C8B-B14F-4D97-AF65-F5344CB8AC3E}">
        <p14:creationId xmlns:p14="http://schemas.microsoft.com/office/powerpoint/2010/main" val="310194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4CCEE-190D-4CF6-8A38-4290CABF8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AB76F9-CB01-48ED-A414-B77F8C67A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9A6A0-3514-4480-AA5B-9C5033341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7DA56-40A0-4F8F-9088-0B9E0438D7D3}" type="datetimeFigureOut">
              <a:rPr lang="en-US" smtClean="0"/>
              <a:t>1/9/2021</a:t>
            </a:fld>
            <a:endParaRPr lang="en-US"/>
          </a:p>
        </p:txBody>
      </p:sp>
      <p:sp>
        <p:nvSpPr>
          <p:cNvPr id="5" name="Footer Placeholder 4">
            <a:extLst>
              <a:ext uri="{FF2B5EF4-FFF2-40B4-BE49-F238E27FC236}">
                <a16:creationId xmlns:a16="http://schemas.microsoft.com/office/drawing/2014/main" id="{E9AB9AC5-8776-4DEF-9AAA-EFB48A0EE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B71AFA-9AE5-4B50-9D11-516B87FA8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9447-86CB-4E47-B300-4CF78306EF7F}" type="slidenum">
              <a:rPr lang="en-US" smtClean="0"/>
              <a:t>‹#›</a:t>
            </a:fld>
            <a:endParaRPr lang="en-US"/>
          </a:p>
        </p:txBody>
      </p:sp>
    </p:spTree>
    <p:extLst>
      <p:ext uri="{BB962C8B-B14F-4D97-AF65-F5344CB8AC3E}">
        <p14:creationId xmlns:p14="http://schemas.microsoft.com/office/powerpoint/2010/main" val="219811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topics/medicine-and-dentistry/gap-junction-protein"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www.sciencedirect.com/topics/medicine-and-dentistry/keratinocyte" TargetMode="External"/><Relationship Id="rId4" Type="http://schemas.openxmlformats.org/officeDocument/2006/relationships/hyperlink" Target="https://www.sciencedirect.com/topics/medicine-and-dentistry/morphogene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E4DB-FCE5-4AE1-A62F-211A05B6FF6E}"/>
              </a:ext>
            </a:extLst>
          </p:cNvPr>
          <p:cNvSpPr>
            <a:spLocks noGrp="1"/>
          </p:cNvSpPr>
          <p:nvPr>
            <p:ph type="title"/>
          </p:nvPr>
        </p:nvSpPr>
        <p:spPr/>
        <p:txBody>
          <a:bodyPr/>
          <a:lstStyle/>
          <a:p>
            <a:r>
              <a:rPr lang="en-US" dirty="0"/>
              <a:t>Gap junctions</a:t>
            </a:r>
          </a:p>
        </p:txBody>
      </p:sp>
    </p:spTree>
    <p:extLst>
      <p:ext uri="{BB962C8B-B14F-4D97-AF65-F5344CB8AC3E}">
        <p14:creationId xmlns:p14="http://schemas.microsoft.com/office/powerpoint/2010/main" val="45807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96898-F382-467E-9349-FFD41EFEF368}"/>
              </a:ext>
            </a:extLst>
          </p:cNvPr>
          <p:cNvPicPr>
            <a:picLocks noChangeAspect="1"/>
          </p:cNvPicPr>
          <p:nvPr/>
        </p:nvPicPr>
        <p:blipFill>
          <a:blip r:embed="rId2"/>
          <a:stretch>
            <a:fillRect/>
          </a:stretch>
        </p:blipFill>
        <p:spPr>
          <a:xfrm>
            <a:off x="0" y="743802"/>
            <a:ext cx="12192000" cy="5370396"/>
          </a:xfrm>
          <a:prstGeom prst="rect">
            <a:avLst/>
          </a:prstGeom>
        </p:spPr>
      </p:pic>
    </p:spTree>
    <p:extLst>
      <p:ext uri="{BB962C8B-B14F-4D97-AF65-F5344CB8AC3E}">
        <p14:creationId xmlns:p14="http://schemas.microsoft.com/office/powerpoint/2010/main" val="300356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EE8496-7CD4-40F4-AC73-D3D4909FC2B9}"/>
              </a:ext>
            </a:extLst>
          </p:cNvPr>
          <p:cNvSpPr txBox="1"/>
          <p:nvPr/>
        </p:nvSpPr>
        <p:spPr>
          <a:xfrm>
            <a:off x="762935" y="1492211"/>
            <a:ext cx="9923764" cy="3693319"/>
          </a:xfrm>
          <a:prstGeom prst="rect">
            <a:avLst/>
          </a:prstGeom>
          <a:noFill/>
        </p:spPr>
        <p:txBody>
          <a:bodyPr wrap="square" rtlCol="0">
            <a:spAutoFit/>
          </a:bodyPr>
          <a:lstStyle/>
          <a:p>
            <a:r>
              <a:rPr lang="en-US" dirty="0"/>
              <a:t>Where else are gap junctions used ?</a:t>
            </a:r>
          </a:p>
          <a:p>
            <a:r>
              <a:rPr lang="en-US" dirty="0"/>
              <a:t>In humans ?</a:t>
            </a:r>
          </a:p>
          <a:p>
            <a:endParaRPr lang="en-US" dirty="0"/>
          </a:p>
          <a:p>
            <a:endParaRPr lang="en-US" dirty="0"/>
          </a:p>
          <a:p>
            <a:r>
              <a:rPr lang="en-US" dirty="0"/>
              <a:t>Given the important role of gap junctions in animal cells, you might wonder if they also exist in plant cells. However, gap junctions are absent in plant cells.</a:t>
            </a:r>
          </a:p>
          <a:p>
            <a:endParaRPr lang="en-US" dirty="0"/>
          </a:p>
          <a:p>
            <a:r>
              <a:rPr lang="en-US" dirty="0"/>
              <a:t>Plant cells contain channels called </a:t>
            </a:r>
            <a:r>
              <a:rPr lang="en-US" b="1" dirty="0"/>
              <a:t>plasmodesmata</a:t>
            </a:r>
            <a:r>
              <a:rPr lang="en-US" dirty="0"/>
              <a:t>. Edward </a:t>
            </a:r>
            <a:r>
              <a:rPr lang="en-US" dirty="0" err="1"/>
              <a:t>Tangl</a:t>
            </a:r>
            <a:r>
              <a:rPr lang="en-US" dirty="0"/>
              <a:t> first discovered these in 1885. Animal cells do not harbor any plasmodesmata per se, but scientists have discovered a similar channel that is not a gap junction. There are a number of structural differences between plasmodesmata and gap junctions.</a:t>
            </a:r>
          </a:p>
          <a:p>
            <a:endParaRPr lang="en-US" dirty="0"/>
          </a:p>
          <a:p>
            <a:r>
              <a:rPr lang="en-US" dirty="0"/>
              <a:t>(https://sciencing.com/difference-between-gap-junctions-plasmodesmata-8714824.html)</a:t>
            </a:r>
          </a:p>
        </p:txBody>
      </p:sp>
    </p:spTree>
    <p:extLst>
      <p:ext uri="{BB962C8B-B14F-4D97-AF65-F5344CB8AC3E}">
        <p14:creationId xmlns:p14="http://schemas.microsoft.com/office/powerpoint/2010/main" val="341254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5F042-D5A1-4C41-8B03-B1DCB64DF799}"/>
              </a:ext>
            </a:extLst>
          </p:cNvPr>
          <p:cNvSpPr>
            <a:spLocks noGrp="1"/>
          </p:cNvSpPr>
          <p:nvPr>
            <p:ph idx="1"/>
          </p:nvPr>
        </p:nvSpPr>
        <p:spPr>
          <a:xfrm>
            <a:off x="686735" y="692442"/>
            <a:ext cx="10515600" cy="4351338"/>
          </a:xfrm>
        </p:spPr>
        <p:txBody>
          <a:bodyPr>
            <a:normAutofit lnSpcReduction="10000"/>
          </a:bodyPr>
          <a:lstStyle/>
          <a:p>
            <a:pPr marL="0" indent="0">
              <a:buNone/>
            </a:pPr>
            <a:r>
              <a:rPr lang="en-US" dirty="0"/>
              <a:t>Crayfish:</a:t>
            </a:r>
          </a:p>
          <a:p>
            <a:pPr marL="0" indent="0">
              <a:buNone/>
            </a:pPr>
            <a:r>
              <a:rPr lang="en-US" dirty="0"/>
              <a:t>“</a:t>
            </a:r>
            <a:r>
              <a:rPr lang="en-US" b="1" dirty="0"/>
              <a:t>Increase in gap junction resistance with acidification in crayfish septate axons is closely related to changes in intracellular calcium but not hydrogen ion concentration”</a:t>
            </a:r>
          </a:p>
          <a:p>
            <a:pPr marL="0" indent="0">
              <a:buNone/>
            </a:pPr>
            <a:endParaRPr lang="en-US" dirty="0"/>
          </a:p>
          <a:p>
            <a:pPr marL="0" indent="0">
              <a:buNone/>
            </a:pPr>
            <a:r>
              <a:rPr lang="en-US" dirty="0"/>
              <a:t>The data indicate that the increase in junctional resistance induced by acidification is more closely related to [Ca</a:t>
            </a:r>
            <a:r>
              <a:rPr lang="en-US" baseline="30000" dirty="0"/>
              <a:t>2+</a:t>
            </a:r>
            <a:r>
              <a:rPr lang="en-US" dirty="0"/>
              <a:t>]</a:t>
            </a:r>
            <a:r>
              <a:rPr lang="en-US" baseline="-25000" dirty="0" err="1"/>
              <a:t>i</a:t>
            </a:r>
            <a:r>
              <a:rPr lang="en-US" dirty="0"/>
              <a:t> than to [H</a:t>
            </a:r>
            <a:r>
              <a:rPr lang="en-US" baseline="30000" dirty="0"/>
              <a:t>+</a:t>
            </a:r>
            <a:r>
              <a:rPr lang="en-US" dirty="0"/>
              <a:t>]</a:t>
            </a:r>
            <a:r>
              <a:rPr lang="en-US" baseline="-25000" dirty="0" err="1"/>
              <a:t>i</a:t>
            </a:r>
            <a:r>
              <a:rPr lang="en-US" dirty="0"/>
              <a:t>.</a:t>
            </a:r>
          </a:p>
          <a:p>
            <a:pPr marL="0" indent="0" algn="l">
              <a:buNone/>
            </a:pPr>
            <a:r>
              <a:rPr lang="en-US" sz="1800" b="0" i="0" u="none" strike="noStrike" baseline="0" dirty="0">
                <a:latin typeface="Times New Roman" panose="02020603050405020304" pitchFamily="18" charset="0"/>
              </a:rPr>
              <a:t>In conclusion, this study shows lack of a direct relationship between intracellular pH and channel gating in crayfish septate axons. In these cells intracellular acidification causes an increase in [Ca2+]</a:t>
            </a:r>
            <a:r>
              <a:rPr lang="en-US" sz="1800" b="0" i="0" u="none" strike="noStrike" baseline="0" dirty="0" err="1">
                <a:latin typeface="Times New Roman" panose="02020603050405020304" pitchFamily="18" charset="0"/>
              </a:rPr>
              <a:t>i</a:t>
            </a:r>
            <a:r>
              <a:rPr lang="en-US" sz="1800" b="0" i="0" u="none" strike="noStrike" baseline="0" dirty="0">
                <a:latin typeface="Times New Roman" panose="02020603050405020304" pitchFamily="18" charset="0"/>
              </a:rPr>
              <a:t> that closely matches a parallel increase in junctional resistance. This suggests that acidification may </a:t>
            </a:r>
            <a:r>
              <a:rPr lang="en-US" sz="1800" b="1" i="0" u="none" strike="noStrike" baseline="0" dirty="0">
                <a:highlight>
                  <a:srgbClr val="FFFF00"/>
                </a:highlight>
                <a:latin typeface="Times New Roman" panose="02020603050405020304" pitchFamily="18" charset="0"/>
              </a:rPr>
              <a:t>close these gap junction channels via changes in internal free calcium</a:t>
            </a:r>
            <a:r>
              <a:rPr lang="en-US" sz="1800" b="0" i="0" u="none" strike="noStrike" baseline="0" dirty="0">
                <a:latin typeface="Times New Roman" panose="02020603050405020304" pitchFamily="18" charset="0"/>
              </a:rPr>
              <a:t>. Whether the same mechanism takes place in other cell systems remains to be proven.</a:t>
            </a:r>
            <a:endParaRPr lang="en-US" dirty="0"/>
          </a:p>
          <a:p>
            <a:pPr marL="0" indent="0">
              <a:buNone/>
            </a:pPr>
            <a:endParaRPr lang="en-US" dirty="0"/>
          </a:p>
        </p:txBody>
      </p:sp>
      <p:sp>
        <p:nvSpPr>
          <p:cNvPr id="5" name="TextBox 4">
            <a:extLst>
              <a:ext uri="{FF2B5EF4-FFF2-40B4-BE49-F238E27FC236}">
                <a16:creationId xmlns:a16="http://schemas.microsoft.com/office/drawing/2014/main" id="{941DF6A0-83A0-468B-8597-379449103F02}"/>
              </a:ext>
            </a:extLst>
          </p:cNvPr>
          <p:cNvSpPr txBox="1"/>
          <p:nvPr/>
        </p:nvSpPr>
        <p:spPr>
          <a:xfrm>
            <a:off x="523114" y="5608843"/>
            <a:ext cx="10376757" cy="923330"/>
          </a:xfrm>
          <a:prstGeom prst="rect">
            <a:avLst/>
          </a:prstGeom>
          <a:noFill/>
        </p:spPr>
        <p:txBody>
          <a:bodyPr wrap="square">
            <a:spAutoFit/>
          </a:bodyPr>
          <a:lstStyle/>
          <a:p>
            <a:r>
              <a:rPr lang="en-US" dirty="0" err="1"/>
              <a:t>Peracchia</a:t>
            </a:r>
            <a:r>
              <a:rPr lang="en-US" dirty="0"/>
              <a:t>, C. Increase in gap junction resistance with acidification in crayfish septate axons is closely related to changes in intracellular calcium but not hydrogen ion concentration. </a:t>
            </a:r>
            <a:r>
              <a:rPr lang="en-US" i="1" dirty="0">
                <a:highlight>
                  <a:srgbClr val="FFFF00"/>
                </a:highlight>
              </a:rPr>
              <a:t>J. </a:t>
            </a:r>
            <a:r>
              <a:rPr lang="en-US" i="1" dirty="0" err="1">
                <a:highlight>
                  <a:srgbClr val="FFFF00"/>
                </a:highlight>
              </a:rPr>
              <a:t>Membrain</a:t>
            </a:r>
            <a:r>
              <a:rPr lang="en-US" i="1" dirty="0">
                <a:highlight>
                  <a:srgbClr val="FFFF00"/>
                </a:highlight>
              </a:rPr>
              <a:t> Biol.</a:t>
            </a:r>
            <a:r>
              <a:rPr lang="en-US" dirty="0">
                <a:highlight>
                  <a:srgbClr val="FFFF00"/>
                </a:highlight>
              </a:rPr>
              <a:t> </a:t>
            </a:r>
            <a:r>
              <a:rPr lang="en-US" b="1" dirty="0"/>
              <a:t>113, </a:t>
            </a:r>
            <a:r>
              <a:rPr lang="en-US" dirty="0"/>
              <a:t>75–92 (1990). https://doi-org.ezproxy.uky.edu/10.1007/BF01869608</a:t>
            </a:r>
          </a:p>
        </p:txBody>
      </p:sp>
    </p:spTree>
    <p:extLst>
      <p:ext uri="{BB962C8B-B14F-4D97-AF65-F5344CB8AC3E}">
        <p14:creationId xmlns:p14="http://schemas.microsoft.com/office/powerpoint/2010/main" val="269261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3FCE846C-15B4-4C26-99F4-F3EEF2C7E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48" y="223003"/>
            <a:ext cx="8360196" cy="3799023"/>
          </a:xfrm>
          <a:prstGeom prst="rect">
            <a:avLst/>
          </a:prstGeom>
        </p:spPr>
      </p:pic>
      <p:sp>
        <p:nvSpPr>
          <p:cNvPr id="7" name="TextBox 6">
            <a:extLst>
              <a:ext uri="{FF2B5EF4-FFF2-40B4-BE49-F238E27FC236}">
                <a16:creationId xmlns:a16="http://schemas.microsoft.com/office/drawing/2014/main" id="{C1301B4F-8306-4FDA-AF5B-BCA73271FB3F}"/>
              </a:ext>
            </a:extLst>
          </p:cNvPr>
          <p:cNvSpPr txBox="1"/>
          <p:nvPr/>
        </p:nvSpPr>
        <p:spPr>
          <a:xfrm>
            <a:off x="253845" y="4807012"/>
            <a:ext cx="11588476" cy="369332"/>
          </a:xfrm>
          <a:prstGeom prst="rect">
            <a:avLst/>
          </a:prstGeom>
          <a:noFill/>
        </p:spPr>
        <p:txBody>
          <a:bodyPr wrap="square">
            <a:spAutoFit/>
          </a:bodyPr>
          <a:lstStyle/>
          <a:p>
            <a:r>
              <a:rPr lang="en-US" dirty="0"/>
              <a:t>https://www.sciencedirect.com/science/article/pii/S0022202X15331821</a:t>
            </a:r>
          </a:p>
        </p:txBody>
      </p:sp>
      <p:pic>
        <p:nvPicPr>
          <p:cNvPr id="9" name="Picture 8">
            <a:extLst>
              <a:ext uri="{FF2B5EF4-FFF2-40B4-BE49-F238E27FC236}">
                <a16:creationId xmlns:a16="http://schemas.microsoft.com/office/drawing/2014/main" id="{4F29CA3D-42ED-451F-A12E-AB61C9B5B4A7}"/>
              </a:ext>
            </a:extLst>
          </p:cNvPr>
          <p:cNvPicPr>
            <a:picLocks noChangeAspect="1"/>
          </p:cNvPicPr>
          <p:nvPr/>
        </p:nvPicPr>
        <p:blipFill>
          <a:blip r:embed="rId3"/>
          <a:stretch>
            <a:fillRect/>
          </a:stretch>
        </p:blipFill>
        <p:spPr>
          <a:xfrm>
            <a:off x="7034858" y="4172497"/>
            <a:ext cx="4903297" cy="3325021"/>
          </a:xfrm>
          <a:prstGeom prst="rect">
            <a:avLst/>
          </a:prstGeom>
        </p:spPr>
      </p:pic>
    </p:spTree>
    <p:extLst>
      <p:ext uri="{BB962C8B-B14F-4D97-AF65-F5344CB8AC3E}">
        <p14:creationId xmlns:p14="http://schemas.microsoft.com/office/powerpoint/2010/main" val="118043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95DB00E-CE2D-4676-8DEE-CBE8AC596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430" y="690008"/>
            <a:ext cx="7429250" cy="5525668"/>
          </a:xfrm>
          <a:prstGeom prst="rect">
            <a:avLst/>
          </a:prstGeom>
        </p:spPr>
      </p:pic>
    </p:spTree>
    <p:extLst>
      <p:ext uri="{BB962C8B-B14F-4D97-AF65-F5344CB8AC3E}">
        <p14:creationId xmlns:p14="http://schemas.microsoft.com/office/powerpoint/2010/main" val="181312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015434-21F6-4246-B3C1-6D60315FD024}"/>
              </a:ext>
            </a:extLst>
          </p:cNvPr>
          <p:cNvPicPr>
            <a:picLocks noChangeAspect="1"/>
          </p:cNvPicPr>
          <p:nvPr/>
        </p:nvPicPr>
        <p:blipFill>
          <a:blip r:embed="rId2"/>
          <a:stretch>
            <a:fillRect/>
          </a:stretch>
        </p:blipFill>
        <p:spPr>
          <a:xfrm>
            <a:off x="504882" y="218806"/>
            <a:ext cx="5360141" cy="6555046"/>
          </a:xfrm>
          <a:prstGeom prst="rect">
            <a:avLst/>
          </a:prstGeom>
          <a:ln w="28575">
            <a:solidFill>
              <a:schemeClr val="tx1"/>
            </a:solidFill>
          </a:ln>
        </p:spPr>
      </p:pic>
      <p:pic>
        <p:nvPicPr>
          <p:cNvPr id="5" name="Picture 4">
            <a:extLst>
              <a:ext uri="{FF2B5EF4-FFF2-40B4-BE49-F238E27FC236}">
                <a16:creationId xmlns:a16="http://schemas.microsoft.com/office/drawing/2014/main" id="{6D7A2166-F7A4-42AF-92BC-1C2C227A6C68}"/>
              </a:ext>
            </a:extLst>
          </p:cNvPr>
          <p:cNvPicPr>
            <a:picLocks noChangeAspect="1"/>
          </p:cNvPicPr>
          <p:nvPr/>
        </p:nvPicPr>
        <p:blipFill>
          <a:blip r:embed="rId3"/>
          <a:stretch>
            <a:fillRect/>
          </a:stretch>
        </p:blipFill>
        <p:spPr>
          <a:xfrm>
            <a:off x="6537331" y="942449"/>
            <a:ext cx="5860209" cy="5629450"/>
          </a:xfrm>
          <a:prstGeom prst="rect">
            <a:avLst/>
          </a:prstGeom>
          <a:ln w="28575">
            <a:solidFill>
              <a:schemeClr val="tx1"/>
            </a:solidFill>
          </a:ln>
        </p:spPr>
      </p:pic>
    </p:spTree>
    <p:extLst>
      <p:ext uri="{BB962C8B-B14F-4D97-AF65-F5344CB8AC3E}">
        <p14:creationId xmlns:p14="http://schemas.microsoft.com/office/powerpoint/2010/main" val="37713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572FD01-E045-479D-B803-59DC888D5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99" y="291710"/>
            <a:ext cx="9912656" cy="5963235"/>
          </a:xfrm>
          <a:prstGeom prst="rect">
            <a:avLst/>
          </a:prstGeom>
        </p:spPr>
      </p:pic>
    </p:spTree>
    <p:extLst>
      <p:ext uri="{BB962C8B-B14F-4D97-AF65-F5344CB8AC3E}">
        <p14:creationId xmlns:p14="http://schemas.microsoft.com/office/powerpoint/2010/main" val="229270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4CB2D0-A9EE-46D6-8330-70044850F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6" y="173905"/>
            <a:ext cx="6723916" cy="3481176"/>
          </a:xfrm>
          <a:prstGeom prst="rect">
            <a:avLst/>
          </a:prstGeom>
        </p:spPr>
      </p:pic>
      <p:sp>
        <p:nvSpPr>
          <p:cNvPr id="7" name="TextBox 6">
            <a:extLst>
              <a:ext uri="{FF2B5EF4-FFF2-40B4-BE49-F238E27FC236}">
                <a16:creationId xmlns:a16="http://schemas.microsoft.com/office/drawing/2014/main" id="{6677A6F6-7F88-46F5-831B-6821BED53466}"/>
              </a:ext>
            </a:extLst>
          </p:cNvPr>
          <p:cNvSpPr txBox="1"/>
          <p:nvPr/>
        </p:nvSpPr>
        <p:spPr>
          <a:xfrm>
            <a:off x="4444377" y="4114142"/>
            <a:ext cx="7280138" cy="2308324"/>
          </a:xfrm>
          <a:prstGeom prst="rect">
            <a:avLst/>
          </a:prstGeom>
          <a:noFill/>
        </p:spPr>
        <p:txBody>
          <a:bodyPr wrap="square">
            <a:spAutoFit/>
          </a:bodyPr>
          <a:lstStyle/>
          <a:p>
            <a:r>
              <a:rPr lang="en-US" dirty="0"/>
              <a:t>Figure 4. Expression pattern of </a:t>
            </a:r>
            <a:r>
              <a:rPr lang="en-US" dirty="0">
                <a:hlinkClick r:id="rId3" tooltip="Learn more about Gap Junction Protein from ScienceDirect's AI-generated Topic Pages"/>
              </a:rPr>
              <a:t>connexins</a:t>
            </a:r>
            <a:r>
              <a:rPr lang="en-US" dirty="0"/>
              <a:t> in the epidermis. At least nine connexin isoforms have been shown to be expressed during epidermal </a:t>
            </a:r>
            <a:r>
              <a:rPr lang="en-US" dirty="0">
                <a:hlinkClick r:id="rId4" tooltip="Learn more about Morphogenesis from ScienceDirect's AI-generated Topic Pages"/>
              </a:rPr>
              <a:t>morphogenesis</a:t>
            </a:r>
            <a:r>
              <a:rPr lang="en-US" dirty="0"/>
              <a:t> with distinct spatial and temporal expression pattern as well as some overlapping distribution. Cx43 is the most broadly expressed, whereas Cx26 is limited to basal </a:t>
            </a:r>
            <a:r>
              <a:rPr lang="en-US" dirty="0">
                <a:hlinkClick r:id="rId5" tooltip="Learn more about Keratinocyte from ScienceDirect's AI-generated Topic Pages"/>
              </a:rPr>
              <a:t>keratinocytes</a:t>
            </a:r>
            <a:r>
              <a:rPr lang="en-US" dirty="0"/>
              <a:t> in palms and soles, or occasionally cells in the granular layer. Cx40 is present throughout the spinous and granular layers, whereas the remaining six connexins are restricted to the upper spinous and granular layers.</a:t>
            </a:r>
          </a:p>
        </p:txBody>
      </p:sp>
    </p:spTree>
    <p:extLst>
      <p:ext uri="{BB962C8B-B14F-4D97-AF65-F5344CB8AC3E}">
        <p14:creationId xmlns:p14="http://schemas.microsoft.com/office/powerpoint/2010/main" val="14429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A8CB85-A7B7-45F7-9B90-57295B0A9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48" y="500062"/>
            <a:ext cx="4961275" cy="3616787"/>
          </a:xfrm>
          <a:prstGeom prst="rect">
            <a:avLst/>
          </a:prstGeom>
        </p:spPr>
      </p:pic>
      <p:pic>
        <p:nvPicPr>
          <p:cNvPr id="7" name="Picture 6" descr="A picture containing text, invertebrate, arthropod, lobster&#10;&#10;Description automatically generated">
            <a:extLst>
              <a:ext uri="{FF2B5EF4-FFF2-40B4-BE49-F238E27FC236}">
                <a16:creationId xmlns:a16="http://schemas.microsoft.com/office/drawing/2014/main" id="{2A6EC12D-73DE-44EA-BA9C-3A8EC8531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45837"/>
            <a:ext cx="5981973" cy="3366326"/>
          </a:xfrm>
          <a:prstGeom prst="rect">
            <a:avLst/>
          </a:prstGeom>
        </p:spPr>
      </p:pic>
    </p:spTree>
    <p:extLst>
      <p:ext uri="{BB962C8B-B14F-4D97-AF65-F5344CB8AC3E}">
        <p14:creationId xmlns:p14="http://schemas.microsoft.com/office/powerpoint/2010/main" val="100363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090BBA-5F2B-4D20-9E1C-AB371ED3B820}"/>
              </a:ext>
            </a:extLst>
          </p:cNvPr>
          <p:cNvPicPr>
            <a:picLocks noChangeAspect="1"/>
          </p:cNvPicPr>
          <p:nvPr/>
        </p:nvPicPr>
        <p:blipFill>
          <a:blip r:embed="rId2"/>
          <a:stretch>
            <a:fillRect/>
          </a:stretch>
        </p:blipFill>
        <p:spPr>
          <a:xfrm>
            <a:off x="1471613" y="-68329"/>
            <a:ext cx="9622630" cy="6994657"/>
          </a:xfrm>
          <a:prstGeom prst="rect">
            <a:avLst/>
          </a:prstGeom>
        </p:spPr>
      </p:pic>
    </p:spTree>
    <p:extLst>
      <p:ext uri="{BB962C8B-B14F-4D97-AF65-F5344CB8AC3E}">
        <p14:creationId xmlns:p14="http://schemas.microsoft.com/office/powerpoint/2010/main" val="349674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8F6349F-EEC6-40CC-9F01-72891AA93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1" y="204839"/>
            <a:ext cx="4575244" cy="5292699"/>
          </a:xfrm>
          <a:prstGeom prst="rect">
            <a:avLst/>
          </a:prstGeom>
        </p:spPr>
      </p:pic>
      <p:sp>
        <p:nvSpPr>
          <p:cNvPr id="7" name="TextBox 6">
            <a:extLst>
              <a:ext uri="{FF2B5EF4-FFF2-40B4-BE49-F238E27FC236}">
                <a16:creationId xmlns:a16="http://schemas.microsoft.com/office/drawing/2014/main" id="{C7EBADB9-6D89-45AC-8ED6-44FA4179108C}"/>
              </a:ext>
            </a:extLst>
          </p:cNvPr>
          <p:cNvSpPr txBox="1"/>
          <p:nvPr/>
        </p:nvSpPr>
        <p:spPr>
          <a:xfrm>
            <a:off x="74330" y="5452832"/>
            <a:ext cx="6095064" cy="1200329"/>
          </a:xfrm>
          <a:prstGeom prst="rect">
            <a:avLst/>
          </a:prstGeom>
          <a:noFill/>
        </p:spPr>
        <p:txBody>
          <a:bodyPr wrap="square">
            <a:spAutoFit/>
          </a:bodyPr>
          <a:lstStyle/>
          <a:p>
            <a:r>
              <a:rPr lang="en-US" dirty="0"/>
              <a:t>Edwards, D.  (2017, May 24). Crayfish Escape. </a:t>
            </a:r>
            <a:r>
              <a:rPr lang="en-US" i="1" dirty="0"/>
              <a:t>Oxford Research Encyclopedia of Neuroscience.</a:t>
            </a:r>
            <a:r>
              <a:rPr lang="en-US" dirty="0"/>
              <a:t> Retrieved 4 Jan. 2021, from https://oxfordre.com/neuroscience/view/10.1093/acrefore/9780190264086.001.0001/acrefore-9780190264086-e-158. </a:t>
            </a:r>
          </a:p>
        </p:txBody>
      </p:sp>
      <p:pic>
        <p:nvPicPr>
          <p:cNvPr id="9" name="Picture 8">
            <a:extLst>
              <a:ext uri="{FF2B5EF4-FFF2-40B4-BE49-F238E27FC236}">
                <a16:creationId xmlns:a16="http://schemas.microsoft.com/office/drawing/2014/main" id="{9B0740C3-B68C-4537-9083-2C0A9FA85308}"/>
              </a:ext>
            </a:extLst>
          </p:cNvPr>
          <p:cNvPicPr>
            <a:picLocks noChangeAspect="1"/>
          </p:cNvPicPr>
          <p:nvPr/>
        </p:nvPicPr>
        <p:blipFill>
          <a:blip r:embed="rId3"/>
          <a:stretch>
            <a:fillRect/>
          </a:stretch>
        </p:blipFill>
        <p:spPr>
          <a:xfrm>
            <a:off x="6169394" y="160132"/>
            <a:ext cx="4638288" cy="5292700"/>
          </a:xfrm>
          <a:prstGeom prst="rect">
            <a:avLst/>
          </a:prstGeom>
        </p:spPr>
      </p:pic>
    </p:spTree>
    <p:extLst>
      <p:ext uri="{BB962C8B-B14F-4D97-AF65-F5344CB8AC3E}">
        <p14:creationId xmlns:p14="http://schemas.microsoft.com/office/powerpoint/2010/main" val="2660949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443</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Gap junctions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cooper</dc:creator>
  <cp:lastModifiedBy>robin cooper</cp:lastModifiedBy>
  <cp:revision>10</cp:revision>
  <dcterms:created xsi:type="dcterms:W3CDTF">2021-01-04T13:28:16Z</dcterms:created>
  <dcterms:modified xsi:type="dcterms:W3CDTF">2021-01-09T16:30:02Z</dcterms:modified>
</cp:coreProperties>
</file>