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85" r:id="rId4"/>
    <p:sldId id="280" r:id="rId5"/>
    <p:sldId id="286" r:id="rId6"/>
    <p:sldId id="259" r:id="rId7"/>
    <p:sldId id="268" r:id="rId8"/>
    <p:sldId id="264" r:id="rId9"/>
    <p:sldId id="266" r:id="rId10"/>
    <p:sldId id="265" r:id="rId11"/>
    <p:sldId id="269" r:id="rId12"/>
    <p:sldId id="267" r:id="rId13"/>
    <p:sldId id="277" r:id="rId14"/>
    <p:sldId id="263" r:id="rId15"/>
    <p:sldId id="278" r:id="rId16"/>
    <p:sldId id="275" r:id="rId17"/>
    <p:sldId id="279" r:id="rId18"/>
    <p:sldId id="282" r:id="rId19"/>
    <p:sldId id="281" r:id="rId20"/>
    <p:sldId id="260" r:id="rId21"/>
    <p:sldId id="283" r:id="rId22"/>
    <p:sldId id="284" r:id="rId23"/>
    <p:sldId id="26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37"/>
    <p:restoredTop sz="94667"/>
  </p:normalViewPr>
  <p:slideViewPr>
    <p:cSldViewPr snapToGrid="0" snapToObjects="1" showGuides="1">
      <p:cViewPr varScale="1">
        <p:scale>
          <a:sx n="147" d="100"/>
          <a:sy n="147" d="100"/>
        </p:scale>
        <p:origin x="208" y="440"/>
      </p:cViewPr>
      <p:guideLst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Control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Sheet1!$C$2:$C$6</c:f>
              <c:numCache>
                <c:formatCode>General</c:formatCode>
                <c:ptCount val="5"/>
                <c:pt idx="0">
                  <c:v>24</c:v>
                </c:pt>
                <c:pt idx="1">
                  <c:v>48</c:v>
                </c:pt>
                <c:pt idx="2">
                  <c:v>72</c:v>
                </c:pt>
                <c:pt idx="3">
                  <c:v>96</c:v>
                </c:pt>
                <c:pt idx="4">
                  <c:v>120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0</c:v>
                </c:pt>
                <c:pt idx="1">
                  <c:v>0.1</c:v>
                </c:pt>
                <c:pt idx="2">
                  <c:v>0.3</c:v>
                </c:pt>
                <c:pt idx="3">
                  <c:v>0.6</c:v>
                </c:pt>
                <c:pt idx="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20-0F40-BBFA-AFEC200C8311}"/>
            </c:ext>
          </c:extLst>
        </c:ser>
        <c:ser>
          <c:idx val="1"/>
          <c:order val="1"/>
          <c:tx>
            <c:v>Ketogenic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Sheet1!$C$10:$C$14</c:f>
              <c:numCache>
                <c:formatCode>General</c:formatCode>
                <c:ptCount val="5"/>
                <c:pt idx="0">
                  <c:v>24</c:v>
                </c:pt>
                <c:pt idx="1">
                  <c:v>48</c:v>
                </c:pt>
                <c:pt idx="2">
                  <c:v>72</c:v>
                </c:pt>
                <c:pt idx="3">
                  <c:v>96</c:v>
                </c:pt>
                <c:pt idx="4">
                  <c:v>120</c:v>
                </c:pt>
              </c:numCache>
            </c:numRef>
          </c:cat>
          <c:val>
            <c:numRef>
              <c:f>Sheet1!$E$10:$E$14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0.1</c:v>
                </c:pt>
                <c:pt idx="3">
                  <c:v>0.2</c:v>
                </c:pt>
                <c:pt idx="4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20-0F40-BBFA-AFEC200C8311}"/>
            </c:ext>
          </c:extLst>
        </c:ser>
        <c:ser>
          <c:idx val="2"/>
          <c:order val="2"/>
          <c:tx>
            <c:v>Sugar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Sheet1!$C$17:$C$21</c:f>
              <c:numCache>
                <c:formatCode>General</c:formatCode>
                <c:ptCount val="5"/>
                <c:pt idx="0">
                  <c:v>24</c:v>
                </c:pt>
                <c:pt idx="1">
                  <c:v>48</c:v>
                </c:pt>
                <c:pt idx="2">
                  <c:v>72</c:v>
                </c:pt>
                <c:pt idx="3">
                  <c:v>96</c:v>
                </c:pt>
                <c:pt idx="4">
                  <c:v>120</c:v>
                </c:pt>
              </c:numCache>
            </c:numRef>
          </c:cat>
          <c:val>
            <c:numRef>
              <c:f>Sheet1!$E$17:$E$21</c:f>
              <c:numCache>
                <c:formatCode>General</c:formatCode>
                <c:ptCount val="5"/>
                <c:pt idx="0">
                  <c:v>0</c:v>
                </c:pt>
                <c:pt idx="1">
                  <c:v>0.2</c:v>
                </c:pt>
                <c:pt idx="2">
                  <c:v>0.2</c:v>
                </c:pt>
                <c:pt idx="3">
                  <c:v>0.4</c:v>
                </c:pt>
                <c:pt idx="4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120-0F40-BBFA-AFEC200C8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7031887"/>
        <c:axId val="777033519"/>
      </c:lineChart>
      <c:catAx>
        <c:axId val="7770318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r>
                  <a:rPr lang="en-US" sz="1600">
                    <a:latin typeface="Garamond" panose="02020404030301010803" pitchFamily="18" charset="0"/>
                  </a:rPr>
                  <a:t> Total</a:t>
                </a:r>
                <a:r>
                  <a:rPr lang="en-US" sz="1600" baseline="0">
                    <a:latin typeface="Garamond" panose="02020404030301010803" pitchFamily="18" charset="0"/>
                  </a:rPr>
                  <a:t> Time</a:t>
                </a:r>
                <a:endParaRPr lang="en-US" sz="1600">
                  <a:latin typeface="Garamond" panose="02020404030301010803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aramond" panose="02020404030301010803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777033519"/>
        <c:crosses val="autoZero"/>
        <c:auto val="1"/>
        <c:lblAlgn val="ctr"/>
        <c:lblOffset val="100"/>
        <c:noMultiLvlLbl val="0"/>
      </c:catAx>
      <c:valAx>
        <c:axId val="77703351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r>
                  <a:rPr lang="en-US" sz="1600">
                    <a:latin typeface="Garamond" panose="02020404030301010803" pitchFamily="18" charset="0"/>
                  </a:rPr>
                  <a:t>Total Pupa</a:t>
                </a:r>
                <a:r>
                  <a:rPr lang="en-US" sz="1600" baseline="0">
                    <a:latin typeface="Garamond" panose="02020404030301010803" pitchFamily="18" charset="0"/>
                  </a:rPr>
                  <a:t> (Percentage)</a:t>
                </a:r>
                <a:endParaRPr lang="en-US" sz="1600">
                  <a:latin typeface="Garamond" panose="02020404030301010803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aramond" panose="02020404030301010803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777031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v>10% Fat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Sheet1!$U$2:$U$10</c:f>
              <c:strCache>
                <c:ptCount val="9"/>
                <c:pt idx="0">
                  <c:v>Reverse</c:v>
                </c:pt>
                <c:pt idx="1">
                  <c:v>Head raise</c:v>
                </c:pt>
                <c:pt idx="2">
                  <c:v>Pause</c:v>
                </c:pt>
                <c:pt idx="3">
                  <c:v>C-bend</c:v>
                </c:pt>
                <c:pt idx="4">
                  <c:v>No Reaction</c:v>
                </c:pt>
                <c:pt idx="5">
                  <c:v>Turn</c:v>
                </c:pt>
                <c:pt idx="6">
                  <c:v>Head Retract</c:v>
                </c:pt>
                <c:pt idx="7">
                  <c:v>Roll </c:v>
                </c:pt>
                <c:pt idx="8">
                  <c:v>Tail Flip</c:v>
                </c:pt>
              </c:strCache>
            </c:strRef>
          </c:cat>
          <c:val>
            <c:numRef>
              <c:f>Sheet1!$V$2:$V$10</c:f>
              <c:numCache>
                <c:formatCode>General</c:formatCode>
                <c:ptCount val="9"/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6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46-7143-97B3-6A4601508B51}"/>
            </c:ext>
          </c:extLst>
        </c:ser>
        <c:ser>
          <c:idx val="1"/>
          <c:order val="1"/>
          <c:tx>
            <c:v>10% Fructose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Sheet1!$V$11:$V$19</c:f>
              <c:numCache>
                <c:formatCode>General</c:formatCode>
                <c:ptCount val="9"/>
                <c:pt idx="1">
                  <c:v>1</c:v>
                </c:pt>
                <c:pt idx="2">
                  <c:v>3</c:v>
                </c:pt>
                <c:pt idx="4">
                  <c:v>6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46-7143-97B3-6A4601508B51}"/>
            </c:ext>
          </c:extLst>
        </c:ser>
        <c:ser>
          <c:idx val="2"/>
          <c:order val="2"/>
          <c:tx>
            <c:v>Control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Sheet1!$V$20:$V$28</c:f>
              <c:numCache>
                <c:formatCode>General</c:formatCode>
                <c:ptCount val="9"/>
                <c:pt idx="0">
                  <c:v>2</c:v>
                </c:pt>
                <c:pt idx="3">
                  <c:v>4</c:v>
                </c:pt>
                <c:pt idx="4">
                  <c:v>1</c:v>
                </c:pt>
                <c:pt idx="6">
                  <c:v>1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46-7143-97B3-6A4601508B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30663679"/>
        <c:axId val="1147761599"/>
      </c:barChart>
      <c:catAx>
        <c:axId val="1130663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1147761599"/>
        <c:crosses val="autoZero"/>
        <c:auto val="1"/>
        <c:lblAlgn val="ctr"/>
        <c:lblOffset val="100"/>
        <c:noMultiLvlLbl val="0"/>
      </c:catAx>
      <c:valAx>
        <c:axId val="1147761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r>
                  <a:rPr lang="en-US" sz="1600">
                    <a:latin typeface="Garamond" panose="02020404030301010803" pitchFamily="18" charset="0"/>
                  </a:rPr>
                  <a:t>Number of Reactions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aramond" panose="02020404030301010803" pitchFamily="18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1130663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3:48:57.3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2.1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24575,'0'13'0,"0"0"0,0-1 0,0-3 0,0-2 0,0-3 0,0 4 0,0-4 0,0 1 0,0-3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2.8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 0 24575,'-2'13'0,"0"-3"0,2 0 0,0-5 0,0-1 0,0 0 0,0 0 0,0-1 0,0-1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3.6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 1 24575,'-8'14'0,"5"1"0,-3-4 0,4 0 0,-2-3 0,2 0 0,0-2 0,2-3 0,0-1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4.5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 1 24575,'-7'8'0,"1"-1"0,0-3 0,2 0 0,0 0 0,0-2 0,2 1 0,0-2 0,2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5.5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24575,'3'11'0,"-1"0"0,-2-3 0,2-2 0,-2 1 0,2-3 0,-2 3 0,1-1 0,0 0 0,1 0 0,-2-2 0,0-2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6.1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 0 24575,'-7'14'0,"0"-2"0,3-6 0,2 2 0,-1-4 0,2 1 0,-2-1 0,2-2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6.6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7.7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 0 24575,'-2'13'0,"-2"0"0,4-3 0,-3 0 0,2-5 0,0 2 0,0-1 0,-1 2 0,1-1 0,0-1 0,1-2 0,0-2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8.5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 1 24575,'-2'22'0,"0"-2"0,2-12 0,0-2 0,0 0 0,0-4 0,0-1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9.3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56 24575,'15'-5'0,"0"0"0,-5 0 0,0 1 0,-6 0 0,3 2 0,-2-1 0,2 0 0,2-1 0,3 0 0,-1-1 0,0 1 0,-7 0 0,0 2 0,-4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3:50:19.58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24575,'1'4'0,"-1"0"0,3 1 0,-2 0 0,1-2 0,0 2 0,0-2 0,-1 1 0,2-1 0,-3 0 0,3 1 0,-3-1 0,3 2 0,-2-2 0,1 2 0,0-2 0,-2 1 0,2-1 0,-2 0 0,1-2 0,-1 2 0,1-2 0,-2 2 0,1 0 0,-1-1 0,1 1 0,0 0 0,0 1 0,-2-2 0,2 1 0,-1-1 0,1 1 0,0-1 0,0 1 0,-1 1 0,0-1 0,0 1 0,0-1 0,0 0 0,0-2 0,1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9.8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24575,'4'10'0,"-2"-1"0,1-4 0,-1 0 0,2 0 0,0-1 0,-2 0 0,0 0 0,-1-2 0,1-1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20.5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32 1 24575,'-10'19'0,"3"-4"0,0-4 0,3-5 0,2-1 0,1-3 0,1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22.1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24575,'2'13'0,"0"-2"0,2-1 0,-2-4 0,2 0 0,-2-2 0,0-2 0,0-1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22.8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24575,'0'10'0,"0"2"0,0 0 0,0-4 0,0-1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23.7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88 24575,'5'-11'0,"-1"0"0,-2 5 0,2 0 0,-4 2 0,6-4 0,-1 1 0,0-4 0,0 5 0,-3-1 0,2 2 0,-2 2 0,0 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24.2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59 24575,'0'-23'0,"0"3"0,0 14 0,0 0 0,0 4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24.8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24575,'2'19'0,"1"-1"0,-1-3 0,0-4 0,3 3 0,-3-9 0,0 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25.6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24575,'0'10'0,"0"-1"0,0-1 0,0 0 0,0-1 0,0 1 0,0-2 0,0 0 0,0-4 0,0-1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28.9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0 102 24575,'10'-28'0,"-4"12"0,1-6 0,-3 16 0,-4-2 0,4 4 0,-4-2 0,2 2 0,-2 1 0,0 0 0,0 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55:11.1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75 26 24575,'-2'-3'0,"0"2"0,1-2 0,0 2 0,-1-2 0,1 0 0,-2 0 0,2 1 0,1-1 0,-1 0 0,1 3 0,-2 3 0,0 2 0,0 2 0,0-2 0,2-1 0,-2 1 0,2-1 0,0-2 0,0 1 0,-1 1 0,1 0 0,-2 2 0,1-1 0,1 0 0,-1-1 0,1 0 0,0-1 0,0 1 0,0-2 0,0 1 0,0 0 0,0 0 0,-2-2 0,2 3 0,-1-2 0,1 3 0,0-2 0,-1 1 0,0-1 0,0-1 0,1 1 0,-1 0 0,0 0 0,0-1 0,1 1 0,-1 0 0,1 0 0,-2-1 0,2 1 0,-1-1 0,1 0 0,-2 0 0,1-1 0,1 2 0,-1-2 0,-1 2 0,2 0 0,-3-2 0,3 1 0,-2 0 0,1 1 0,-1-2 0,1 3 0,-1-2 0,2 2 0,-3-1 0,1-2 0,1 1 0,0 0 0,-1 1 0,2-1 0,-1 1 0,-1 0 0,1 0 0,-1-1 0,1 1 0,1-1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3:50:23.41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1 24575,'-4'1'0,"1"1"0,-1 0 0,1 1 0,0-1 0,0 0 0,0 0 0,2 0 0,-2 0 0,3 0 0,-1-1 0,1 2 0,-2 0 0,2 0 0,-1-1 0,1 1 0,-1 0 0,0 0 0,0-1 0,1 1 0,0 1 0,1-1 0,0 2 0,0-2 0,-1 1 0,0-1 0,1-1 0,-1 0 0,2 0 0,-1 0 0,0 1 0,2 1 0,0-1 0,0 1 0,1 0 0,-1-1 0,1 1 0,-1-1 0,0-2 0,-2 2 0,0-3 0,-1 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6:50:11.91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08.0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24575,'2'12'0,"-2"-3"0,2-4 0,-1-1 0,0 0 0,1 0 0,-2 0 0,0 0 0,1-1 0,-2-1 0,4 2 0,-4-2 0,2 4 0,1-2 0,-2 3 0,2-3 0,-2 2 0,0-2 0,2-1 0,-2 1 0,2 0 0,1-5 0,0-2 0,2-3 0,-1 0 0,-2 1 0,0 1 0,-2-2 0,0 2 0,0 0 0,0 0 0,-2 0 0,0 2 0,0-1 0,0 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09.5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34 1 24575,'-7'13'0,"0"0"0,5-7 0,-1-1 0,2-1 0,-2-2 0,2 1 0,0 0 0,1 0 0,0 1 0,0 0 0,-2-2 0,1 2 0,0-2 0,1 1 0,0 1 0,-2 0 0,2 0 0,-2 0 0,2-2 0,0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1.3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24575,'0'8'0,"0"0"0,0-3 0,0-1 0,0 2 0,0-2 0,0 0 0,0 1 0,0-1 0,0 2 0,0-2 0,0-2 0,0-1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2.1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24575,'0'13'0,"0"0"0,0-1 0,0-3 0,0-2 0,0-3 0,0 4 0,0-4 0,0 1 0,0-3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2.8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 0 24575,'-2'13'0,"0"-3"0,2 0 0,0-5 0,0-1 0,0 0 0,0 0 0,0-1 0,0-1 0,0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3.6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 1 24575,'-8'14'0,"5"1"0,-3-4 0,4 0 0,-2-3 0,2 0 0,0-2 0,2-3 0,0-1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4.5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35 1 24575,'-7'8'0,"1"-1"0,0-3 0,2 0 0,0 0 0,0-2 0,2 1 0,0-2 0,2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5.5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24575,'3'11'0,"-1"0"0,-2-3 0,2-2 0,-2 1 0,2-3 0,-2 3 0,1-1 0,0 0 0,1 0 0,-2-2 0,0-2 0,0-1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6.1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 0 24575,'-7'14'0,"0"-2"0,3-6 0,2 2 0,-1-4 0,2 1 0,-2-1 0,2-2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3:50:41.4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23 0 24575,'0'4'0,"0"0"0,0 2 0,0-1 0,0 0 0,0-1 0,0 0 0,0-1 0,0 1 0,0-2 0,0 1 0,0 0 0,0 0 0,0 1 0,0 0 0,0 0 0,0 1 0,0-1 0,0 0 0,0-2 0,0 1 0,-1 1 0,1-1 0,-2 1 0,2-1 0,-1 0 0,1-1 0,-1 1 0,1 0 0,0-1 0,-2 1 0,2 0 0,-1 0 0,-1 1 0,2-1 0,-2 1 0,1-2 0,-1 2 0,1 0 0,0-1 0,1 0 0,-1-1 0,1 0 0,-2 0 0,2 0 0,0 1 0,0 0 0,-1 0 0,1-1 0,-1 1 0,1 0 0,0 0 0,0-1 0,0 0 0,0-1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6.6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7.7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 0 24575,'-2'13'0,"-2"0"0,4-3 0,-3 0 0,2-5 0,0 2 0,0-1 0,-1 2 0,1-1 0,0-1 0,1-2 0,0-2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8.5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 1 24575,'-2'22'0,"0"-2"0,2-12 0,0-2 0,0 0 0,0-4 0,0-1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9.3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56 24575,'15'-5'0,"0"0"0,-5 0 0,0 1 0,-6 0 0,3 2 0,-2-1 0,2 0 0,2-1 0,3 0 0,-1-1 0,0 1 0,-7 0 0,0 2 0,-4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9.8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24575,'4'10'0,"-2"-1"0,1-4 0,-1 0 0,2 0 0,0-1 0,-2 0 0,0 0 0,-1-2 0,1-1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20.5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32 1 24575,'-10'19'0,"3"-4"0,0-4 0,3-5 0,2-1 0,1-3 0,1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22.1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24575,'2'13'0,"0"-2"0,2-1 0,-2-4 0,2 0 0,-2-2 0,0-2 0,0-1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22.8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24575,'0'10'0,"0"2"0,0 0 0,0-4 0,0-1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23.7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88 24575,'5'-11'0,"-1"0"0,-2 5 0,2 0 0,-4 2 0,6-4 0,-1 1 0,0-4 0,0 5 0,-3-1 0,2 2 0,-2 2 0,0 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24.2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59 24575,'0'-23'0,"0"3"0,0 14 0,0 0 0,0 4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3:50:45.03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24575,'0'6'0,"0"1"0,0 2 0,0-2 0,2-1 0,-2-1 0,1 0 0,-1-1 0,1-2 0,0 1 0,0 0 0,-1 1 0,0 2 0,0-1 0,0 3 0,0-5 0,1 2 0,-1-2 0,3 1 0,-3-1 0,2 0 0,-1-1 0,-1 1 0,3 0 0,-2 1 0,2-1 0,0 2 0,-2-2 0,2 0 0,-3-1 0,1 0 0,1 1 0,-2-1 0,1 1 0,0 0 0,1 1 0,-1-1 0,2 2 0,-3-2 0,2 1 0,-2-1 0,1 0 0,-1-1 0,1 1 0,1-1 0,-2 0 0,2-2 0,-1 3 0,1-3 0,-2 3 0,3-3 0,-3 2 0,2 0 0,-2 1 0,0-1 0,0 1 0,0-1 0,0-1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24.8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1 24575,'2'19'0,"1"-1"0,-1-3 0,0-4 0,3 3 0,-3-9 0,0 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25.6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24575,'0'10'0,"0"-1"0,0-1 0,0 0 0,0-1 0,0 1 0,0-2 0,0 0 0,0-4 0,0-1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28.9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0 102 24575,'10'-28'0,"-4"12"0,1-6 0,-3 16 0,-4-2 0,4 4 0,-4-2 0,2 2 0,-2 1 0,0 0 0,0 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55:11.1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75 26 24575,'-2'-3'0,"0"2"0,1-2 0,0 2 0,-1-2 0,1 0 0,-2 0 0,2 1 0,1-1 0,-1 0 0,1 3 0,-2 3 0,0 2 0,0 2 0,0-2 0,2-1 0,-2 1 0,2-1 0,0-2 0,0 1 0,-1 1 0,1 0 0,-2 2 0,1-1 0,1 0 0,-1-1 0,1 0 0,0-1 0,0 1 0,0-2 0,0 1 0,0 0 0,0 0 0,-2-2 0,2 3 0,-1-2 0,1 3 0,0-2 0,-1 1 0,0-1 0,0-1 0,1 1 0,-1 0 0,0 0 0,0-1 0,1 1 0,-1 0 0,1 0 0,-2-1 0,2 1 0,-1-1 0,1 0 0,-2 0 0,1-1 0,1 2 0,-1-2 0,-1 2 0,2 0 0,-3-2 0,3 1 0,-2 0 0,1 1 0,-1-2 0,1 3 0,-1-2 0,2 2 0,-3-1 0,1-2 0,1 1 0,0 0 0,-1 1 0,2-1 0,-1 1 0,-1 0 0,1 0 0,-1-1 0,1 1 0,1-1 0,0-1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6:50:11.91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7:22:38.52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211 0 24575,'-6'2'0,"1"1"0,-2-1 0,2 0 0,3 0 0,-2-1 0,-1 1 0,2 0 0,-3-2 0,6 4 0,-4-3 0,3 3 0,-3-4 0,2 2 0,-1 0 0,-3 1 0,3-1 0,-1 2 0,-1-3 0,3 3 0,-1-2 0,-1 1 0,2-1 0,-3-2 0,1 0 0,-1 0 0,1 0 0,-1 0 0,1 0 0,-1 0 0,1 0 0,-1 0 0,0 0 0,1 0 0,-1 0 0,1 0 0,-1 0 0,1 0 0,-1 0 0,1 0 0,-1 0 0,1 0 0,-1 0 0,1 0 0,-1 0 0,1 0 0,-3 0 0,2 0 0,-4 0 0,10 2 0,-2 0 0,8 2 0,-5-1 0,0-1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7:22:38.52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87 0 24575,'3'0'0,"-5"2"0,-2 1 0,-2 1 0,1 0 0,1 1 0,1-1 0,-1-1 0,4 1 0,-2-2 0,0 3 0,1-1 0,-3-1 0,4 3 0,-4-5 0,3 5 0,1-6 0,-1 4 0,2-1 0,-5 1 0,2 1 0,-1-1 0,-1 0 0,4 1 0,-3-1 0,1-1 0,2 1 0,-4-4 0,3 4 0,-3-1 0,2 3 0,-3-1 0,3 2 0,-2-3 0,3 1 0,-3-1 0,4-1 0,-2-1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7:22:38.5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24575,'6'0'0,"-1"0"0,2 0 0,-3 0 0,1 0 0,-5 0 0,-2 2 0,-6-1 0,1 1 0,3 0 0,2-2 0,2 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7:22:38.529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347 1189 24575,'19'-6'0,"1"-1"0,-5 0 0,5 3 0,-9-1 0,5 2 0,-7 0 0,-1-3 0,5 2 0,19-10 0,-5 2 0,20-5 0,-6-2 0,-6 8 0,5 0 0,-18 1 0,-5 8 0,-3-4 0,-6 6 0,-5-3 0,10-1 0,-1-6 0,10 2 0,0-3 0,0 4 0,18-8 0,-14 5 0,13-5 0,-17 8 0,-4 0 0,-2 1 0,0-1 0,-3 1 0,1 0 0,-3 0 0,-2 0 0,2 0 0,6-1 0,-5 4 0,9-7 0,-3 5 0,4-6 0,0 1 0,0 1 0,0-5 0,-4 7 0,3-7 0,-9 7 0,9-7 0,-8 7 0,8-3 0,-11 1 0,6 4 0,-12-2 0,3 6 0,-3-4 0,1 4 0,1-4 0,3 4 0,0-4 0,2 2 0,1-3 0,4-4 0,1 3 0,1-1 0,-2 0 0,-4 6 0,2-8 0,-4 6 0,3-4 0,-4 4 0,3-1 0,-1 2 0,6-4 0,-5-1 0,5 0 0,-1-1 0,1 3 0,23-9 0,-19 6 0,13-5 0,-23 8 0,-2 0 0,0 3 0,-4-2 0,1 2 0,2-3 0,1 0 0,3 0 0,4 0 0,-3-1 0,8-3 0,-8 3 0,3-5 0,0 4 0,-3 0 0,3 1 0,1-4 0,-4 4 0,9-8 0,-5 4 0,5-4 0,0 0 0,0 0 0,9-2 0,-7 1 0,15 1 0,-14 0 0,9-5 0,-15 8 0,6-6 0,-8 11 0,0-2 0,-3 2 0,-3-2 0,-4 3 0,3 1 0,-3-1 0,9 2 0,-9-3 0,13 2 0,-9-4 0,10-1 0,-9 3 0,9-7 0,7 0 0,-4-2 0,8-2 0,-14 5 0,3-2 0,-4 5 0,0-3 0,0 6 0,-8-4 0,6 7 0,-7-4 0,8 2 0,-10 0 0,5 0 0,-2-2 0,0 7 0,-3-7 0,-1 7 0,-7-1 0,-6 17 0,-2-6 0,-3 17 0,1-16 0,5 6 0,-4-7 0,7 2 0,-4-4 0,8 0 0,-3-3 0,0-1 0,0-1 0,0-2 0,-5 6 0,2-3 0,-6 6 0,3-3 0,-7 0 0,8 0 0,-5 0 0,7-2 0,3 1 0,-2-5 0,-1 8 0,-8-3 0,1 6 0,-8 0 0,8-2 0,-3 4 0,4-7 0,3 2 0,1-4 0,2 1 0,3-2 0,-3 0 0,3 2 0,-3-4 0,1 4 0,-1-2 0,-3 3 0,3 0 0,-5-1 0,4-1 0,-1 1 0,2-2 0,-3 3 0,3-3 0,-3 2 0,4-4 0,-1 4 0,-3-2 0,3 0 0,-3 2 0,1-2 0,-1 3 0,0 0 0,-2-3 0,1 2 0,-1-2 0,-1 1 0,3 1 0,-2-5 0,4 5 0,-4-4 0,7 4 0,-3-4 0,1 4 0,-1-4 0,-4 1 0,-1 3 0,3-3 0,-5 5 0,8-4 0,-5 3 0,1-3 0,1 3 0,-6-3 0,7 3 0,-8-2 0,10-1 0,-5-1 0,4 2 0,-4 1 0,-3 1 0,3-3 0,-5 2 0,7-1 0,-3 1 0,1 1 0,-1 0 0,0 0 0,0-1 0,-4 2 0,3-1 0,-3-2 0,4 3 0,0-5 0,-2 5 0,2-3 0,-3 1 0,6-1 0,1 1 0,-1-2 0,3 3 0,-3-1 0,4 1 0,-1-3 0,0 2 0,0-1 0,0-1 0,0 2 0,-2-2 0,1 3 0,-9 2 0,6-1 0,-7 1 0,5-2 0,0-1 0,-4 5 0,6-3 0,-6 3 0,7-5 0,0 1 0,-2 0 0,2 0 0,-3-1 0,0-1 0,-7 4 0,6-4 0,-4 5 0,2-2 0,4-2 0,-5 2 0,4-1 0,0-1 0,1 4 0,-1-3 0,3 3 0,-2-4 0,4 1 0,-4-3 0,2 2 0,0-1 0,1-1 0,2 2 0,-3-2 0,0 3 0,-7 0 0,3 3 0,-8-1 0,3 4 0,1-4 0,-4 5 0,8-6 0,-3 3 0,1-2 0,5-4 0,-1 4 0,6-8 0,-1 6 0,-7-3 0,2 6 0,-10-1 0,-5 7 0,-7-5 0,-8 10 0,0-9 0,-1 4 0,9-6 0,7-4 0,10 1 0,7-5 0,0 1 0,3 1 0,1-2 0,1 4 0,-1-5 0,-1 3 0,0-1 0,-3-1 0,3 2 0,1-1 0,-1-1 0,0 4 0,-3-4 0,3 1 0,-5-2 0,2 3 0,-3-3 0,-4 3 0,-7 3 0,-1-5 0,-3 8 0,9-8 0,2 2 0,4-3 0,3 3 0,1-2 0,2 4 0,-7 2 0,-2 0 0,0 6 0,-6-5 0,7 4 0,-4-4 0,2 1 0,4-3 0,5 0 0,0-3 0,3 0 0,1-1 0,-2-1 0,-1 7 0,0-5 0,-6 8 0,6-4 0,-2 4 0,2-5 0,0 5 0,0-4 0,0 1 0,3-2 0,-2-3 0,-1 5 0,-1-2 0,-4 3 0,-6 11 0,-6-1 0,-8 12 0,-5-4 0,13-6 0,0-8 0,15-5 0,2-5 0,3 3 0,-2-3 0,-1 5 0,-3-1 0,0 1 0,0-5 0,3 2 0,0-4 0,1 4 0,-4-2 0,-5 4 0,2 1 0,-5-1 0,5 2 0,1-4 0,2-1 0,5-2 0,17-14 0,-4 7 0,17-14 0,-8 1 0,-2 5 0,-1-4 0,-10 14 0,-2 0 0,3-2 0,-1 1 0,4-5 0,-3 1 0,5 4 0,-2-6 0,3 6 0,-1-5 0,1 4 0,0-1 0,-3 0 0,-1 0 0,-2 0 0,2 0 0,-4 0 0,4 3 0,2-3 0,5 5 0,16-7 0,1 3 0,10-6 0,-10 2 0,-1 0 0,-9 5 0,0 1 0,-4 0 0,-2 3 0,-7-5 0,-1 4 0,1-4 0,-3 4 0,3-2 0,-4 1 0,4 1 0,0-4 0,2 4 0,1-4 0,4 4 0,-3-4 0,3 5 0,-4-6 0,-1 6 0,1-3 0,-3 1 0,2 1 0,-5-2 0,5 3 0,-4-2 0,8 1 0,-7-2 0,8 1 0,-7-1 0,0-1 0,2-1 0,-2 4 0,0-1 0,9-1 0,-10 2 0,10-5 0,-11 5 0,4-4 0,-2 4 0,2-4 0,14-5 0,-10 5 0,7-9 0,-6 13 0,-9-7 0,9 5 0,-10-3 0,5 2 0,-2-1 0,3 2 0,0-3 0,-1 0 0,1 3 0,-1-5 0,6 7 0,-5-7 0,2 2 0,2 2 0,-6-3 0,6 1 0,0 2 0,0-7 0,-2 7 0,0-1 0,-5-1 0,0 3 0,6-3 0,-5 2 0,7-2 0,-6 3 0,6-4 0,-5 1 0,5 2 0,-6-1 0,1 2 0,4-4 0,-3 1 0,13-3 0,-7 1 0,8-2 0,-5 3 0,9-2 0,-7 1 0,7-1 0,-14 3 0,-1-1 0,-4 1 0,2 0 0,-4 1 0,1 1 0,-3-1 0,-1 4 0,4-4 0,-2 2 0,2 0 0,1-2 0,4 1 0,-3-2 0,3-1 0,0-3 0,-3 3 0,13-6 0,-12 6 0,8-4 0,-6 3 0,-6 0 0,6 1 0,-7 1 0,0 1 0,-1-1 0,1 2 0,-3-1 0,5 2 0,-5-3 0,3 3 0,-1-2 0,-4 1 0,4 1 0,-3-2 0,4 2 0,0-6 0,2 5 0,3-7 0,-1 6 0,3-7 0,-4 5 0,4-2 0,-6 3 0,3 0 0,0-1 0,-5 1 0,15-4 0,-18 3 0,13-2 0,-14 3 0,7 1 0,-5-1 0,5 2 0,-4-1 0,3 5 0,-3-6 0,-1 3 0,-1 0 0,3-5 0,2 4 0,9-5 0,-7 3 0,5-1 0,-6 2 0,1-4 0,0 3 0,-3-3 0,1 3 0,-1 0 0,3-2 0,-3 1 0,2-1 0,-2 0 0,3 1 0,2-4 0,-2 2 0,0 0 0,-1-2 0,2 0 0,0-1 0,3-1 0,-4 4 0,-3 0 0,2 4 0,-5-1 0,3 3 0,-4-5 0,1 6 0,3-5 0,-6 3 0,5-2 0,-5 1 0,3-1 0,0 0 0,-1 0 0,1 0 0,0 0 0,0 1 0,0-1 0,-1 0 0,1 0 0,0 0 0,2-2 0,-4 1 0,4-1 0,-5 2 0,3 0 0,-3 0 0,2 3 0,-5-5 0,3 4 0,0-2 0,0 1 0,0-1 0,2 2 0,-4-6 0,4 6 0,-4-4 0,4-1 0,-2 0 0,3 0 0,-1-2 0,-1 4 0,1-1 0,-7 5 0,-4 3 0,-4 3 0,-9 7 0,5 4 0,-8 1 0,-5 6 0,7-7 0,-9 0 0,14 1 0,-1-4 0,5 6 0,0-6 0,5 1 0,-6-3 0,6 2 0,-2-5 0,-1 5 0,3-4 0,-6 3 0,6-3 0,-2 4 0,2-2 0,0 0 0,0-1 0,0 1 0,0-3 0,0 5 0,1-7 0,1 4 0,2-5 0,-1 0 0,0 2 0,-3-2 0,0 0 0,0 5 0,0-7 0,3 7 0,-2-7 0,2 4 0,-3-4 0,3 4 0,-5-5 0,4 3 0,-2-1 0,-2-1 0,4 4 0,-7-2 0,5 1 0,-10 1 0,6-1 0,-11 3 0,8-4 0,-4 3 0,6-3 0,-1 6 0,0-3 0,1 2 0,2-4 0,-3 1 0,6-5 0,0 5 0,1-4 0,2 4 0,-3-4 0,0 1 0,-2 1 0,1 0 0,-4 3 0,-1 0 0,0-1 0,0 1 0,1 0 0,2-3 0,-3 2 0,3-2 0,-2 3 0,2-3 0,-3 0 0,3 0 0,1 0 0,-1 0 0,3-1 0,-5-2 0,7 3 0,-4-2 0,5 1 0,-3 1 0,0 0 0,0 0 0,0 2 0,1-1 0,-4 1 0,3-2 0,-6 3 0,6-3 0,-5 3 0,4-1 0,-1-2 0,2 3 0,-2-3 0,1 0 0,-1 2 0,2-4 0,0 1 0,3 1 0,-5 0 0,4 0 0,-7 2 0,-3 3 0,1-2 0,-8 2 0,8-3 0,-3-2 0,4 0 0,3 0 0,1-1 0,2-1 0,3 4 0,-5-4 0,4 4 0,-7-5 0,4 5 0,-4-1 0,5 1 0,-5 1 0,4 0 0,-4 0 0,5-1 0,-5 1 0,4 0 0,-1 0 0,2-1 0,-3 1 0,3 0 0,-3-3 0,1 2 0,1-2 0,-4 3 0,5-3 0,-3 0 0,4 0 0,-4-3 0,3 5 0,-3-4 0,3 1 0,0 1 0,-2-2 0,-1 6 0,-3-3 0,0 5 0,1-4 0,-6 2 0,4-1 0,-3 0 0,4-3 0,3 2 0,1-4 0,2 2 0,3-1 0,-2-1 0,1 4 0,-2-4 0,1 1 0,-1 1 0,-3 0 0,3 3 0,-5-3 0,4 2 0,-1-2 0,-1 3 0,3-3 0,-5 2 0,4-2 0,-4 3 0,2 0 0,0-3 0,0 2 0,4-1 0,-1-1 0,-3 2 0,3-5 0,-3 6 0,1-3 0,1 3 0,-8-3 0,4 2 0,-5-2 0,4 3 0,-2 0 0,2-1 0,-3 1 0,6-3 0,-2 5 0,5-7 0,-10 8 0,8-9 0,-7 6 0,5-5 0,-1 4 0,2-4 0,-2 1 0,4-2 0,-4 3 0,4-3 0,-4 3 0,5-3 0,-5 3 0,4-3 0,-4 5 0,5-4 0,-5 2 0,7-1 0,-7-1 0,8 1 0,-6 1 0,3-3 0,0 6 0,-2-6 0,-1 5 0,-8-4 0,5 7 0,-5-7 0,5 7 0,1-8 0,2 5 0,0-1 0,1 1 0,1-1 0,-9 5 0,2-4 0,-9 9 0,1-6 0,-9 4 0,-2 1 0,-8-1 0,8 1 0,3-7 0,15 0 0,4-6 0,8 3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7:22:38.530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1583 0 24575,'-18'4'0,"2"-1"0,7-3 0,0 3 0,4-2 0,-1 1 0,-7 1 0,-2 2 0,-8 2 0,1 0 0,5 2 0,0-1 0,6-3 0,1 1 0,2-6 0,-5 6 0,-2 1 0,-3 1 0,2 2 0,0-1 0,-2-1 0,-4 2 0,7-3 0,2 0 0,7-4 0,-3 2 0,-4 2 0,-5 1 0,-4 6 0,0-6 0,-1 6 0,6-7 0,0 3 0,8-4 0,1-3 0,2-1 0,-7 2 0,3-1 0,-7 3 0,1 1 0,3-4 0,-8 7 0,8-8 0,-3 4 0,7-6 0,0 3 0,3-2 0,-2 1 0,-1 1 0,-8 1 0,-9 4 0,-7 1 0,1 0 0,-8 1 0,7-2 0,1 1 0,5-3 0,11 0 0,4-6 0,3 3 0,-2-3 0,7 2 0,-3-1 0,3 4 0,-2-4 0,-2 1 0,1 1 0,-1-2 0,-5 1 0,5 1 0,-8 0 0,7 0 0,0 2 0,-2-4 0,2 1 0,0 1 0,1 0 0,-1 0 0,3 0 0,-10 0 0,6 1 0,-7 2 0,5-3 0,1 2 0,2-4 0,-2 4 0,4-4 0,1 4 0,1-4 0,-5 8 0,-14-3 0,4 4 0,-18 5 0,10-6 0,-5 5 0,-6-4 0,19-3 0,-5-2 0,14 0 0,-1-2 0,3 0 0,0 0 0,4-3 0,1 2 0,-1-1 0,2 4 0,-10-4 0,5 4 0,-8-2 0,7 5 0,-2-4 0,4 4 0,2-7 0,5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3:50:48.0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75 26 24575,'-2'-3'0,"0"2"0,1-2 0,0 2 0,-1-2 0,1 0 0,-2 0 0,2 1 0,1-1 0,-1 0 0,1 3 0,-2 3 0,0 2 0,0 2 0,0-2 0,2-1 0,-2 1 0,2-1 0,0-2 0,0 1 0,-1 1 0,1 0 0,-2 2 0,1-1 0,1 0 0,-1-1 0,1 0 0,0-1 0,0 1 0,0-2 0,0 1 0,0 0 0,0 0 0,-2-2 0,2 3 0,-1-2 0,1 3 0,0-2 0,-1 1 0,0-1 0,0-1 0,1 1 0,-1 0 0,0 0 0,0-1 0,1 1 0,-1 0 0,1 0 0,-2-1 0,2 1 0,-1-1 0,1 0 0,-2 0 0,1-1 0,1 2 0,-1-2 0,-1 2 0,2 0 0,-3-2 0,3 1 0,-2 0 0,1 1 0,-1-2 0,1 3 0,-1-2 0,2 2 0,-3-1 0,1-2 0,1 1 0,0 0 0,-1 1 0,2-1 0,-1 1 0,-1 0 0,1 0 0,-1-1 0,1 1 0,1-1 0,0-1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7:22:38.531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2311 0 24575,'-12'9'0,"0"0"0,3-3 0,1-3 0,2 2 0,-3-2 0,-5 4 0,4 1 0,-10 0 0,9 0 0,-2 2 0,-3-3 0,11 1 0,-10-4 0,11 1 0,-5-4 0,4 4 0,-1-4 0,3 4 0,-5-2 0,4 3 0,-7-1 0,4 1 0,-4 0 0,2 0 0,0-3 0,-2 5 0,4-5 0,-4 6 0,5-6 0,-3 2 0,4-2 0,-4 0 0,0 5 0,-7-3 0,3 6 0,-4-4 0,6 4 0,-6-4 0,7-1 0,-3 0 0,7-3 0,-7 4 0,5-4 0,-8 3 0,7-3 0,-2 3 0,-1-3 0,3-1 0,0-2 0,4 0 0,-4 3 0,-5-2 0,-3 4 0,-1-4 0,-3 6 0,4-6 0,-6 5 0,8-2 0,0-3 0,8 1 0,-1-5 0,-5 6 0,-2 1 0,-16 5 0,-10 1 0,-3 0 0,-14-3 0,23 4 0,-5-9 0,23 7 0,-4-9 0,8 3 0,-3-3 0,4 0 0,3 0 0,0 3 0,3-3 0,1 3 0,-1-3 0,0 2 0,0-1 0,0 4 0,-2-4 0,1 1 0,-4 1 0,2 0 0,-7 0 0,-19 10 0,9-10 0,-9 10 0,19-9 0,4-1 0,3-1 0,0 1 0,3-2 0,3 4 0,-5-5 0,5 3 0,-6-1 0,3-1 0,0 2 0,1-1 0,-4-1 0,3 4 0,-6-2 0,3 3 0,-2 0 0,-1-1 0,-4 2 0,3-1 0,-4 0 0,6-3 0,2 3 0,-3-6 0,6 5 0,-3-4 0,4 4 0,-4-4 0,3 1 0,-5 1 0,4 0 0,-4 0 0,5 0 0,-3-1 0,3-1 0,-2 2 0,-1-3 0,0 2 0,-2-1 0,1 1 0,-1 1 0,-1-3 0,0 3 0,1 0 0,-6-3 0,4 3 0,-3-1 0,4-1 0,3 2 0,1-3 0,2 0 0,-3 2 0,-4-1 0,-5 5 0,-13-6 0,-2 8 0,-8-7 0,8 7 0,-6-7 0,15 2 0,-7 1 0,13-4 0,5 4 0,4-4 0,3 0 0,3 2 0,-5 1 0,2 3 0,-11-3 0,0 3 0,-1-2 0,-3 3 0,4-4 0,-1 0 0,4-3 0,3 3 0,5-2 0,-3 1 0,3 1 0,1-3 0,-1 3 0,0-1 0,0-1 0,0 2 0,0-1 0,0-1 0,-2 4 0,4-2 0,-4 0 0,5 2 0,-3-4 0,3 4 0,-2-4 0,1 1 0,1 1 0,-2-2 0,2 4 0,-1-2 0,-1 0 0,5 0 0,-3-3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7:22:38.536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1 955 24575,'16'-6'0,"-3"2"0,7-2 0,6 0 0,7-3 0,8-1 0,-8 4 0,-2 1 0,-9 5 0,-7-2 0,-2 1 0,-10-4 0,9 4 0,-4-4 0,8 2 0,1-1 0,9-3 0,-2 6 0,6-4 0,1 5 0,-7 0 0,0-2 0,-9 1 0,-6-2 0,0 3 0,0 0 0,-3 0 0,7-3 0,10-2 0,1-3 0,15-2 0,3 0 0,9 4 0,1-4 0,-2 13 0,-17-6 0,-7 8 0,-10-5 0,-7-3 0,2 2 0,3-8 0,3 4 0,14-7 0,-7 4 0,7 0 0,-9 0 0,-5 4 0,0-2 0,-6 5 0,9-15 0,7 8 0,10-16 0,-4 10 0,-2-3 0,-9 8 0,-5-2 0,-3 9 0,-6-6 0,-2 8 0,0-5 0,-1 4 0,1-4 0,3 2 0,-3-3 0,5 0 0,-5 0 0,5 0 0,-4 0 0,1 3 0,-2-2 0,0 2 0,2-3 0,-2 0 0,3 3 0,-1-3 0,-2 3 0,3-3 0,-1 3 0,-1-2 0,1 2 0,-2-1 0,-1-1 0,1 4 0,2-4 0,-1 2 0,4 0 0,-2-2 0,2 1 0,1-2 0,4 0 0,-5-3 0,4 2 0,-6 1 0,3 1 0,-3 2 0,-1-1 0,-2 2 0,0-1 0,-1 3 0,1-6 0,0 6 0,-3-5 0,2 4 0,-2-2 0,3 1 0,3 1 0,-3-2 0,5 3 0,-2-2 0,3-1 0,-1-1 0,-2-1 0,-1 5 0,-2-3 0,3 0 0,0 0 0,0 0 0,-1-2 0,-2 4 0,2-4 0,-2 1 0,5-1 0,-2 1 0,0-3 0,2 5 0,-2-6 0,3 5 0,2-5 0,-2 1 0,3-1 0,-4 2 0,1 0 0,-1 0 0,1 0 0,4-3 0,-3 2 0,3-6 0,-4 7 0,0 0 0,-3-2 0,-1 7 0,-8-4 0,-21 7 0,2 2 0,-25 4 0,20 0 0,-24 8 0,21-4 0,-20 5 0,14-4 0,5-5 0,-2 0 0,17-2 0,-3 1 0,4-2 0,0 4 0,3 0 0,-7 4 0,6-1 0,-8 5 0,9-4 0,-1 4 0,2-8 0,4 1 0,-7-1 0,7 1 0,-4-2 0,-1 0 0,3-1 0,-2 1 0,-1-2 0,3-3 0,-3 2 0,3-2 0,0 3 0,-2-3 0,1 5 0,-1-4 0,-5 5 0,3-3 0,-12 5 0,9-4 0,-4 7 0,5-8 0,3 3 0,-2-4 0,5-1 0,0 1 0,1-5 0,1 3 0,1 0 0,-2 0 0,-1 0 0,0 2 0,-5-2 0,1 3 0,-1 0 0,-6-3 0,0-1 0,-14 3 0,7-1 0,-7 2 0,16-3 0,-5-3 0,12 0 0,-8 3 0,7-3 0,0 3 0,-2-3 0,4 2 0,-9 2 0,6-1 0,-7 2 0,8-4 0,0 1 0,3 1 0,1-3 0,-4 3 0,3-1 0,-10-1 0,6 2 0,-11-3 0,5 0 0,2 0 0,8-6 0,14 5 0,-1-9 0,14 5 0,-7-7 0,8 3 0,-4-1 0,3 0 0,-11 5 0,6-4 0,-10 9 0,2-3 0,-7 3 0,4 0 0,-5-5 0,6 1 0,0-2 0,-1 3 0,1 1 0,0 1 0,-3-4 0,2 4 0,1-1 0,0-1 0,19-2 0,-16-2 0,15 2 0,-15 0 0,3 4 0,0-1 0,-3-1 0,2 2 0,-2-4 0,2 5 0,1-6 0,4 6 0,-6-3 0,6 3 0,-10-3 0,5 0 0,-4 0 0,4-2 0,-5 4 0,2-4 0,1 4 0,-3-4 0,5 4 0,-2-4 0,3 2 0,-1-3 0,1 0 0,4 0 0,-3 0 0,3 2 0,-7 1 0,7 1 0,-8-2 0,6-2 0,-6 3 0,1-2 0,0 4 0,2-4 0,3 1 0,-4 1 0,5-3 0,-8 5 0,1-1 0,1 2 0,0 0 0,2-3 0,5 2 0,-3-4 0,8 4 0,-3-4 0,4 4 0,0-3 0,0 1 0,-5 2 0,4-2 0,-10 3 0,4 0 0,-6-3 0,3 5 0,-3-6 0,-1 6 0,1-5 0,0 3 0,0-3 0,11 3 0,-8-5 0,9 1 0,-9 1 0,4-3 0,-3 3 0,3-1 0,-4-1 0,-1 1 0,-2-2 0,2 3 0,-2-2 0,0 2 0,0-3 0,-3 0 0,-1 3 0,6-2 0,-4-1 0,7 2 0,-8-4 0,10 1 0,-6 0 0,11-7 0,-8 5 0,8-3 0,-9 4 0,5-1 0,-8 2 0,4-1 0,-3-1 0,1 5 0,-2-4 0,-1 8 0,-1-5 0,1 4 0,-2-4 0,2 4 0,1-7 0,3 4 0,4-8 0,1 4 0,6-6 0,-1 6 0,-5-2 0,-1 3 0,-4-1 0,0 1 0,-3-1 0,6-2 0,-5 6 0,4-5 0,2 1 0,-6 2 0,6-4 0,-4 4 0,-1 0 0,1-3 0,-3 3 0,2 0 0,-5-2 0,5 7 0,-4-7 0,1 5 0,0-3 0,1 0 0,0-2 0,2 4 0,-2-4 0,3 2 0,-3 0 0,-1 0 0,-7 3 0,-7 3 0,-4 0 0,-4 0 0,5 0 0,0 0 0,6 0 0,1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7:22:38.537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2415 1 24575,'-9'9'0,"0"-3"0,4-1 0,-1-2 0,0 3 0,-7 3 0,2-2 0,-5 3 0,-9 2 0,5 0 0,-10 5 0,7-5 0,9-2 0,-2-4 0,9-3 0,1 2 0,-1-4 0,0 7 0,-9-4 0,3 7 0,-4-4 0,1 2 0,3 0 0,-8-1 0,11 3 0,-10-6 0,12 2 0,-5-6 0,7 4 0,0-4 0,3 4 0,-5-5 0,4 3 0,-4 0 0,2 0 0,0 0 0,0 2 0,-2-4 0,-2 1 0,1 1 0,-2-5 0,2 4 0,-3-5 0,3 3 0,-2 0 0,7 3 0,-6-5 0,9 6 0,-7-6 0,5 5 0,-3-3 0,0 0 0,3 2 0,-3-1 0,3 4 0,-3-2 0,1 0 0,-1 3 0,0-3 0,0 3 0,0-3 0,0-1 0,0 1 0,1-3 0,-1 6 0,-3-3 0,3 0 0,-3 2 0,3-2 0,1 1 0,-1-2 0,2 1 0,-1-3 0,2 5 0,-3-1 0,0 1 0,-2-1 0,-1 3 0,0-3 0,-2 2 0,4-1 0,-1-2 0,2 0 0,0 3 0,0-6 0,0 5 0,0-4 0,0 4 0,1-2 0,-1 0 0,-3 3 0,3-6 0,-5 5 0,2-4 0,0 1 0,-3-2 0,6 0 0,-5 0 0,4 3 0,-4-5 0,2 7 0,0-7 0,-7 4 0,9-2 0,-14 3 0,6-2 0,-7 2 0,5 0 0,-4-2 0,3 1 0,0-2 0,-3 3 0,10-3 0,-2 3 0,7-3 0,0 3 0,-2-3 0,1 5 0,-4-1 0,5-1 0,-5 2 0,1-5 0,-1 6 0,-1-6 0,3 5 0,-2-4 0,4 4 0,-4-2 0,5 0 0,-5 3 0,4-6 0,-1 3 0,2-3 0,0 2 0,0 2 0,0-1 0,-2 2 0,-14-5 0,9 6 0,-11-6 0,17 5 0,-1-4 0,2 2 0,0-3 0,3 2 0,-2-1 0,-1 4 0,-1-2 0,-4 3 0,-2 0 0,-5 1 0,-4 0 0,-17 3 0,-5 0 0,-8-4 0,-6 5 0,14-10 0,7 5 0,13-6 0,14 0 0,2 0 0,2 2 0,-7 2 0,-2 3 0,-16 1 0,-1 1 0,-18 2 0,6 0 0,-14 1 0,14-6 0,-6 4 0,22-9 0,-1 7 0,18-8 0,-2 4 0,7-4 0,3 2 0,-2-1 0,-6 5 0,1-3 0,-6 6 0,-1-2 0,0 2 0,-1-2 0,-3-3 0,11-1 0,-6-1 0,7 1 0,-3 3 0,1 0 0,-1 0 0,0-3 0,3-1 0,3-2 0,4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7:22:38.538"/>
    </inkml:context>
    <inkml:brush xml:id="br0">
      <inkml:brushProperty name="width" value="0.1" units="cm"/>
      <inkml:brushProperty name="height" value="0.1" units="cm"/>
      <inkml:brushProperty name="color" value="#5B2D90"/>
    </inkml:brush>
  </inkml:definitions>
  <inkml:trace contextRef="#ctx0" brushRef="#br0">870 1 24575,'-9'6'0,"-7"3"0,6-2 0,-12 7 0,10-7 0,-5 2 0,8-5 0,1 1 0,2-5 0,-3 5 0,3-1 0,-5 1 0,2-1 0,-3 1 0,0-2 0,1 3 0,-1-1 0,0-1 0,0 1 0,1-2 0,2 0 0,-2 2 0,1-4 0,1 1 0,-6 2 0,4-3 0,-10 2 0,4 0 0,-5-2 0,-1 2 0,6-3 0,0 0 0,6 0 0,2 0 0,0 0 0,3 0 0,-2 0 0,-1 3 0,-3-3 0,-4 3 0,-2-3 0,-4 0 0,4 0 0,2 0 0,4 0 0,3 0 0,-2 0 0,4 0 0,-4 0 0,2 0 0,-2 2 0,-6-1 0,0 5 0,-6-5 0,9 2 0,0-3 0,9 0 0,-9 3 0,4-2 0,-11 6 0,11-4 0,-6 1 0,10 1 0,-6-4 0,-1 1 0,-5-2 0,3 0 0,5 0 0,7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7:22:38.53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483 0 24575,'-13'0'0,"3"3"0,-6 0 0,6 0 0,2 2 0,0-4 0,1 4 0,-4-4 0,4 4 0,-4-2 0,5 0 0,-3 5 0,1-7 0,1 7 0,-1-5 0,2 0 0,0 0 0,0 0 0,-2-3 0,-1 3 0,-7 0 0,-2 1 0,-4 3 0,-34 1 0,30-4 0,-21-1 0,38-3 0,6 3 0,-18 2 0,11-1 0,-15 0 0,14-1 0,2-3 0,3 0 0,1 0 0,-1-3 0,-1 3 0,-1 0 0,5-3 0,5 3 0,5-3 0,4 1 0,5 1 0,2-2 0,4 3 0,9 0 0,-7 0 0,7 0 0,-14 0 0,-1 0 0,-7 0 0,2 0 0,-4 0 0,-2-2 0,1 1 0,-3-1 0,3 2 0,-1-3 0,4 0 0,-3-1 0,5-1 0,-5 5 0,3-6 0,-1 6 0,-1-6 0,1 6 0,-2-3 0,-1 1 0,1 1 0,2-2 0,-1 3 0,4 0 0,-2 0 0,2 0 0,-4-2 0,3 1 0,-6-1 0,7 2 0,-2 2 0,3-1 0,-1 1 0,6-2 0,0 4 0,5-4 0,-4 4 0,-2-4 0,0 0 0,-3 0 0,1 2 0,-11-4 0,-1 7 0,-10-10 0,4 7 0,-7-5 0,4 3 0,-1 0 0,2 0 0,0 0 0,0 0 0,1 0 0,-1 0 0,0 0 0,0 0 0,-2 0 0,1 3 0,-1-2 0,4 4 0,-1-5 0,2 6 0,-6-6 0,3 8 0,-3-7 0,1 7 0,2-5 0,-6 3 0,3 0 0,0-1 0,1 1 0,-1-3 0,3 2 0,-5-4 0,2 4 0,0-2 0,-7 1 0,8 1 0,-8-5 0,10 3 0,0-1 0,1-1 0,2 4 0,-3-2 0,-3 1 0,3-2 0,-3 1 0,1-3 0,-1 3 0,-8-3 0,0 0 0,-1 0 0,2 0 0,4 0 0,-4 0 0,-2 0 0,3 0 0,2 0 0,5 0 0,1 0 0,7 0 0,8 0 0,27 5 0,8-3 0,26 3 0,10-5 0,-14 0 0,28 0 0,-20 0 0,9 0 0,-22-3 0,-25-1 0,-24-2 0,-6 0 0,-5 0 0,3 3 0,0-3 0,0 1 0,0-2 0,-3-1 0,0 2 0,-3 0 0,2-3 0,-4 6 0,4-5 0,-6 4 0,3 1 0,-5 1 0,1 4 0,-1 1 0,-3 3 0,-4 1 0,3-1 0,-4 0 0,6-3 0,-1 2 0,3-4 0,-2 1 0,4 1 0,-4-2 0,5 4 0,-5-5 0,4 6 0,-4-6 0,-3 6 0,1-5 0,-8 2 0,8 0 0,-3 0 0,4 3 0,1-3 0,-1 2 0,3-2 0,3 3 0,1-3 0,4 2 0,-4-4 0,4 4 0,-4-4 0,2 1 0,-3 1 0,-2-3 0,-2 5 0,-1-1 0,-6 2 0,0-3 0,-5 4 0,-1-3 0,6 3 0,0-1 0,6 0 0,-1 0 0,3 2 0,0-2 0,4 0 0,-1-1 0,2-1 0,-1 1 0,5 1 0,-3 0 0,0-3 0,0 2 0,-3-2 0,0 1 0,3 1 0,1-7 0,7-2 0,-1-2 0,4-3 0,-2 4 0,2-1 0,6-4 0,3 2 0,14-8 0,2 5 0,8-8 0,0 3 0,-4-10 0,-10 8 0,-10-2 0,-8 11 0,-6 1 0,-1 2 0,1 2 0,-2-1 0,1 2 0,1 0 0,-3-2 0,5 1 0,-4-2 0,4 1 0,-2-1 0,1 0 0,1 0 0,-2 3 0,3 0 0,15 3 0,-16 5 0,7 2 0,-22 9 0,-4 2 0,-8 8 0,3 5 0,-4-3 0,10-2 0,0-9 0,7-6 0,-5 1 0,4-1 0,-1-2 0,2 2 0,-3-4 0,3 4 0,-3-5 0,4 5 0,1-4 0,-1-2 0,5 0 0,-6-1 0,3 1 0,-3 4 0,3-3 0,-2 0 0,4-1 0,-4-4 0,2 4 0,-1-2 0,-1 0 0,5-3 0,0-3 0,3-3 0,0-2 0,5 1 0,-5-4 0,10-3 0,0-12 0,3 2 0,8-11 0,2 0 0,-3 11 0,-3-1 0,-11 16 0,-4 6 0,1-2 0,2 4 0,1-2 0,3 3 0,0-2 0,-1 1 0,-2-1 0,0 2 0,-6 2 0,5 1 0,-10 6 0,4 0 0,-5 2 0,-3 6 0,-1 0 0,-2 5 0,-1 0 0,3-4 0,3-2 0,-1-4 0,4-3 0,-2-1 0,1-2 0,1-1 0,-4 1 0,4 0 0,-1 0 0,-1 0 0,2-1 0,-4 4 0,2-3 0,-3 5 0,0-5 0,-2 5 0,1-4 0,-4 1 0,2-2 0,0 0 0,6-13 0,2 2 0,9-12 0,-4 6 0,11-14 0,-7 5 0,9-11 0,-6 9 0,4 0 0,-2 4 0,-2 2 0,-6 7 0,1 3 0,-6 1 0,5 2 0,-4-3 0,1 8 0,-7 2 0,-3 12 0,-4-3 0,-12 19 0,1-8 0,-10 15 0,10-17 0,-6 7 0,16-15 0,-8 6 0,15-11 0,-2 0 0,7-9 0,1 2 0,3-10 0,3 4 0,0-7 0,0 5 0,11-14 0,-6 9 0,18-18 0,-7 7 0,5 1 0,-6 1 0,-7 13 0,-11 4 0,-3 3 0,-6 9 0,0 0 0,0 0 0,-2 2 0,-2-5 0,-1 5 0,2-2 0,0 0 0,3-3 0,3-4 0,0-2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7:22:38.53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0 24575,'3'15'0,"-3"-1"0,3-5 0,-1 2 0,-1-5 0,2 3 0,-1-3 0,-1-1 0,4 1 0,-4 0 0,1 0 0,-2-1 0,3-1 0,-3 1 0,3 0 0,-1 2 0,2 4 0,-1-5 0,2 0 0,-4-1 0,1-2 0,1 3 0,0 2 0,3-1 0,-1 4 0,1-2 0,0 0 0,-3-1 0,2-5 0,-2-3 0,6 0 0,0-3 0,0 3 0,-1-3 0,-2 0 0,0 0 0,-1 0 0,-1 1 0,1 1 0,-2-2 0,3 3 0,-1 0 0,4-2 0,-3 1 0,3-1 0,-4-1 0,1 2 0,-5-1 0,-7 4 0,1 2 0,-8-1 0,9-1 0,-2-7 0,4-1 0,-1-6 0,3 3 0,-3 0 0,3 3 0,-3 1 0,3-1 0,-3 0 0,3 0 0,0 0 0,0 0 0,0 0 0,0 1 0,0-1 0,0 0 0,0 0 0,0 0 0,0 0 0,0 1 0,-3-1 0,-2 0 0,1 0 0,-4 3 0,7-3 0,-1 1 0,2-2 0,0-1 0,-3 2 0,5 3 0,-4 0 0,5 3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7:22:38.534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 0 24575,'0'0'0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7:22:38.53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12 24575,'7'12'0,"3"2"0,-9-8 0,7 5 0,-5-7 0,0 4 0,3-5 0,-3 3 0,0 0 0,2-1 0,-2 4 0,3-3 0,-3 2 0,2-2 0,-1-3 0,1 0 0,4-3 0,-6-3 0,5 3 0,-5-3 0,1 1 0,1 1 0,-2-2 0,5 3 0,-1-2 0,1 1 0,-7-2 0,1-2 0,-5 1 0,3-4 0,0 2 0,-3 0 0,3 0 0,-3-2 0,0-6 0,-1 4 0,0-3 0,2 4 0,2 3 0,0 0 0,0 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8:48:40.5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8:48:40.59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24575,'1'3'0,"-1"1"0,2 0 0,-1 0 0,1-2 0,0 3 0,-1-3 0,0 1 0,2 0 0,-3-1 0,2 2 0,-2-2 0,3 2 0,-2-1 0,1 1 0,-1-1 0,-1 0 0,2-1 0,-2 1 0,1-2 0,-1 1 0,1-1 0,-2 2 0,1-1 0,-1 0 0,1 0 0,0 1 0,0 0 0,-2-1 0,2 0 0,-1 0 0,1 0 0,0 0 0,0 1 0,0 0 0,-1-1 0,0 2 0,0-2 0,0 1 0,0-2 0,1-1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08.0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24575,'2'12'0,"-2"-3"0,2-4 0,-1-1 0,0 0 0,1 0 0,-2 0 0,0 0 0,1-1 0,-2-1 0,4 2 0,-4-2 0,2 4 0,1-2 0,-2 3 0,2-3 0,-2 2 0,0-2 0,2-1 0,-2 1 0,2 0 0,1-5 0,0-2 0,2-3 0,-1 0 0,-2 1 0,0 1 0,-2-2 0,0 2 0,0 0 0,0 0 0,-2 0 0,0 2 0,0-1 0,0 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8:48:40.59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29 1 24575,'-3'1'0,"0"0"0,0 1 0,0 1 0,1-2 0,-1 1 0,0 0 0,3-1 0,-3 1 0,3 0 0,-1-2 0,1 3 0,-2-1 0,2 1 0,0-1 0,0 0 0,-1 1 0,0-1 0,0 0 0,1 0 0,0 2 0,1-2 0,0 2 0,0-1 0,-1 0 0,0 0 0,0-2 0,0 1 0,2 0 0,-1-1 0,0 2 0,1 0 0,1 0 0,0 0 0,0 0 0,0 0 0,0 0 0,0 0 0,-1-3 0,-1 3 0,0-3 0,-1 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8:48:40.5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20 0 24575,'0'3'0,"0"1"0,0 1 0,0-1 0,0 0 0,0-1 0,0 1 0,0-2 0,0 1 0,0-1 0,0 1 0,0-1 0,0 1 0,0 0 0,0 0 0,0 1 0,0 0 0,0-1 0,0 0 0,0-1 0,0 1 0,-1 0 0,1-1 0,-2 2 0,2-2 0,-1 1 0,1-2 0,0 2 0,0-1 0,0 0 0,-2 1 0,2-1 0,-1 1 0,-1 0 0,2-1 0,-1 2 0,0-3 0,-1 3 0,1-1 0,0 0 0,1-1 0,-1 0 0,1-1 0,-1 1 0,1 0 0,0 0 0,0 1 0,-1-1 0,1 0 0,-1 0 0,1 1 0,0-1 0,0 0 0,0 0 0,0-1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8:48:40.5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24575,'0'5'0,"0"1"0,0 1 0,0-1 0,2-1 0,-2-1 0,1 0 0,-1 0 0,0-3 0,1 2 0,0-1 0,-1 2 0,0 1 0,0-1 0,0 3 0,0-5 0,1 2 0,-1-1 0,3 0 0,-3 0 0,1-1 0,0 0 0,-1 0 0,3 1 0,-2 0 0,1 0 0,1 1 0,-2-2 0,1 1 0,-2-2 0,1 1 0,1 1 0,-2-2 0,1 2 0,-1-1 0,2 2 0,-1-2 0,2 2 0,-3-1 0,1 0 0,-1 0 0,1-1 0,-1 0 0,1 0 0,1 0 0,-2 0 0,1-2 0,0 2 0,1-2 0,-2 3 0,3-3 0,-3 1 0,1 1 0,-1 0 0,0 0 0,0 1 0,0-2 0,0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8:48:40.5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64 22 24575,'-2'-3'0,"1"2"0,0-1 0,0 1 0,-1-1 0,1-1 0,-1 1 0,1 0 0,1-1 0,-1 1 0,1 2 0,-2 2 0,1 3 0,-1 0 0,0 0 0,2-2 0,-1 1 0,1-1 0,0-1 0,0 1 0,-1 0 0,1 0 0,-2 2 0,1-1 0,1 1 0,-1-2 0,1 0 0,0 0 0,0 0 0,0-1 0,0 0 0,0 1 0,0-1 0,-1-1 0,1 2 0,-1-1 0,1 2 0,0-1 0,-1 0 0,0 0 0,0-2 0,1 2 0,-1-1 0,1 1 0,-1-2 0,1 2 0,-1-1 0,1 1 0,-2-1 0,2 0 0,-1 0 0,1-1 0,-1 1 0,0-1 0,1 1 0,-1-1 0,-1 2 0,2-1 0,-2-1 0,2 1 0,-2-1 0,1 2 0,-1-2 0,1 2 0,0-1 0,1 1 0,-3 0 0,1-3 0,2 2 0,-1 0 0,-1 0 0,2 0 0,-1 0 0,-1 1 0,2-1 0,-2 0 0,1 1 0,1-2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09.5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34 1 24575,'-7'13'0,"0"0"0,5-7 0,-1-1 0,2-1 0,-2-2 0,2 1 0,0 0 0,1 0 0,0 1 0,0 0 0,-2-2 0,1 2 0,0-2 0,1 1 0,0 1 0,-2 0 0,2 0 0,-2 0 0,2-2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6-23T14:41:11.3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24575,'0'8'0,"0"0"0,0-3 0,0-1 0,0 2 0,0-2 0,0 0 0,0 1 0,0-1 0,0 2 0,0-2 0,0-2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C1D55-D003-F744-BC09-C73A5B268126}" type="datetimeFigureOut">
              <a:rPr lang="en-US" smtClean="0"/>
              <a:t>6/24/21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63070-2388-C540-A286-6AE0BA82D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5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in classes such as Human anatomy and physiology; vertebrate zoology or </a:t>
            </a:r>
            <a:r>
              <a:rPr lang="en-US" dirty="0" err="1"/>
              <a:t>phys</a:t>
            </a:r>
            <a:r>
              <a:rPr lang="en-US" dirty="0"/>
              <a:t>, developmental biology – discussion of minerals and importance of those to physiological function is usually discussed.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63070-2388-C540-A286-6AE0BA82D7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30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activity focuses on the effects of diet on behavior. This provides students with a whole organism view of the influence of diet on potential, underlying physiological mechanisms. This involves stimulating the larvae and observing their reactions.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63070-2388-C540-A286-6AE0BA82D7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53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63070-2388-C540-A286-6AE0BA82D7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01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provided an instructional handout on and example student handouts on the conference and activity website.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63070-2388-C540-A286-6AE0BA82D7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60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63070-2388-C540-A286-6AE0BA82D7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80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63070-2388-C540-A286-6AE0BA82D7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51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63070-2388-C540-A286-6AE0BA82D7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85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63070-2388-C540-A286-6AE0BA82D7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8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63070-2388-C540-A286-6AE0BA82D7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73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Best if checked every 24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A63070-2388-C540-A286-6AE0BA82D7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27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986A2-83C8-874D-A7D4-1F5E33CAE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76634-2191-5E46-B592-ACC8214E15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AE9E4-2283-2346-96EF-3D73F5A56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D65D-70F9-8840-A83A-20C8E629D115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D26BB-8A93-DB42-A567-89C193D0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2395D-CA0A-9641-BF94-EAB3CEB83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4318-76C3-D647-8841-1251F4C80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9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7826-4581-F34D-950D-21872D9C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C87A3-9DD8-5142-A43B-A9F63E6BF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1411F-590C-494C-9F6B-5123D3DB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D65D-70F9-8840-A83A-20C8E629D115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B3E49-49AD-FF4B-93C0-5E6754A7B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A90F-B4D7-A141-8869-932A52A41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4318-76C3-D647-8841-1251F4C80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51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3C3F9B-7E04-8C45-9A66-9046341D3C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35ED15-B241-1047-A343-5172FCA93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6BA19-A849-304D-8F3D-0C624D793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D65D-70F9-8840-A83A-20C8E629D115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8641E-91B9-B94E-8304-10940E900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F90E6-6ED3-4041-A404-2D2112300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4318-76C3-D647-8841-1251F4C80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01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D402E-D327-2C41-BD0A-EDFB7FF6B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D9D9C-DE84-4049-B9CF-3D0B76E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BCC75-785F-394F-8556-73085340D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D65D-70F9-8840-A83A-20C8E629D115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B25AE-3499-B946-AC47-8EC9997E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D8766-DBBB-A043-B331-FCEF7C508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4318-76C3-D647-8841-1251F4C80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5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D24B7-3951-EF46-9CEB-D5D94CE0B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2DF81-CBA1-2547-8649-15E31D7AB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7B5F2-270B-7F42-823F-38214F8B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D65D-70F9-8840-A83A-20C8E629D115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C1457-59E3-E94F-B25A-E1B12A13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B953-86DF-5B48-8E2C-DFABA6F1F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4318-76C3-D647-8841-1251F4C80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6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B6C7B-FF42-4C40-BF26-21CF904EE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041C2-A144-3B4D-82FA-4AF668EADD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20F29-543B-A042-AF9E-6A692C1D0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FD43F-C4B9-434C-88E6-FFDEF6905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D65D-70F9-8840-A83A-20C8E629D115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8E0C0-903D-7D46-B8E1-6B8F12665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8B166-48F1-FD4F-BA5F-0111E7268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4318-76C3-D647-8841-1251F4C80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3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05BFC-5878-214A-8082-F5D1A60AB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21FCE-A60F-564C-BC94-FC67CB931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333F6-19D3-0948-9F56-37B9DE6D9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397FC3-4139-C140-9BC0-BCB44823E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B1A456-1B79-514F-8B92-18FAB21E9B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3BFB17-41FD-EF45-B32D-962CC3B9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D65D-70F9-8840-A83A-20C8E629D115}" type="datetimeFigureOut">
              <a:rPr lang="en-US" smtClean="0"/>
              <a:t>6/24/21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644A22-AD36-6D46-B994-63908A71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49CB11-6D7F-C44A-B261-E2E61E42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4318-76C3-D647-8841-1251F4C80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94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2FDB5-C059-3746-933F-043FF228A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5038B5-7E3C-5348-AA1A-46C1636E4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D65D-70F9-8840-A83A-20C8E629D115}" type="datetimeFigureOut">
              <a:rPr lang="en-US" smtClean="0"/>
              <a:t>6/24/21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67B2E1-DCD8-964A-A1E1-47463B81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18A15-5EB9-734D-8017-D8DDF5FE3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4318-76C3-D647-8841-1251F4C80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89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D47EA-C6AD-EC43-9CF0-E781A5743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D65D-70F9-8840-A83A-20C8E629D115}" type="datetimeFigureOut">
              <a:rPr lang="en-US" smtClean="0"/>
              <a:t>6/24/21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80914-4766-5940-9AD0-ABA7A650A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8990A-87EC-5642-A6B3-DFA966C0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4318-76C3-D647-8841-1251F4C80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0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A3F59-5EC5-5645-81D4-7CCDB424E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FC628-AF67-9A41-BBE1-9CBD98684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F4D29F-18C6-7E45-994B-7C4B60906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EC819-74DD-614A-855F-EAC6C7F21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D65D-70F9-8840-A83A-20C8E629D115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1CCCE-8C69-424C-B8CD-786F7D83D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ED7A2-B5E4-4844-9DE5-64A531E5F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4318-76C3-D647-8841-1251F4C80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4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28BD0-8E75-FF41-B7A5-E370421A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CCD0A-298B-C84D-B35E-78F5307A08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22FAD4-0BCC-7E4A-8832-2720D22A7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643FE-3011-8D44-93C6-E790D77E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D65D-70F9-8840-A83A-20C8E629D115}" type="datetimeFigureOut">
              <a:rPr lang="en-US" smtClean="0"/>
              <a:t>6/24/21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1A970-41BC-224C-89E7-6CBCC80C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8BE5D-73A1-5247-AC23-BD0D8926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64318-76C3-D647-8841-1251F4C80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6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34219-C12D-604C-85FF-0487A25A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3ABDD-1373-4D4C-A49B-19364A71A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02208-4032-8F4D-A943-02D54B612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AD65D-70F9-8840-A83A-20C8E629D115}" type="datetimeFigureOut">
              <a:rPr lang="en-US" smtClean="0"/>
              <a:t>6/24/21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558BA-A296-1B44-A341-AA3A91CE1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6968B-135F-0147-A24E-12578A5AA4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64318-76C3-D647-8841-1251F4C80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57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280.png"/><Relationship Id="rId26" Type="http://schemas.openxmlformats.org/officeDocument/2006/relationships/image" Target="../media/image32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36.png"/><Relationship Id="rId42" Type="http://schemas.openxmlformats.org/officeDocument/2006/relationships/image" Target="../media/image40.png"/><Relationship Id="rId47" Type="http://schemas.openxmlformats.org/officeDocument/2006/relationships/customXml" Target="../ink/ink23.xml"/><Relationship Id="rId50" Type="http://schemas.openxmlformats.org/officeDocument/2006/relationships/image" Target="../media/image44.png"/><Relationship Id="rId55" Type="http://schemas.openxmlformats.org/officeDocument/2006/relationships/customXml" Target="../ink/ink27.xml"/><Relationship Id="rId7" Type="http://schemas.openxmlformats.org/officeDocument/2006/relationships/customXml" Target="../ink/ink3.xml"/><Relationship Id="rId2" Type="http://schemas.openxmlformats.org/officeDocument/2006/relationships/image" Target="../media/image29.png"/><Relationship Id="rId16" Type="http://schemas.openxmlformats.org/officeDocument/2006/relationships/image" Target="../media/image270.png"/><Relationship Id="rId29" Type="http://schemas.openxmlformats.org/officeDocument/2006/relationships/customXml" Target="../ink/ink14.xml"/><Relationship Id="rId11" Type="http://schemas.openxmlformats.org/officeDocument/2006/relationships/customXml" Target="../ink/ink5.xml"/><Relationship Id="rId24" Type="http://schemas.openxmlformats.org/officeDocument/2006/relationships/image" Target="../media/image31.png"/><Relationship Id="rId32" Type="http://schemas.openxmlformats.org/officeDocument/2006/relationships/image" Target="../media/image35.png"/><Relationship Id="rId37" Type="http://schemas.openxmlformats.org/officeDocument/2006/relationships/customXml" Target="../ink/ink18.xml"/><Relationship Id="rId40" Type="http://schemas.openxmlformats.org/officeDocument/2006/relationships/image" Target="../media/image39.png"/><Relationship Id="rId45" Type="http://schemas.openxmlformats.org/officeDocument/2006/relationships/customXml" Target="../ink/ink22.xml"/><Relationship Id="rId53" Type="http://schemas.openxmlformats.org/officeDocument/2006/relationships/customXml" Target="../ink/ink26.xml"/><Relationship Id="rId58" Type="http://schemas.openxmlformats.org/officeDocument/2006/relationships/customXml" Target="../ink/ink29.xml"/><Relationship Id="rId5" Type="http://schemas.openxmlformats.org/officeDocument/2006/relationships/customXml" Target="../ink/ink2.xml"/><Relationship Id="rId19" Type="http://schemas.openxmlformats.org/officeDocument/2006/relationships/customXml" Target="../ink/ink9.xml"/><Relationship Id="rId4" Type="http://schemas.openxmlformats.org/officeDocument/2006/relationships/image" Target="../media/image210.png"/><Relationship Id="rId9" Type="http://schemas.openxmlformats.org/officeDocument/2006/relationships/customXml" Target="../ink/ink4.xml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customXml" Target="../ink/ink13.xml"/><Relationship Id="rId30" Type="http://schemas.openxmlformats.org/officeDocument/2006/relationships/image" Target="../media/image34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43.png"/><Relationship Id="rId56" Type="http://schemas.openxmlformats.org/officeDocument/2006/relationships/customXml" Target="../ink/ink28.xml"/><Relationship Id="rId8" Type="http://schemas.openxmlformats.org/officeDocument/2006/relationships/image" Target="../media/image23.png"/><Relationship Id="rId51" Type="http://schemas.openxmlformats.org/officeDocument/2006/relationships/customXml" Target="../ink/ink25.xml"/><Relationship Id="rId3" Type="http://schemas.openxmlformats.org/officeDocument/2006/relationships/customXml" Target="../ink/ink1.xml"/><Relationship Id="rId12" Type="http://schemas.openxmlformats.org/officeDocument/2006/relationships/image" Target="../media/image25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38.png"/><Relationship Id="rId46" Type="http://schemas.openxmlformats.org/officeDocument/2006/relationships/image" Target="../media/image42.png"/><Relationship Id="rId59" Type="http://schemas.openxmlformats.org/officeDocument/2006/relationships/customXml" Target="../ink/ink30.xml"/><Relationship Id="rId20" Type="http://schemas.openxmlformats.org/officeDocument/2006/relationships/image" Target="../media/image290.png"/><Relationship Id="rId41" Type="http://schemas.openxmlformats.org/officeDocument/2006/relationships/customXml" Target="../ink/ink20.xml"/><Relationship Id="rId5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33.png"/><Relationship Id="rId36" Type="http://schemas.openxmlformats.org/officeDocument/2006/relationships/image" Target="../media/image37.png"/><Relationship Id="rId49" Type="http://schemas.openxmlformats.org/officeDocument/2006/relationships/customXml" Target="../ink/ink24.xml"/><Relationship Id="rId57" Type="http://schemas.openxmlformats.org/officeDocument/2006/relationships/image" Target="../media/image47.png"/><Relationship Id="rId10" Type="http://schemas.openxmlformats.org/officeDocument/2006/relationships/image" Target="../media/image24.png"/><Relationship Id="rId31" Type="http://schemas.openxmlformats.org/officeDocument/2006/relationships/customXml" Target="../ink/ink15.xml"/><Relationship Id="rId44" Type="http://schemas.openxmlformats.org/officeDocument/2006/relationships/image" Target="../media/image41.png"/><Relationship Id="rId52" Type="http://schemas.openxmlformats.org/officeDocument/2006/relationships/image" Target="../media/image45.png"/><Relationship Id="rId60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.png"/><Relationship Id="rId21" Type="http://schemas.openxmlformats.org/officeDocument/2006/relationships/customXml" Target="../ink/ink34.xml"/><Relationship Id="rId42" Type="http://schemas.openxmlformats.org/officeDocument/2006/relationships/image" Target="../media/image40.png"/><Relationship Id="rId47" Type="http://schemas.openxmlformats.org/officeDocument/2006/relationships/customXml" Target="../ink/ink47.xml"/><Relationship Id="rId63" Type="http://schemas.openxmlformats.org/officeDocument/2006/relationships/customXml" Target="../ink/ink55.xml"/><Relationship Id="rId68" Type="http://schemas.openxmlformats.org/officeDocument/2006/relationships/image" Target="../media/image53.png"/><Relationship Id="rId84" Type="http://schemas.openxmlformats.org/officeDocument/2006/relationships/image" Target="../media/image61.png"/><Relationship Id="rId89" Type="http://schemas.openxmlformats.org/officeDocument/2006/relationships/customXml" Target="../ink/ink68.xml"/><Relationship Id="rId16" Type="http://schemas.openxmlformats.org/officeDocument/2006/relationships/image" Target="../media/image270.png"/><Relationship Id="rId32" Type="http://schemas.openxmlformats.org/officeDocument/2006/relationships/image" Target="../media/image35.png"/><Relationship Id="rId37" Type="http://schemas.openxmlformats.org/officeDocument/2006/relationships/customXml" Target="../ink/ink42.xml"/><Relationship Id="rId53" Type="http://schemas.openxmlformats.org/officeDocument/2006/relationships/customXml" Target="../ink/ink50.xml"/><Relationship Id="rId58" Type="http://schemas.openxmlformats.org/officeDocument/2006/relationships/customXml" Target="../ink/ink53.xml"/><Relationship Id="rId74" Type="http://schemas.openxmlformats.org/officeDocument/2006/relationships/image" Target="../media/image56.png"/><Relationship Id="rId79" Type="http://schemas.openxmlformats.org/officeDocument/2006/relationships/customXml" Target="../ink/ink63.xml"/><Relationship Id="rId90" Type="http://schemas.openxmlformats.org/officeDocument/2006/relationships/image" Target="../media/image210.png"/><Relationship Id="rId95" Type="http://schemas.openxmlformats.org/officeDocument/2006/relationships/customXml" Target="../ink/ink73.xml"/><Relationship Id="rId22" Type="http://schemas.openxmlformats.org/officeDocument/2006/relationships/image" Target="../media/image30.png"/><Relationship Id="rId27" Type="http://schemas.openxmlformats.org/officeDocument/2006/relationships/customXml" Target="../ink/ink37.xml"/><Relationship Id="rId30" Type="http://schemas.openxmlformats.org/officeDocument/2006/relationships/image" Target="../media/image34.png"/><Relationship Id="rId35" Type="http://schemas.openxmlformats.org/officeDocument/2006/relationships/customXml" Target="../ink/ink41.xml"/><Relationship Id="rId43" Type="http://schemas.openxmlformats.org/officeDocument/2006/relationships/customXml" Target="../ink/ink45.xml"/><Relationship Id="rId48" Type="http://schemas.openxmlformats.org/officeDocument/2006/relationships/image" Target="../media/image43.png"/><Relationship Id="rId56" Type="http://schemas.openxmlformats.org/officeDocument/2006/relationships/customXml" Target="../ink/ink52.xml"/><Relationship Id="rId64" Type="http://schemas.openxmlformats.org/officeDocument/2006/relationships/image" Target="../media/image510.png"/><Relationship Id="rId69" Type="http://schemas.openxmlformats.org/officeDocument/2006/relationships/customXml" Target="../ink/ink58.xml"/><Relationship Id="rId77" Type="http://schemas.openxmlformats.org/officeDocument/2006/relationships/customXml" Target="../ink/ink62.xml"/><Relationship Id="rId14" Type="http://schemas.openxmlformats.org/officeDocument/2006/relationships/image" Target="../media/image26.png"/><Relationship Id="rId51" Type="http://schemas.openxmlformats.org/officeDocument/2006/relationships/customXml" Target="../ink/ink49.xml"/><Relationship Id="rId72" Type="http://schemas.openxmlformats.org/officeDocument/2006/relationships/image" Target="../media/image55.png"/><Relationship Id="rId80" Type="http://schemas.openxmlformats.org/officeDocument/2006/relationships/image" Target="../media/image59.png"/><Relationship Id="rId85" Type="http://schemas.openxmlformats.org/officeDocument/2006/relationships/customXml" Target="../ink/ink66.xml"/><Relationship Id="rId8" Type="http://schemas.openxmlformats.org/officeDocument/2006/relationships/image" Target="../media/image23.png"/><Relationship Id="rId93" Type="http://schemas.openxmlformats.org/officeDocument/2006/relationships/customXml" Target="../ink/ink71.xml"/><Relationship Id="rId3" Type="http://schemas.openxmlformats.org/officeDocument/2006/relationships/image" Target="../media/image29.png"/><Relationship Id="rId17" Type="http://schemas.openxmlformats.org/officeDocument/2006/relationships/customXml" Target="../ink/ink32.xml"/><Relationship Id="rId25" Type="http://schemas.openxmlformats.org/officeDocument/2006/relationships/customXml" Target="../ink/ink36.xml"/><Relationship Id="rId33" Type="http://schemas.openxmlformats.org/officeDocument/2006/relationships/customXml" Target="../ink/ink40.xml"/><Relationship Id="rId38" Type="http://schemas.openxmlformats.org/officeDocument/2006/relationships/image" Target="../media/image38.png"/><Relationship Id="rId46" Type="http://schemas.openxmlformats.org/officeDocument/2006/relationships/image" Target="../media/image42.png"/><Relationship Id="rId59" Type="http://schemas.openxmlformats.org/officeDocument/2006/relationships/image" Target="../media/image49.png"/><Relationship Id="rId67" Type="http://schemas.openxmlformats.org/officeDocument/2006/relationships/customXml" Target="../ink/ink57.xml"/><Relationship Id="rId12" Type="http://schemas.openxmlformats.org/officeDocument/2006/relationships/image" Target="../media/image25.png"/><Relationship Id="rId20" Type="http://schemas.openxmlformats.org/officeDocument/2006/relationships/image" Target="../media/image290.png"/><Relationship Id="rId41" Type="http://schemas.openxmlformats.org/officeDocument/2006/relationships/customXml" Target="../ink/ink44.xml"/><Relationship Id="rId54" Type="http://schemas.openxmlformats.org/officeDocument/2006/relationships/image" Target="../media/image46.png"/><Relationship Id="rId62" Type="http://schemas.openxmlformats.org/officeDocument/2006/relationships/image" Target="../media/image51.png"/><Relationship Id="rId70" Type="http://schemas.openxmlformats.org/officeDocument/2006/relationships/image" Target="../media/image54.png"/><Relationship Id="rId75" Type="http://schemas.openxmlformats.org/officeDocument/2006/relationships/customXml" Target="../ink/ink61.xml"/><Relationship Id="rId83" Type="http://schemas.openxmlformats.org/officeDocument/2006/relationships/customXml" Target="../ink/ink65.xml"/><Relationship Id="rId88" Type="http://schemas.openxmlformats.org/officeDocument/2006/relationships/image" Target="../media/image63.png"/><Relationship Id="rId91" Type="http://schemas.openxmlformats.org/officeDocument/2006/relationships/customXml" Target="../ink/ink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23" Type="http://schemas.openxmlformats.org/officeDocument/2006/relationships/customXml" Target="../ink/ink35.xml"/><Relationship Id="rId28" Type="http://schemas.openxmlformats.org/officeDocument/2006/relationships/image" Target="../media/image33.png"/><Relationship Id="rId36" Type="http://schemas.openxmlformats.org/officeDocument/2006/relationships/image" Target="../media/image37.png"/><Relationship Id="rId49" Type="http://schemas.openxmlformats.org/officeDocument/2006/relationships/customXml" Target="../ink/ink48.xml"/><Relationship Id="rId57" Type="http://schemas.openxmlformats.org/officeDocument/2006/relationships/image" Target="../media/image47.png"/><Relationship Id="rId31" Type="http://schemas.openxmlformats.org/officeDocument/2006/relationships/customXml" Target="../ink/ink39.xml"/><Relationship Id="rId44" Type="http://schemas.openxmlformats.org/officeDocument/2006/relationships/image" Target="../media/image41.png"/><Relationship Id="rId52" Type="http://schemas.openxmlformats.org/officeDocument/2006/relationships/image" Target="../media/image45.png"/><Relationship Id="rId60" Type="http://schemas.openxmlformats.org/officeDocument/2006/relationships/customXml" Target="../ink/ink54.xml"/><Relationship Id="rId65" Type="http://schemas.openxmlformats.org/officeDocument/2006/relationships/customXml" Target="../ink/ink56.xml"/><Relationship Id="rId73" Type="http://schemas.openxmlformats.org/officeDocument/2006/relationships/customXml" Target="../ink/ink60.xml"/><Relationship Id="rId78" Type="http://schemas.openxmlformats.org/officeDocument/2006/relationships/image" Target="../media/image58.png"/><Relationship Id="rId81" Type="http://schemas.openxmlformats.org/officeDocument/2006/relationships/customXml" Target="../ink/ink64.xml"/><Relationship Id="rId86" Type="http://schemas.openxmlformats.org/officeDocument/2006/relationships/image" Target="../media/image62.png"/><Relationship Id="rId10" Type="http://schemas.openxmlformats.org/officeDocument/2006/relationships/image" Target="../media/image24.png"/><Relationship Id="rId94" Type="http://schemas.openxmlformats.org/officeDocument/2006/relationships/customXml" Target="../ink/ink72.xml"/><Relationship Id="rId4" Type="http://schemas.openxmlformats.org/officeDocument/2006/relationships/customXml" Target="../ink/ink31.xml"/><Relationship Id="rId18" Type="http://schemas.openxmlformats.org/officeDocument/2006/relationships/image" Target="../media/image280.png"/><Relationship Id="rId39" Type="http://schemas.openxmlformats.org/officeDocument/2006/relationships/customXml" Target="../ink/ink43.xml"/><Relationship Id="rId34" Type="http://schemas.openxmlformats.org/officeDocument/2006/relationships/image" Target="../media/image36.png"/><Relationship Id="rId50" Type="http://schemas.openxmlformats.org/officeDocument/2006/relationships/image" Target="../media/image44.png"/><Relationship Id="rId55" Type="http://schemas.openxmlformats.org/officeDocument/2006/relationships/customXml" Target="../ink/ink51.xml"/><Relationship Id="rId76" Type="http://schemas.openxmlformats.org/officeDocument/2006/relationships/image" Target="../media/image57.png"/><Relationship Id="rId71" Type="http://schemas.openxmlformats.org/officeDocument/2006/relationships/customXml" Target="../ink/ink59.xml"/><Relationship Id="rId92" Type="http://schemas.openxmlformats.org/officeDocument/2006/relationships/customXml" Target="../ink/ink70.xml"/><Relationship Id="rId2" Type="http://schemas.openxmlformats.org/officeDocument/2006/relationships/notesSlide" Target="../notesSlides/notesSlide10.xml"/><Relationship Id="rId29" Type="http://schemas.openxmlformats.org/officeDocument/2006/relationships/customXml" Target="../ink/ink38.xml"/><Relationship Id="rId24" Type="http://schemas.openxmlformats.org/officeDocument/2006/relationships/image" Target="../media/image31.png"/><Relationship Id="rId40" Type="http://schemas.openxmlformats.org/officeDocument/2006/relationships/image" Target="../media/image39.png"/><Relationship Id="rId45" Type="http://schemas.openxmlformats.org/officeDocument/2006/relationships/customXml" Target="../ink/ink46.xml"/><Relationship Id="rId66" Type="http://schemas.openxmlformats.org/officeDocument/2006/relationships/image" Target="../media/image52.png"/><Relationship Id="rId87" Type="http://schemas.openxmlformats.org/officeDocument/2006/relationships/customXml" Target="../ink/ink67.xml"/><Relationship Id="rId61" Type="http://schemas.openxmlformats.org/officeDocument/2006/relationships/image" Target="../media/image50.png"/><Relationship Id="rId82" Type="http://schemas.openxmlformats.org/officeDocument/2006/relationships/image" Target="../media/image60.png"/><Relationship Id="rId19" Type="http://schemas.openxmlformats.org/officeDocument/2006/relationships/customXml" Target="../ink/ink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mhxnBtDCbRE?feature=oembed" TargetMode="External"/><Relationship Id="rId1" Type="http://schemas.openxmlformats.org/officeDocument/2006/relationships/video" Target="https://www.youtube.com/embed/PUEshv0Aw7E?feature=oembed" TargetMode="Externa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robinlewiscooper@gmail.com" TargetMode="External"/><Relationship Id="rId2" Type="http://schemas.openxmlformats.org/officeDocument/2006/relationships/hyperlink" Target="mailto:bslabach@trinity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eb.as.uky.edu/Biology/faculty/cooper/ABLE-2021/ABLE-2021-metabolic%20syndrome%20in%20flies/Home-aspects%20of%20human%20dietary%20health-Drosophila%20model-ABLE%202021.htm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B094F3-BB40-4441-B2A4-D4F2E215A139}"/>
              </a:ext>
            </a:extLst>
          </p:cNvPr>
          <p:cNvSpPr/>
          <p:nvPr/>
        </p:nvSpPr>
        <p:spPr>
          <a:xfrm>
            <a:off x="1926771" y="256260"/>
            <a:ext cx="83384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Garamond" panose="02020404030301010803" pitchFamily="18" charset="0"/>
              </a:rPr>
              <a:t>An active learning approach to teach aspects of human dietary health using fruit flies as a model</a:t>
            </a:r>
            <a:endParaRPr lang="en-US" sz="2800" dirty="0">
              <a:latin typeface="Garamond" panose="020204040303010108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98CCB0-D545-0348-A9A2-D2335E89D201}"/>
              </a:ext>
            </a:extLst>
          </p:cNvPr>
          <p:cNvSpPr/>
          <p:nvPr/>
        </p:nvSpPr>
        <p:spPr>
          <a:xfrm>
            <a:off x="1926770" y="5423057"/>
            <a:ext cx="8338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Brittany L. Slabach, Trinity University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 Robin L. Cooper, University of Kentucky</a:t>
            </a:r>
          </a:p>
          <a:p>
            <a:pPr algn="ctr"/>
            <a:r>
              <a:rPr lang="en-US" sz="2400" dirty="0" err="1">
                <a:solidFill>
                  <a:srgbClr val="000000"/>
                </a:solidFill>
                <a:latin typeface="Garamond" panose="02020404030301010803" pitchFamily="18" charset="0"/>
              </a:rPr>
              <a:t>ViABLE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 2021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6AD576-52DE-ED48-BA56-635BF976E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3460" r="2869" b="17174"/>
          <a:stretch/>
        </p:blipFill>
        <p:spPr bwMode="auto">
          <a:xfrm>
            <a:off x="755798" y="1693306"/>
            <a:ext cx="6163017" cy="312089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tudy Links Fried Foods to Higher Death Risk">
            <a:extLst>
              <a:ext uri="{FF2B5EF4-FFF2-40B4-BE49-F238E27FC236}">
                <a16:creationId xmlns:a16="http://schemas.microsoft.com/office/drawing/2014/main" id="{ADFFC86E-7AB3-7B4F-B0A7-9ECEA680B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99247" y="2322935"/>
            <a:ext cx="3518929" cy="198755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:a16="http://schemas.microsoft.com/office/drawing/2014/main" id="{9061E6A7-5F7C-484E-BAE9-1CBD8E5BE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307" y="3284473"/>
            <a:ext cx="1745159" cy="17846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Picture 9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BD493384-29BF-6744-8156-08227C4BB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308" y="1557245"/>
            <a:ext cx="1745158" cy="17272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44" name="Picture 20" descr="Blackcurrant Danish Pastry | InstaBaking">
            <a:extLst>
              <a:ext uri="{FF2B5EF4-FFF2-40B4-BE49-F238E27FC236}">
                <a16:creationId xmlns:a16="http://schemas.microsoft.com/office/drawing/2014/main" id="{31EA30E0-61ED-9040-9BBC-85DEFC9DE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97993" y="2540844"/>
            <a:ext cx="3518385" cy="155228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560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E681F4-DC32-2B4E-8648-4D4953EBAC90}"/>
              </a:ext>
            </a:extLst>
          </p:cNvPr>
          <p:cNvSpPr txBox="1"/>
          <p:nvPr/>
        </p:nvSpPr>
        <p:spPr>
          <a:xfrm>
            <a:off x="289923" y="1327078"/>
            <a:ext cx="6054194" cy="4203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latin typeface="Garamond" panose="02020404030301010803" pitchFamily="18" charset="0"/>
              </a:rPr>
              <a:t>D. melanogaster </a:t>
            </a:r>
            <a:r>
              <a:rPr lang="en-US" sz="2000" dirty="0">
                <a:latin typeface="Garamond" panose="02020404030301010803" pitchFamily="18" charset="0"/>
              </a:rPr>
              <a:t>is the most common organism used in genetic studies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Easy to care for and culture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Mature  quickly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Morphological characteristics across life stages are easy to identify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Multiple genetic lines are available allowing activities to be tailored to specific objectives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8" name="Picture 7" descr="A picture containing text, sky, smoke, watching&#10;&#10;Description automatically generated">
            <a:extLst>
              <a:ext uri="{FF2B5EF4-FFF2-40B4-BE49-F238E27FC236}">
                <a16:creationId xmlns:a16="http://schemas.microsoft.com/office/drawing/2014/main" id="{DB5275B3-8EF1-C746-B541-41D4EB348E9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5528"/>
          <a:stretch/>
        </p:blipFill>
        <p:spPr bwMode="auto">
          <a:xfrm>
            <a:off x="6687669" y="3545892"/>
            <a:ext cx="5214408" cy="2682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9" descr="Timeline&#10;&#10;Description automatically generated">
            <a:extLst>
              <a:ext uri="{FF2B5EF4-FFF2-40B4-BE49-F238E27FC236}">
                <a16:creationId xmlns:a16="http://schemas.microsoft.com/office/drawing/2014/main" id="{176A02F1-6D85-5740-A06C-C1085BB5520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69" y="977356"/>
            <a:ext cx="3815715" cy="1762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7CDC0-7A28-C144-9930-C4ED7B097822}"/>
              </a:ext>
            </a:extLst>
          </p:cNvPr>
          <p:cNvSpPr txBox="1"/>
          <p:nvPr/>
        </p:nvSpPr>
        <p:spPr>
          <a:xfrm>
            <a:off x="7116178" y="2634329"/>
            <a:ext cx="304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Growth stages of </a:t>
            </a:r>
            <a:r>
              <a:rPr lang="en-US" i="1" dirty="0">
                <a:latin typeface="Garamond" panose="02020404030301010803" pitchFamily="18" charset="0"/>
              </a:rPr>
              <a:t>D. melanogaster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618D8E-7240-EC49-B709-217546644B2D}"/>
              </a:ext>
            </a:extLst>
          </p:cNvPr>
          <p:cNvSpPr/>
          <p:nvPr/>
        </p:nvSpPr>
        <p:spPr>
          <a:xfrm>
            <a:off x="2120194" y="399851"/>
            <a:ext cx="8338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Benefits of working with </a:t>
            </a:r>
            <a:r>
              <a:rPr lang="en-US" sz="2400" i="1" dirty="0">
                <a:solidFill>
                  <a:srgbClr val="000000"/>
                </a:solidFill>
                <a:latin typeface="Garamond" panose="02020404030301010803" pitchFamily="18" charset="0"/>
              </a:rPr>
              <a:t>D. melanogaster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F4A261-58B0-7D42-8B65-7D1AFFA49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15634" y="1462244"/>
            <a:ext cx="1883954" cy="11988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653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E681F4-DC32-2B4E-8648-4D4953EBAC90}"/>
              </a:ext>
            </a:extLst>
          </p:cNvPr>
          <p:cNvSpPr txBox="1"/>
          <p:nvPr/>
        </p:nvSpPr>
        <p:spPr>
          <a:xfrm>
            <a:off x="289922" y="1327078"/>
            <a:ext cx="6482703" cy="4665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For activities, 1</a:t>
            </a:r>
            <a:r>
              <a:rPr lang="en-US" sz="2000" baseline="30000" dirty="0">
                <a:latin typeface="Garamond" panose="02020404030301010803" pitchFamily="18" charset="0"/>
              </a:rPr>
              <a:t>st</a:t>
            </a:r>
            <a:r>
              <a:rPr lang="en-US" sz="2000" dirty="0">
                <a:latin typeface="Garamond" panose="02020404030301010803" pitchFamily="18" charset="0"/>
              </a:rPr>
              <a:t>, 2</a:t>
            </a:r>
            <a:r>
              <a:rPr lang="en-US" sz="2000" baseline="30000" dirty="0">
                <a:latin typeface="Garamond" panose="02020404030301010803" pitchFamily="18" charset="0"/>
              </a:rPr>
              <a:t>nd</a:t>
            </a:r>
            <a:r>
              <a:rPr lang="en-US" sz="2000" dirty="0">
                <a:latin typeface="Garamond" panose="02020404030301010803" pitchFamily="18" charset="0"/>
              </a:rPr>
              <a:t> and 3</a:t>
            </a:r>
            <a:r>
              <a:rPr lang="en-US" sz="2000" baseline="30000" dirty="0">
                <a:latin typeface="Garamond" panose="02020404030301010803" pitchFamily="18" charset="0"/>
              </a:rPr>
              <a:t>rd</a:t>
            </a:r>
            <a:r>
              <a:rPr lang="en-US" sz="2000" dirty="0">
                <a:latin typeface="Garamond" panose="02020404030301010803" pitchFamily="18" charset="0"/>
              </a:rPr>
              <a:t> instar larvae can be used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Establishing a colony is the easiest way to have larvae ready for activities when needed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Establishing a colony 2 weeks prior to the activity is ideal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A plastic beaker and petri dish serves as a fly cage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Standard fly media – can be purchased or made with ingredients from the grocery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Eggs and larvae can be collected at set time intervals for activity (Movie available on website)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10" name="Picture 9" descr="Timeline&#10;&#10;Description automatically generated">
            <a:extLst>
              <a:ext uri="{FF2B5EF4-FFF2-40B4-BE49-F238E27FC236}">
                <a16:creationId xmlns:a16="http://schemas.microsoft.com/office/drawing/2014/main" id="{176A02F1-6D85-5740-A06C-C1085BB5520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69" y="977356"/>
            <a:ext cx="3815715" cy="1762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7CDC0-7A28-C144-9930-C4ED7B097822}"/>
              </a:ext>
            </a:extLst>
          </p:cNvPr>
          <p:cNvSpPr txBox="1"/>
          <p:nvPr/>
        </p:nvSpPr>
        <p:spPr>
          <a:xfrm>
            <a:off x="7116178" y="2634329"/>
            <a:ext cx="304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Growth stages of </a:t>
            </a:r>
            <a:r>
              <a:rPr lang="en-US" i="1" dirty="0">
                <a:latin typeface="Garamond" panose="02020404030301010803" pitchFamily="18" charset="0"/>
              </a:rPr>
              <a:t>D. melanogaster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618D8E-7240-EC49-B709-217546644B2D}"/>
              </a:ext>
            </a:extLst>
          </p:cNvPr>
          <p:cNvSpPr/>
          <p:nvPr/>
        </p:nvSpPr>
        <p:spPr>
          <a:xfrm>
            <a:off x="2120194" y="399851"/>
            <a:ext cx="8338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Establishing a </a:t>
            </a:r>
            <a:r>
              <a:rPr lang="en-US" sz="2400" i="1" dirty="0">
                <a:solidFill>
                  <a:srgbClr val="000000"/>
                </a:solidFill>
                <a:latin typeface="Garamond" panose="02020404030301010803" pitchFamily="18" charset="0"/>
              </a:rPr>
              <a:t>D. melanogaster 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fly colony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F4A261-58B0-7D42-8B65-7D1AFFA49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15634" y="1462244"/>
            <a:ext cx="1883954" cy="11988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654D9C4-EC6F-41A8-8A09-01ADA1CAC890}"/>
              </a:ext>
            </a:extLst>
          </p:cNvPr>
          <p:cNvPicPr/>
          <p:nvPr/>
        </p:nvPicPr>
        <p:blipFill rotWithShape="1">
          <a:blip r:embed="rId5"/>
          <a:srcRect r="14989" b="19643"/>
          <a:stretch/>
        </p:blipFill>
        <p:spPr bwMode="auto">
          <a:xfrm>
            <a:off x="8049727" y="3502711"/>
            <a:ext cx="2408924" cy="313309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8763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9DBC91-7CA7-3840-ACE7-53BC4AECEECA}"/>
              </a:ext>
            </a:extLst>
          </p:cNvPr>
          <p:cNvSpPr/>
          <p:nvPr/>
        </p:nvSpPr>
        <p:spPr>
          <a:xfrm>
            <a:off x="1620244" y="367987"/>
            <a:ext cx="8338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Preparing experimental diets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1FEFF52-6FE9-0B40-9FDF-A9677EACB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8" t="5157" r="20502" b="7513"/>
          <a:stretch/>
        </p:blipFill>
        <p:spPr bwMode="auto">
          <a:xfrm>
            <a:off x="7853081" y="785794"/>
            <a:ext cx="2935493" cy="30665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mazon.com: NEW Trader Joes(16 fl oz) Coconut Certified Organic Extra  Virgin Coconut Oil by Trader Joes: Beauty">
            <a:extLst>
              <a:ext uri="{FF2B5EF4-FFF2-40B4-BE49-F238E27FC236}">
                <a16:creationId xmlns:a16="http://schemas.microsoft.com/office/drawing/2014/main" id="{5247A198-0388-0F4C-96E0-AB6B20961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866" y="4377586"/>
            <a:ext cx="1744013" cy="232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B5717-DF17-B143-8750-3FB6F578F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8701" y="4423495"/>
            <a:ext cx="1194344" cy="2177639"/>
          </a:xfrm>
          <a:prstGeom prst="rect">
            <a:avLst/>
          </a:prstGeom>
        </p:spPr>
      </p:pic>
      <p:pic>
        <p:nvPicPr>
          <p:cNvPr id="4" name="Picture 3" descr="A picture containing bottle, drink&#10;&#10;Description automatically generated">
            <a:extLst>
              <a:ext uri="{FF2B5EF4-FFF2-40B4-BE49-F238E27FC236}">
                <a16:creationId xmlns:a16="http://schemas.microsoft.com/office/drawing/2014/main" id="{B6807832-46E3-6845-84E6-17B4FA1BA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1869" y="4225836"/>
            <a:ext cx="1094392" cy="2396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18802B-198C-AD41-AD46-A2A6362CE2F7}"/>
              </a:ext>
            </a:extLst>
          </p:cNvPr>
          <p:cNvSpPr txBox="1"/>
          <p:nvPr/>
        </p:nvSpPr>
        <p:spPr>
          <a:xfrm>
            <a:off x="289923" y="1096246"/>
            <a:ext cx="6614519" cy="4203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Experimental diets can be prepared at 5%, 10%, 20%, 40% per weight of a standard diet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Additions by diet include: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High fructose – high fructose corn syrup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High protein – soybean extract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High fat – coconut oil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A higher fat diet than 40% is difficult to use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Flies from the colony can be transferred to the food at intervals appropriate for the activity</a:t>
            </a:r>
          </a:p>
        </p:txBody>
      </p:sp>
    </p:spTree>
    <p:extLst>
      <p:ext uri="{BB962C8B-B14F-4D97-AF65-F5344CB8AC3E}">
        <p14:creationId xmlns:p14="http://schemas.microsoft.com/office/powerpoint/2010/main" val="1098822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5A87FD9-1479-5B45-BB4D-72F55FF6E442}"/>
              </a:ext>
            </a:extLst>
          </p:cNvPr>
          <p:cNvGrpSpPr/>
          <p:nvPr/>
        </p:nvGrpSpPr>
        <p:grpSpPr>
          <a:xfrm>
            <a:off x="4583464" y="3690046"/>
            <a:ext cx="2937401" cy="1794246"/>
            <a:chOff x="5409919" y="3070416"/>
            <a:chExt cx="3380082" cy="2397500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3C763E6F-F0DC-C041-B86F-C7C951D212C0}"/>
                </a:ext>
              </a:extLst>
            </p:cNvPr>
            <p:cNvGrpSpPr/>
            <p:nvPr/>
          </p:nvGrpSpPr>
          <p:grpSpPr>
            <a:xfrm>
              <a:off x="5409919" y="3070416"/>
              <a:ext cx="835965" cy="2391431"/>
              <a:chOff x="7078148" y="3816227"/>
              <a:chExt cx="824801" cy="2999247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791E6D62-9EE4-B44F-8FEF-B617490EB2DA}"/>
                  </a:ext>
                </a:extLst>
              </p:cNvPr>
              <p:cNvSpPr/>
              <p:nvPr/>
            </p:nvSpPr>
            <p:spPr>
              <a:xfrm>
                <a:off x="7257458" y="4061458"/>
                <a:ext cx="603504" cy="193420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CBC2FE4A-0ACD-A040-B3DA-743ABB81FF9D}"/>
                  </a:ext>
                </a:extLst>
              </p:cNvPr>
              <p:cNvSpPr/>
              <p:nvPr/>
            </p:nvSpPr>
            <p:spPr>
              <a:xfrm>
                <a:off x="7300268" y="3816227"/>
                <a:ext cx="511388" cy="193420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9A54A26-A1B7-434C-8A16-251ECCCC908F}"/>
                  </a:ext>
                </a:extLst>
              </p:cNvPr>
              <p:cNvSpPr/>
              <p:nvPr/>
            </p:nvSpPr>
            <p:spPr>
              <a:xfrm>
                <a:off x="7263515" y="5171283"/>
                <a:ext cx="586414" cy="78537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C04F966-1E01-304B-86FC-784B5083CA46}"/>
                  </a:ext>
                </a:extLst>
              </p:cNvPr>
              <p:cNvSpPr txBox="1"/>
              <p:nvPr/>
            </p:nvSpPr>
            <p:spPr>
              <a:xfrm>
                <a:off x="7078148" y="6299691"/>
                <a:ext cx="824801" cy="5157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Garamond" panose="02020404030301010803" pitchFamily="18" charset="0"/>
                  </a:rPr>
                  <a:t>Control</a:t>
                </a: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900301DD-9E8F-F144-8811-56937C7C7DC9}"/>
                </a:ext>
              </a:extLst>
            </p:cNvPr>
            <p:cNvGrpSpPr/>
            <p:nvPr/>
          </p:nvGrpSpPr>
          <p:grpSpPr>
            <a:xfrm>
              <a:off x="6490906" y="3088630"/>
              <a:ext cx="1037394" cy="2379286"/>
              <a:chOff x="8739413" y="3831123"/>
              <a:chExt cx="1165610" cy="2989946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1CF5D62F-7B40-DD41-9AD1-80E4F12D6571}"/>
                  </a:ext>
                </a:extLst>
              </p:cNvPr>
              <p:cNvSpPr/>
              <p:nvPr/>
            </p:nvSpPr>
            <p:spPr>
              <a:xfrm>
                <a:off x="9042410" y="4061458"/>
                <a:ext cx="603504" cy="193420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F11F594B-33F6-7F46-BA25-26F5BADF84C9}"/>
                  </a:ext>
                </a:extLst>
              </p:cNvPr>
              <p:cNvSpPr/>
              <p:nvPr/>
            </p:nvSpPr>
            <p:spPr>
              <a:xfrm>
                <a:off x="9103568" y="3831123"/>
                <a:ext cx="511388" cy="193420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22FB958E-29C0-1841-B1BC-C56C82D15104}"/>
                  </a:ext>
                </a:extLst>
              </p:cNvPr>
              <p:cNvSpPr/>
              <p:nvPr/>
            </p:nvSpPr>
            <p:spPr>
              <a:xfrm>
                <a:off x="9050955" y="5187727"/>
                <a:ext cx="586414" cy="78537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A98A7916-9B18-6C40-AD84-1AB4B6DEB6CF}"/>
                  </a:ext>
                </a:extLst>
              </p:cNvPr>
              <p:cNvSpPr txBox="1"/>
              <p:nvPr/>
            </p:nvSpPr>
            <p:spPr>
              <a:xfrm>
                <a:off x="8739413" y="6304261"/>
                <a:ext cx="1165610" cy="5168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Garamond" panose="02020404030301010803" pitchFamily="18" charset="0"/>
                  </a:rPr>
                  <a:t>Ketogenic</a:t>
                </a: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8627D42-AEC7-254C-91B4-DBAC000E4E5F}"/>
                </a:ext>
              </a:extLst>
            </p:cNvPr>
            <p:cNvGrpSpPr/>
            <p:nvPr/>
          </p:nvGrpSpPr>
          <p:grpSpPr>
            <a:xfrm>
              <a:off x="7673216" y="3124272"/>
              <a:ext cx="1116785" cy="2338627"/>
              <a:chOff x="10535758" y="3879010"/>
              <a:chExt cx="1218147" cy="2942742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602E2CEB-C74B-9F4D-A9B2-0948377627D5}"/>
                  </a:ext>
                </a:extLst>
              </p:cNvPr>
              <p:cNvSpPr/>
              <p:nvPr/>
            </p:nvSpPr>
            <p:spPr>
              <a:xfrm>
                <a:off x="10827362" y="4061458"/>
                <a:ext cx="603504" cy="193420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A498B9F-6750-CB4F-9254-A5472B57BE79}"/>
                  </a:ext>
                </a:extLst>
              </p:cNvPr>
              <p:cNvSpPr/>
              <p:nvPr/>
            </p:nvSpPr>
            <p:spPr>
              <a:xfrm>
                <a:off x="10873420" y="3879010"/>
                <a:ext cx="511388" cy="193420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FC85AD53-9584-C447-BB00-61BAE13B6728}"/>
                  </a:ext>
                </a:extLst>
              </p:cNvPr>
              <p:cNvSpPr/>
              <p:nvPr/>
            </p:nvSpPr>
            <p:spPr>
              <a:xfrm>
                <a:off x="10835907" y="5185624"/>
                <a:ext cx="586414" cy="78537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FC967587-EC36-EC47-9C8E-A4AF2DA83712}"/>
                  </a:ext>
                </a:extLst>
              </p:cNvPr>
              <p:cNvSpPr txBox="1"/>
              <p:nvPr/>
            </p:nvSpPr>
            <p:spPr>
              <a:xfrm>
                <a:off x="10535758" y="6304260"/>
                <a:ext cx="1218147" cy="517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Garamond" panose="02020404030301010803" pitchFamily="18" charset="0"/>
                  </a:rPr>
                  <a:t>High Sugar</a:t>
                </a: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9797B31-59E7-1B4B-AC7B-93BD2774F193}"/>
              </a:ext>
            </a:extLst>
          </p:cNvPr>
          <p:cNvSpPr txBox="1"/>
          <p:nvPr/>
        </p:nvSpPr>
        <p:spPr>
          <a:xfrm>
            <a:off x="4919809" y="2504106"/>
            <a:ext cx="212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Add to diets of choice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8ABE1A-8B9D-794F-B6B4-6B4632CFB943}"/>
              </a:ext>
            </a:extLst>
          </p:cNvPr>
          <p:cNvSpPr txBox="1"/>
          <p:nvPr/>
        </p:nvSpPr>
        <p:spPr>
          <a:xfrm>
            <a:off x="354288" y="2421625"/>
            <a:ext cx="153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Establish Fly Colony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C58CA58-382A-F846-A798-78F7461FC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9" y="3130610"/>
            <a:ext cx="1156369" cy="7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E02FC5-B5E5-374F-BFDA-C1BC7AC73161}"/>
              </a:ext>
            </a:extLst>
          </p:cNvPr>
          <p:cNvSpPr txBox="1"/>
          <p:nvPr/>
        </p:nvSpPr>
        <p:spPr>
          <a:xfrm>
            <a:off x="2562617" y="2416530"/>
            <a:ext cx="1557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Collect larvae 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5E1D41B-F154-9441-95EA-CA824ECE825B}"/>
              </a:ext>
            </a:extLst>
          </p:cNvPr>
          <p:cNvGrpSpPr/>
          <p:nvPr/>
        </p:nvGrpSpPr>
        <p:grpSpPr>
          <a:xfrm>
            <a:off x="2940059" y="2951973"/>
            <a:ext cx="788352" cy="837393"/>
            <a:chOff x="4176014" y="3187535"/>
            <a:chExt cx="788352" cy="83739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F976AF1-FD10-524A-B3FC-378F6C755890}"/>
                </a:ext>
              </a:extLst>
            </p:cNvPr>
            <p:cNvGrpSpPr/>
            <p:nvPr/>
          </p:nvGrpSpPr>
          <p:grpSpPr>
            <a:xfrm>
              <a:off x="4176014" y="3536194"/>
              <a:ext cx="145962" cy="488734"/>
              <a:chOff x="4201219" y="2052815"/>
              <a:chExt cx="166656" cy="56973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B17C786-0446-9243-9AC2-C4F6B6AD87CF}"/>
                  </a:ext>
                </a:extLst>
              </p:cNvPr>
              <p:cNvSpPr/>
              <p:nvPr/>
            </p:nvSpPr>
            <p:spPr>
              <a:xfrm>
                <a:off x="4201219" y="2052815"/>
                <a:ext cx="166656" cy="56973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0496E2E1-B35E-1B48-BE37-2E6761DFAC4E}"/>
                      </a:ext>
                    </a:extLst>
                  </p14:cNvPr>
                  <p14:cNvContentPartPr/>
                  <p14:nvPr/>
                </p14:nvContentPartPr>
                <p14:xfrm>
                  <a:off x="4281800" y="2056810"/>
                  <a:ext cx="360" cy="3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0496E2E1-B35E-1B48-BE37-2E6761DFAC4E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263800" y="203881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8D615C7-BCF7-1442-9676-CEC0537C6D28}"/>
                </a:ext>
              </a:extLst>
            </p:cNvPr>
            <p:cNvGrpSpPr/>
            <p:nvPr/>
          </p:nvGrpSpPr>
          <p:grpSpPr>
            <a:xfrm>
              <a:off x="4433235" y="3351360"/>
              <a:ext cx="194004" cy="647290"/>
              <a:chOff x="4458440" y="2128330"/>
              <a:chExt cx="221510" cy="754571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EAF38D6-B3B9-A243-904B-38B8B32A5B4D}"/>
                  </a:ext>
                </a:extLst>
              </p:cNvPr>
              <p:cNvSpPr/>
              <p:nvPr/>
            </p:nvSpPr>
            <p:spPr>
              <a:xfrm>
                <a:off x="4458440" y="2128330"/>
                <a:ext cx="221510" cy="75457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F4CFFED1-9D62-4941-A4A2-B4B5D69DAB3D}"/>
                      </a:ext>
                    </a:extLst>
                  </p14:cNvPr>
                  <p14:cNvContentPartPr/>
                  <p14:nvPr/>
                </p14:nvContentPartPr>
                <p14:xfrm>
                  <a:off x="4554320" y="2141600"/>
                  <a:ext cx="12960" cy="547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F4CFFED1-9D62-4941-A4A2-B4B5D69DAB3D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549303" y="2136549"/>
                    <a:ext cx="22994" cy="648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266E7DE-DB1C-1440-89A3-0929DA200AE2}"/>
                      </a:ext>
                    </a:extLst>
                  </p14:cNvPr>
                  <p14:cNvContentPartPr/>
                  <p14:nvPr/>
                </p14:nvContentPartPr>
                <p14:xfrm>
                  <a:off x="4573760" y="2145920"/>
                  <a:ext cx="15480" cy="4644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266E7DE-DB1C-1440-89A3-0929DA200AE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568739" y="2140854"/>
                    <a:ext cx="25521" cy="5657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4A57496-7C19-5D4E-9DD6-B111ED2D709F}"/>
                </a:ext>
              </a:extLst>
            </p:cNvPr>
            <p:cNvGrpSpPr/>
            <p:nvPr/>
          </p:nvGrpSpPr>
          <p:grpSpPr>
            <a:xfrm>
              <a:off x="4770362" y="3187535"/>
              <a:ext cx="194004" cy="787823"/>
              <a:chOff x="4795567" y="1964506"/>
              <a:chExt cx="221510" cy="91839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C9390F4-BF04-D34F-A981-7257EF55ABD6}"/>
                  </a:ext>
                </a:extLst>
              </p:cNvPr>
              <p:cNvSpPr/>
              <p:nvPr/>
            </p:nvSpPr>
            <p:spPr>
              <a:xfrm>
                <a:off x="4795567" y="1964506"/>
                <a:ext cx="221510" cy="91839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D91AF09A-F9BE-3D46-AEE1-AB2762FFF998}"/>
                      </a:ext>
                    </a:extLst>
                  </p14:cNvPr>
                  <p14:cNvContentPartPr/>
                  <p14:nvPr/>
                </p14:nvContentPartPr>
                <p14:xfrm>
                  <a:off x="4887680" y="1983560"/>
                  <a:ext cx="9720" cy="741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D91AF09A-F9BE-3D46-AEE1-AB2762FFF998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4882609" y="1978532"/>
                    <a:ext cx="19863" cy="842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390E3988-6EFA-CF42-8159-1D299C15D520}"/>
                      </a:ext>
                    </a:extLst>
                  </p14:cNvPr>
                  <p14:cNvContentPartPr/>
                  <p14:nvPr/>
                </p14:nvContentPartPr>
                <p14:xfrm>
                  <a:off x="4906400" y="1983560"/>
                  <a:ext cx="22320" cy="828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390E3988-6EFA-CF42-8159-1D299C15D520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4901530" y="1978542"/>
                    <a:ext cx="32060" cy="928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EF8317AC-EFB0-5846-9036-A14B97B7FFC2}"/>
                      </a:ext>
                    </a:extLst>
                  </p14:cNvPr>
                  <p14:cNvContentPartPr/>
                  <p14:nvPr/>
                </p14:nvContentPartPr>
                <p14:xfrm>
                  <a:off x="4881200" y="1978160"/>
                  <a:ext cx="30960" cy="85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EF8317AC-EFB0-5846-9036-A14B97B7FFC2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4876312" y="1973120"/>
                    <a:ext cx="40737" cy="95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7682145-2B0D-8140-929A-6FBBC600BB1F}"/>
              </a:ext>
            </a:extLst>
          </p:cNvPr>
          <p:cNvCxnSpPr>
            <a:cxnSpLocks/>
          </p:cNvCxnSpPr>
          <p:nvPr/>
        </p:nvCxnSpPr>
        <p:spPr>
          <a:xfrm>
            <a:off x="4394627" y="2804863"/>
            <a:ext cx="58435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C2BE75A-9A5D-0646-BA0F-3C86FE2C1BB3}"/>
              </a:ext>
            </a:extLst>
          </p:cNvPr>
          <p:cNvGrpSpPr/>
          <p:nvPr/>
        </p:nvGrpSpPr>
        <p:grpSpPr>
          <a:xfrm>
            <a:off x="4966172" y="3260842"/>
            <a:ext cx="2128391" cy="528524"/>
            <a:chOff x="7863754" y="2982601"/>
            <a:chExt cx="1301579" cy="940863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1C964C9-216E-274C-96F8-90A1594CC9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63754" y="3036596"/>
              <a:ext cx="182754" cy="7053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7A218A8-ABE1-EF4B-8B20-78872B8454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76001" y="3036596"/>
              <a:ext cx="4509" cy="88686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868D612-9083-8F47-B518-8E89A3686CE3}"/>
                </a:ext>
              </a:extLst>
            </p:cNvPr>
            <p:cNvCxnSpPr>
              <a:cxnSpLocks/>
            </p:cNvCxnSpPr>
            <p:nvPr/>
          </p:nvCxnSpPr>
          <p:spPr>
            <a:xfrm>
              <a:off x="8925501" y="2982601"/>
              <a:ext cx="239832" cy="74925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BC97F61F-6E5E-C247-BC27-A6C8EDDF7D60}"/>
              </a:ext>
            </a:extLst>
          </p:cNvPr>
          <p:cNvCxnSpPr>
            <a:cxnSpLocks/>
          </p:cNvCxnSpPr>
          <p:nvPr/>
        </p:nvCxnSpPr>
        <p:spPr>
          <a:xfrm>
            <a:off x="7133280" y="2813504"/>
            <a:ext cx="104124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C11C8AF1-BF1B-6745-86EC-C766774C24CD}"/>
              </a:ext>
            </a:extLst>
          </p:cNvPr>
          <p:cNvGrpSpPr/>
          <p:nvPr/>
        </p:nvGrpSpPr>
        <p:grpSpPr>
          <a:xfrm>
            <a:off x="8629137" y="3247466"/>
            <a:ext cx="3203445" cy="2184509"/>
            <a:chOff x="8722059" y="2361747"/>
            <a:chExt cx="3203445" cy="2184509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430C240-C073-6345-9953-34678B7D55A8}"/>
                </a:ext>
              </a:extLst>
            </p:cNvPr>
            <p:cNvGrpSpPr/>
            <p:nvPr/>
          </p:nvGrpSpPr>
          <p:grpSpPr>
            <a:xfrm>
              <a:off x="8722059" y="2361747"/>
              <a:ext cx="3203445" cy="2184509"/>
              <a:chOff x="5482023" y="3070416"/>
              <a:chExt cx="3131167" cy="2301784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F0DDDC97-8729-0F42-BA5A-8AA7C3078F2C}"/>
                  </a:ext>
                </a:extLst>
              </p:cNvPr>
              <p:cNvGrpSpPr/>
              <p:nvPr/>
            </p:nvGrpSpPr>
            <p:grpSpPr>
              <a:xfrm>
                <a:off x="5482023" y="3070416"/>
                <a:ext cx="721298" cy="2290993"/>
                <a:chOff x="7149296" y="3816227"/>
                <a:chExt cx="711666" cy="2873281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81D7616A-AEA8-2945-8144-B260E18D8C8C}"/>
                    </a:ext>
                  </a:extLst>
                </p:cNvPr>
                <p:cNvSpPr/>
                <p:nvPr/>
              </p:nvSpPr>
              <p:spPr>
                <a:xfrm>
                  <a:off x="7257458" y="4061458"/>
                  <a:ext cx="603504" cy="193420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A4D7B5E-A71F-EB4D-BBB0-40AEE31A27E3}"/>
                    </a:ext>
                  </a:extLst>
                </p:cNvPr>
                <p:cNvSpPr/>
                <p:nvPr/>
              </p:nvSpPr>
              <p:spPr>
                <a:xfrm>
                  <a:off x="7300268" y="3816227"/>
                  <a:ext cx="511388" cy="193420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5E50695-E1CF-3A49-AE64-1CB6D72D104B}"/>
                    </a:ext>
                  </a:extLst>
                </p:cNvPr>
                <p:cNvSpPr/>
                <p:nvPr/>
              </p:nvSpPr>
              <p:spPr>
                <a:xfrm>
                  <a:off x="7263514" y="5204236"/>
                  <a:ext cx="586414" cy="785372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E845B83-504C-6043-9D0A-D2A7C62EC7FE}"/>
                    </a:ext>
                  </a:extLst>
                </p:cNvPr>
                <p:cNvSpPr txBox="1"/>
                <p:nvPr/>
              </p:nvSpPr>
              <p:spPr>
                <a:xfrm>
                  <a:off x="7149296" y="6282783"/>
                  <a:ext cx="700607" cy="4067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Garamond" panose="02020404030301010803" pitchFamily="18" charset="0"/>
                    </a:rPr>
                    <a:t>Control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6805B93-FBB0-AB47-A877-D979EEC91492}"/>
                  </a:ext>
                </a:extLst>
              </p:cNvPr>
              <p:cNvGrpSpPr/>
              <p:nvPr/>
            </p:nvGrpSpPr>
            <p:grpSpPr>
              <a:xfrm>
                <a:off x="6561359" y="3088631"/>
                <a:ext cx="881188" cy="2283569"/>
                <a:chOff x="8818575" y="3831123"/>
                <a:chExt cx="990098" cy="2869662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6121FB47-51C7-7E43-AC71-24DE4FEC649C}"/>
                    </a:ext>
                  </a:extLst>
                </p:cNvPr>
                <p:cNvSpPr/>
                <p:nvPr/>
              </p:nvSpPr>
              <p:spPr>
                <a:xfrm>
                  <a:off x="9042410" y="4061458"/>
                  <a:ext cx="603504" cy="193420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213E78D-CA4E-CE48-9504-9CD8B3A40B2D}"/>
                    </a:ext>
                  </a:extLst>
                </p:cNvPr>
                <p:cNvSpPr/>
                <p:nvPr/>
              </p:nvSpPr>
              <p:spPr>
                <a:xfrm>
                  <a:off x="9079923" y="3831123"/>
                  <a:ext cx="511388" cy="193420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B27303C-651B-D145-849A-53228133F285}"/>
                    </a:ext>
                  </a:extLst>
                </p:cNvPr>
                <p:cNvSpPr/>
                <p:nvPr/>
              </p:nvSpPr>
              <p:spPr>
                <a:xfrm>
                  <a:off x="9050955" y="5204236"/>
                  <a:ext cx="586414" cy="785372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11663D8B-6022-6949-80CE-BAD2C7698035}"/>
                    </a:ext>
                  </a:extLst>
                </p:cNvPr>
                <p:cNvSpPr txBox="1"/>
                <p:nvPr/>
              </p:nvSpPr>
              <p:spPr>
                <a:xfrm>
                  <a:off x="8818575" y="6293251"/>
                  <a:ext cx="990098" cy="4075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Garamond" panose="02020404030301010803" pitchFamily="18" charset="0"/>
                    </a:rPr>
                    <a:t>Ketogenic</a:t>
                  </a: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2FB39373-28DD-C543-A3BC-15F54CA387A1}"/>
                  </a:ext>
                </a:extLst>
              </p:cNvPr>
              <p:cNvGrpSpPr/>
              <p:nvPr/>
            </p:nvGrpSpPr>
            <p:grpSpPr>
              <a:xfrm>
                <a:off x="7664565" y="3124273"/>
                <a:ext cx="948625" cy="2247925"/>
                <a:chOff x="10526319" y="3879010"/>
                <a:chExt cx="1034724" cy="2828610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380010E6-A8A7-E94F-AA53-4417934D6C24}"/>
                    </a:ext>
                  </a:extLst>
                </p:cNvPr>
                <p:cNvSpPr/>
                <p:nvPr/>
              </p:nvSpPr>
              <p:spPr>
                <a:xfrm>
                  <a:off x="10827362" y="4061458"/>
                  <a:ext cx="603504" cy="193420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F615836-528E-6541-AEDA-4068351F1276}"/>
                    </a:ext>
                  </a:extLst>
                </p:cNvPr>
                <p:cNvSpPr/>
                <p:nvPr/>
              </p:nvSpPr>
              <p:spPr>
                <a:xfrm>
                  <a:off x="10873420" y="3879010"/>
                  <a:ext cx="511388" cy="193420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1E30A17C-4682-514F-A091-B256F6B1AD54}"/>
                    </a:ext>
                  </a:extLst>
                </p:cNvPr>
                <p:cNvSpPr/>
                <p:nvPr/>
              </p:nvSpPr>
              <p:spPr>
                <a:xfrm>
                  <a:off x="10835907" y="5202155"/>
                  <a:ext cx="586414" cy="785372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63DFCB14-7E8B-614A-BC20-F0400005271F}"/>
                    </a:ext>
                  </a:extLst>
                </p:cNvPr>
                <p:cNvSpPr txBox="1"/>
                <p:nvPr/>
              </p:nvSpPr>
              <p:spPr>
                <a:xfrm>
                  <a:off x="10526319" y="6299547"/>
                  <a:ext cx="1034724" cy="4080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Garamond" panose="02020404030301010803" pitchFamily="18" charset="0"/>
                    </a:rPr>
                    <a:t>High Sugar</a:t>
                  </a:r>
                </a:p>
              </p:txBody>
            </p:sp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27" name="Ink 1026">
                  <a:extLst>
                    <a:ext uri="{FF2B5EF4-FFF2-40B4-BE49-F238E27FC236}">
                      <a16:creationId xmlns:a16="http://schemas.microsoft.com/office/drawing/2014/main" id="{83D8BEA8-5C73-3740-B6CA-E729DA6EE736}"/>
                    </a:ext>
                  </a:extLst>
                </p14:cNvPr>
                <p14:cNvContentPartPr/>
                <p14:nvPr/>
              </p14:nvContentPartPr>
              <p14:xfrm>
                <a:off x="8919308" y="3512861"/>
                <a:ext cx="14040" cy="36000"/>
              </p14:xfrm>
            </p:contentPart>
          </mc:Choice>
          <mc:Fallback xmlns="">
            <p:pic>
              <p:nvPicPr>
                <p:cNvPr id="1027" name="Ink 1026">
                  <a:extLst>
                    <a:ext uri="{FF2B5EF4-FFF2-40B4-BE49-F238E27FC236}">
                      <a16:creationId xmlns:a16="http://schemas.microsoft.com/office/drawing/2014/main" id="{83D8BEA8-5C73-3740-B6CA-E729DA6EE73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901308" y="3494861"/>
                  <a:ext cx="4968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29" name="Ink 1028">
                  <a:extLst>
                    <a:ext uri="{FF2B5EF4-FFF2-40B4-BE49-F238E27FC236}">
                      <a16:creationId xmlns:a16="http://schemas.microsoft.com/office/drawing/2014/main" id="{D1E6D1DC-B7B0-1B45-B010-2D021C52C54D}"/>
                    </a:ext>
                  </a:extLst>
                </p14:cNvPr>
                <p14:cNvContentPartPr/>
                <p14:nvPr/>
              </p14:nvContentPartPr>
              <p14:xfrm>
                <a:off x="8929028" y="3713741"/>
                <a:ext cx="12240" cy="33120"/>
              </p14:xfrm>
            </p:contentPart>
          </mc:Choice>
          <mc:Fallback xmlns="">
            <p:pic>
              <p:nvPicPr>
                <p:cNvPr id="1029" name="Ink 1028">
                  <a:extLst>
                    <a:ext uri="{FF2B5EF4-FFF2-40B4-BE49-F238E27FC236}">
                      <a16:creationId xmlns:a16="http://schemas.microsoft.com/office/drawing/2014/main" id="{D1E6D1DC-B7B0-1B45-B010-2D021C52C54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911028" y="3695741"/>
                  <a:ext cx="478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31" name="Ink 1030">
                  <a:extLst>
                    <a:ext uri="{FF2B5EF4-FFF2-40B4-BE49-F238E27FC236}">
                      <a16:creationId xmlns:a16="http://schemas.microsoft.com/office/drawing/2014/main" id="{2F5F3EF8-F315-D342-A882-973082B34618}"/>
                    </a:ext>
                  </a:extLst>
                </p14:cNvPr>
                <p14:cNvContentPartPr/>
                <p14:nvPr/>
              </p14:nvContentPartPr>
              <p14:xfrm>
                <a:off x="9104348" y="3593141"/>
                <a:ext cx="360" cy="22320"/>
              </p14:xfrm>
            </p:contentPart>
          </mc:Choice>
          <mc:Fallback xmlns="">
            <p:pic>
              <p:nvPicPr>
                <p:cNvPr id="1031" name="Ink 1030">
                  <a:extLst>
                    <a:ext uri="{FF2B5EF4-FFF2-40B4-BE49-F238E27FC236}">
                      <a16:creationId xmlns:a16="http://schemas.microsoft.com/office/drawing/2014/main" id="{2F5F3EF8-F315-D342-A882-973082B3461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086348" y="3575141"/>
                  <a:ext cx="360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32" name="Ink 1031">
                  <a:extLst>
                    <a:ext uri="{FF2B5EF4-FFF2-40B4-BE49-F238E27FC236}">
                      <a16:creationId xmlns:a16="http://schemas.microsoft.com/office/drawing/2014/main" id="{4051F9B2-A301-7E4A-A7EA-C16E7E8B616C}"/>
                    </a:ext>
                  </a:extLst>
                </p14:cNvPr>
                <p14:cNvContentPartPr/>
                <p14:nvPr/>
              </p14:nvContentPartPr>
              <p14:xfrm>
                <a:off x="9268148" y="3494861"/>
                <a:ext cx="360" cy="28800"/>
              </p14:xfrm>
            </p:contentPart>
          </mc:Choice>
          <mc:Fallback xmlns="">
            <p:pic>
              <p:nvPicPr>
                <p:cNvPr id="1032" name="Ink 1031">
                  <a:extLst>
                    <a:ext uri="{FF2B5EF4-FFF2-40B4-BE49-F238E27FC236}">
                      <a16:creationId xmlns:a16="http://schemas.microsoft.com/office/drawing/2014/main" id="{4051F9B2-A301-7E4A-A7EA-C16E7E8B616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250148" y="3476861"/>
                  <a:ext cx="360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33" name="Ink 1032">
                  <a:extLst>
                    <a:ext uri="{FF2B5EF4-FFF2-40B4-BE49-F238E27FC236}">
                      <a16:creationId xmlns:a16="http://schemas.microsoft.com/office/drawing/2014/main" id="{CE92FF46-D892-4A40-B4C4-7A511EED43C0}"/>
                    </a:ext>
                  </a:extLst>
                </p14:cNvPr>
                <p14:cNvContentPartPr/>
                <p14:nvPr/>
              </p14:nvContentPartPr>
              <p14:xfrm>
                <a:off x="9236468" y="3739301"/>
                <a:ext cx="1800" cy="20880"/>
              </p14:xfrm>
            </p:contentPart>
          </mc:Choice>
          <mc:Fallback xmlns="">
            <p:pic>
              <p:nvPicPr>
                <p:cNvPr id="1033" name="Ink 1032">
                  <a:extLst>
                    <a:ext uri="{FF2B5EF4-FFF2-40B4-BE49-F238E27FC236}">
                      <a16:creationId xmlns:a16="http://schemas.microsoft.com/office/drawing/2014/main" id="{CE92FF46-D892-4A40-B4C4-7A511EED43C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218468" y="3721301"/>
                  <a:ext cx="374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034" name="Ink 1033">
                  <a:extLst>
                    <a:ext uri="{FF2B5EF4-FFF2-40B4-BE49-F238E27FC236}">
                      <a16:creationId xmlns:a16="http://schemas.microsoft.com/office/drawing/2014/main" id="{D7719DE1-2AAB-9F40-9E0D-AC0F7916360A}"/>
                    </a:ext>
                  </a:extLst>
                </p14:cNvPr>
                <p14:cNvContentPartPr/>
                <p14:nvPr/>
              </p14:nvContentPartPr>
              <p14:xfrm>
                <a:off x="9089588" y="3839381"/>
                <a:ext cx="9720" cy="28800"/>
              </p14:xfrm>
            </p:contentPart>
          </mc:Choice>
          <mc:Fallback xmlns="">
            <p:pic>
              <p:nvPicPr>
                <p:cNvPr id="1034" name="Ink 1033">
                  <a:extLst>
                    <a:ext uri="{FF2B5EF4-FFF2-40B4-BE49-F238E27FC236}">
                      <a16:creationId xmlns:a16="http://schemas.microsoft.com/office/drawing/2014/main" id="{D7719DE1-2AAB-9F40-9E0D-AC0F7916360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072231" y="3821153"/>
                  <a:ext cx="44087" cy="648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035" name="Ink 1034">
                  <a:extLst>
                    <a:ext uri="{FF2B5EF4-FFF2-40B4-BE49-F238E27FC236}">
                      <a16:creationId xmlns:a16="http://schemas.microsoft.com/office/drawing/2014/main" id="{AEE41953-1BB4-2C47-9003-584DB1FE9788}"/>
                    </a:ext>
                  </a:extLst>
                </p14:cNvPr>
                <p14:cNvContentPartPr/>
                <p14:nvPr/>
              </p14:nvContentPartPr>
              <p14:xfrm>
                <a:off x="8962868" y="3914981"/>
                <a:ext cx="12960" cy="12600"/>
              </p14:xfrm>
            </p:contentPart>
          </mc:Choice>
          <mc:Fallback xmlns="">
            <p:pic>
              <p:nvPicPr>
                <p:cNvPr id="1035" name="Ink 1034">
                  <a:extLst>
                    <a:ext uri="{FF2B5EF4-FFF2-40B4-BE49-F238E27FC236}">
                      <a16:creationId xmlns:a16="http://schemas.microsoft.com/office/drawing/2014/main" id="{AEE41953-1BB4-2C47-9003-584DB1FE978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944868" y="3896981"/>
                  <a:ext cx="486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036" name="Ink 1035">
                  <a:extLst>
                    <a:ext uri="{FF2B5EF4-FFF2-40B4-BE49-F238E27FC236}">
                      <a16:creationId xmlns:a16="http://schemas.microsoft.com/office/drawing/2014/main" id="{95565470-2F83-2C4E-BDC8-644D90556B55}"/>
                    </a:ext>
                  </a:extLst>
                </p14:cNvPr>
                <p14:cNvContentPartPr/>
                <p14:nvPr/>
              </p14:nvContentPartPr>
              <p14:xfrm>
                <a:off x="9350228" y="3900581"/>
                <a:ext cx="4680" cy="29160"/>
              </p14:xfrm>
            </p:contentPart>
          </mc:Choice>
          <mc:Fallback xmlns="">
            <p:pic>
              <p:nvPicPr>
                <p:cNvPr id="1036" name="Ink 1035">
                  <a:extLst>
                    <a:ext uri="{FF2B5EF4-FFF2-40B4-BE49-F238E27FC236}">
                      <a16:creationId xmlns:a16="http://schemas.microsoft.com/office/drawing/2014/main" id="{95565470-2F83-2C4E-BDC8-644D90556B5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333514" y="3882356"/>
                  <a:ext cx="37774" cy="652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37" name="Ink 1036">
                  <a:extLst>
                    <a:ext uri="{FF2B5EF4-FFF2-40B4-BE49-F238E27FC236}">
                      <a16:creationId xmlns:a16="http://schemas.microsoft.com/office/drawing/2014/main" id="{D70D9521-51D0-3E48-A2B9-7BD47F06E872}"/>
                    </a:ext>
                  </a:extLst>
                </p14:cNvPr>
                <p14:cNvContentPartPr/>
                <p14:nvPr/>
              </p14:nvContentPartPr>
              <p14:xfrm>
                <a:off x="9248348" y="3883301"/>
                <a:ext cx="10800" cy="20880"/>
              </p14:xfrm>
            </p:contentPart>
          </mc:Choice>
          <mc:Fallback xmlns="">
            <p:pic>
              <p:nvPicPr>
                <p:cNvPr id="1037" name="Ink 1036">
                  <a:extLst>
                    <a:ext uri="{FF2B5EF4-FFF2-40B4-BE49-F238E27FC236}">
                      <a16:creationId xmlns:a16="http://schemas.microsoft.com/office/drawing/2014/main" id="{D70D9521-51D0-3E48-A2B9-7BD47F06E87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230348" y="3865301"/>
                  <a:ext cx="464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38" name="Ink 1037">
                  <a:extLst>
                    <a:ext uri="{FF2B5EF4-FFF2-40B4-BE49-F238E27FC236}">
                      <a16:creationId xmlns:a16="http://schemas.microsoft.com/office/drawing/2014/main" id="{432A6632-8571-6641-AD24-18B1AE9FFAD9}"/>
                    </a:ext>
                  </a:extLst>
                </p14:cNvPr>
                <p14:cNvContentPartPr/>
                <p14:nvPr/>
              </p14:nvContentPartPr>
              <p14:xfrm>
                <a:off x="9362108" y="3653981"/>
                <a:ext cx="360" cy="360"/>
              </p14:xfrm>
            </p:contentPart>
          </mc:Choice>
          <mc:Fallback xmlns="">
            <p:pic>
              <p:nvPicPr>
                <p:cNvPr id="1038" name="Ink 1037">
                  <a:extLst>
                    <a:ext uri="{FF2B5EF4-FFF2-40B4-BE49-F238E27FC236}">
                      <a16:creationId xmlns:a16="http://schemas.microsoft.com/office/drawing/2014/main" id="{432A6632-8571-6641-AD24-18B1AE9FFAD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344108" y="3635981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039" name="Ink 1038">
                  <a:extLst>
                    <a:ext uri="{FF2B5EF4-FFF2-40B4-BE49-F238E27FC236}">
                      <a16:creationId xmlns:a16="http://schemas.microsoft.com/office/drawing/2014/main" id="{58F4C70E-CAE3-794F-B3C6-A1A29E01739B}"/>
                    </a:ext>
                  </a:extLst>
                </p14:cNvPr>
                <p14:cNvContentPartPr/>
                <p14:nvPr/>
              </p14:nvContentPartPr>
              <p14:xfrm>
                <a:off x="10177868" y="3543821"/>
                <a:ext cx="6480" cy="33120"/>
              </p14:xfrm>
            </p:contentPart>
          </mc:Choice>
          <mc:Fallback xmlns="">
            <p:pic>
              <p:nvPicPr>
                <p:cNvPr id="1039" name="Ink 1038">
                  <a:extLst>
                    <a:ext uri="{FF2B5EF4-FFF2-40B4-BE49-F238E27FC236}">
                      <a16:creationId xmlns:a16="http://schemas.microsoft.com/office/drawing/2014/main" id="{58F4C70E-CAE3-794F-B3C6-A1A29E01739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158809" y="3525821"/>
                  <a:ext cx="44216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040" name="Ink 1039">
                  <a:extLst>
                    <a:ext uri="{FF2B5EF4-FFF2-40B4-BE49-F238E27FC236}">
                      <a16:creationId xmlns:a16="http://schemas.microsoft.com/office/drawing/2014/main" id="{488DB6CA-2FFD-D44B-B89C-3F2D444F23BD}"/>
                    </a:ext>
                  </a:extLst>
                </p14:cNvPr>
                <p14:cNvContentPartPr/>
                <p14:nvPr/>
              </p14:nvContentPartPr>
              <p14:xfrm>
                <a:off x="10151948" y="3702941"/>
                <a:ext cx="1800" cy="24120"/>
              </p14:xfrm>
            </p:contentPart>
          </mc:Choice>
          <mc:Fallback xmlns="">
            <p:pic>
              <p:nvPicPr>
                <p:cNvPr id="1040" name="Ink 1039">
                  <a:extLst>
                    <a:ext uri="{FF2B5EF4-FFF2-40B4-BE49-F238E27FC236}">
                      <a16:creationId xmlns:a16="http://schemas.microsoft.com/office/drawing/2014/main" id="{488DB6CA-2FFD-D44B-B89C-3F2D444F23B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133948" y="3684668"/>
                  <a:ext cx="37440" cy="603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041" name="Ink 1040">
                  <a:extLst>
                    <a:ext uri="{FF2B5EF4-FFF2-40B4-BE49-F238E27FC236}">
                      <a16:creationId xmlns:a16="http://schemas.microsoft.com/office/drawing/2014/main" id="{801749B5-0DDB-1740-9E74-1478C6C977E5}"/>
                    </a:ext>
                  </a:extLst>
                </p14:cNvPr>
                <p14:cNvContentPartPr/>
                <p14:nvPr/>
              </p14:nvContentPartPr>
              <p14:xfrm>
                <a:off x="10352468" y="3642821"/>
                <a:ext cx="44640" cy="20520"/>
              </p14:xfrm>
            </p:contentPart>
          </mc:Choice>
          <mc:Fallback xmlns="">
            <p:pic>
              <p:nvPicPr>
                <p:cNvPr id="1041" name="Ink 1040">
                  <a:extLst>
                    <a:ext uri="{FF2B5EF4-FFF2-40B4-BE49-F238E27FC236}">
                      <a16:creationId xmlns:a16="http://schemas.microsoft.com/office/drawing/2014/main" id="{801749B5-0DDB-1740-9E74-1478C6C977E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334612" y="3624821"/>
                  <a:ext cx="79995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042" name="Ink 1041">
                  <a:extLst>
                    <a:ext uri="{FF2B5EF4-FFF2-40B4-BE49-F238E27FC236}">
                      <a16:creationId xmlns:a16="http://schemas.microsoft.com/office/drawing/2014/main" id="{4B2D5192-9C35-584D-B18B-2AD32A3DF289}"/>
                    </a:ext>
                  </a:extLst>
                </p14:cNvPr>
                <p14:cNvContentPartPr/>
                <p14:nvPr/>
              </p14:nvContentPartPr>
              <p14:xfrm>
                <a:off x="10375148" y="3785021"/>
                <a:ext cx="10080" cy="18360"/>
              </p14:xfrm>
            </p:contentPart>
          </mc:Choice>
          <mc:Fallback xmlns="">
            <p:pic>
              <p:nvPicPr>
                <p:cNvPr id="1042" name="Ink 1041">
                  <a:extLst>
                    <a:ext uri="{FF2B5EF4-FFF2-40B4-BE49-F238E27FC236}">
                      <a16:creationId xmlns:a16="http://schemas.microsoft.com/office/drawing/2014/main" id="{4B2D5192-9C35-584D-B18B-2AD32A3DF28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356481" y="3766661"/>
                  <a:ext cx="47040" cy="547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043" name="Ink 1042">
                  <a:extLst>
                    <a:ext uri="{FF2B5EF4-FFF2-40B4-BE49-F238E27FC236}">
                      <a16:creationId xmlns:a16="http://schemas.microsoft.com/office/drawing/2014/main" id="{595E60C6-EBE6-4448-A36D-5EB908034352}"/>
                    </a:ext>
                  </a:extLst>
                </p14:cNvPr>
                <p14:cNvContentPartPr/>
                <p14:nvPr/>
              </p14:nvContentPartPr>
              <p14:xfrm>
                <a:off x="10214228" y="3894821"/>
                <a:ext cx="11520" cy="21960"/>
              </p14:xfrm>
            </p:contentPart>
          </mc:Choice>
          <mc:Fallback xmlns="">
            <p:pic>
              <p:nvPicPr>
                <p:cNvPr id="1043" name="Ink 1042">
                  <a:extLst>
                    <a:ext uri="{FF2B5EF4-FFF2-40B4-BE49-F238E27FC236}">
                      <a16:creationId xmlns:a16="http://schemas.microsoft.com/office/drawing/2014/main" id="{595E60C6-EBE6-4448-A36D-5EB90803435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196228" y="3876821"/>
                  <a:ext cx="471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044" name="Ink 1043">
                  <a:extLst>
                    <a:ext uri="{FF2B5EF4-FFF2-40B4-BE49-F238E27FC236}">
                      <a16:creationId xmlns:a16="http://schemas.microsoft.com/office/drawing/2014/main" id="{BF799A38-760E-C040-927E-CFE00EDE1EC0}"/>
                    </a:ext>
                  </a:extLst>
                </p14:cNvPr>
                <p14:cNvContentPartPr/>
                <p14:nvPr/>
              </p14:nvContentPartPr>
              <p14:xfrm>
                <a:off x="11336348" y="3541661"/>
                <a:ext cx="7560" cy="19440"/>
              </p14:xfrm>
            </p:contentPart>
          </mc:Choice>
          <mc:Fallback xmlns="">
            <p:pic>
              <p:nvPicPr>
                <p:cNvPr id="1044" name="Ink 1043">
                  <a:extLst>
                    <a:ext uri="{FF2B5EF4-FFF2-40B4-BE49-F238E27FC236}">
                      <a16:creationId xmlns:a16="http://schemas.microsoft.com/office/drawing/2014/main" id="{BF799A38-760E-C040-927E-CFE00EDE1EC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318348" y="3523661"/>
                  <a:ext cx="432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045" name="Ink 1044">
                  <a:extLst>
                    <a:ext uri="{FF2B5EF4-FFF2-40B4-BE49-F238E27FC236}">
                      <a16:creationId xmlns:a16="http://schemas.microsoft.com/office/drawing/2014/main" id="{B6ECF331-F3EB-BF4B-ACF7-BB534554D743}"/>
                    </a:ext>
                  </a:extLst>
                </p14:cNvPr>
                <p14:cNvContentPartPr/>
                <p14:nvPr/>
              </p14:nvContentPartPr>
              <p14:xfrm>
                <a:off x="11362988" y="3712661"/>
                <a:ext cx="360" cy="17640"/>
              </p14:xfrm>
            </p:contentPart>
          </mc:Choice>
          <mc:Fallback xmlns="">
            <p:pic>
              <p:nvPicPr>
                <p:cNvPr id="1045" name="Ink 1044">
                  <a:extLst>
                    <a:ext uri="{FF2B5EF4-FFF2-40B4-BE49-F238E27FC236}">
                      <a16:creationId xmlns:a16="http://schemas.microsoft.com/office/drawing/2014/main" id="{B6ECF331-F3EB-BF4B-ACF7-BB534554D74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344988" y="3695021"/>
                  <a:ext cx="36000" cy="525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046" name="Ink 1045">
                  <a:extLst>
                    <a:ext uri="{FF2B5EF4-FFF2-40B4-BE49-F238E27FC236}">
                      <a16:creationId xmlns:a16="http://schemas.microsoft.com/office/drawing/2014/main" id="{C755D39C-6E93-474E-A0A6-4A9C8E1E235B}"/>
                    </a:ext>
                  </a:extLst>
                </p14:cNvPr>
                <p14:cNvContentPartPr/>
                <p14:nvPr/>
              </p14:nvContentPartPr>
              <p14:xfrm>
                <a:off x="11669708" y="3592781"/>
                <a:ext cx="16560" cy="32040"/>
              </p14:xfrm>
            </p:contentPart>
          </mc:Choice>
          <mc:Fallback xmlns="">
            <p:pic>
              <p:nvPicPr>
                <p:cNvPr id="1046" name="Ink 1045">
                  <a:extLst>
                    <a:ext uri="{FF2B5EF4-FFF2-40B4-BE49-F238E27FC236}">
                      <a16:creationId xmlns:a16="http://schemas.microsoft.com/office/drawing/2014/main" id="{C755D39C-6E93-474E-A0A6-4A9C8E1E235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652091" y="3574576"/>
                  <a:ext cx="51442" cy="680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047" name="Ink 1046">
                  <a:extLst>
                    <a:ext uri="{FF2B5EF4-FFF2-40B4-BE49-F238E27FC236}">
                      <a16:creationId xmlns:a16="http://schemas.microsoft.com/office/drawing/2014/main" id="{2C64C36E-B1EF-694A-9EB2-215C80A7669E}"/>
                    </a:ext>
                  </a:extLst>
                </p14:cNvPr>
                <p14:cNvContentPartPr/>
                <p14:nvPr/>
              </p14:nvContentPartPr>
              <p14:xfrm>
                <a:off x="11533268" y="3595661"/>
                <a:ext cx="360" cy="21240"/>
              </p14:xfrm>
            </p:contentPart>
          </mc:Choice>
          <mc:Fallback xmlns="">
            <p:pic>
              <p:nvPicPr>
                <p:cNvPr id="1047" name="Ink 1046">
                  <a:extLst>
                    <a:ext uri="{FF2B5EF4-FFF2-40B4-BE49-F238E27FC236}">
                      <a16:creationId xmlns:a16="http://schemas.microsoft.com/office/drawing/2014/main" id="{2C64C36E-B1EF-694A-9EB2-215C80A7669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515268" y="3577961"/>
                  <a:ext cx="36000" cy="562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048" name="Ink 1047">
                  <a:extLst>
                    <a:ext uri="{FF2B5EF4-FFF2-40B4-BE49-F238E27FC236}">
                      <a16:creationId xmlns:a16="http://schemas.microsoft.com/office/drawing/2014/main" id="{8A1B5101-F1E6-F14A-A0C4-52C8B11A53A8}"/>
                    </a:ext>
                  </a:extLst>
                </p14:cNvPr>
                <p14:cNvContentPartPr/>
                <p14:nvPr/>
              </p14:nvContentPartPr>
              <p14:xfrm>
                <a:off x="11537588" y="3780701"/>
                <a:ext cx="6840" cy="32400"/>
              </p14:xfrm>
            </p:contentPart>
          </mc:Choice>
          <mc:Fallback xmlns="">
            <p:pic>
              <p:nvPicPr>
                <p:cNvPr id="1048" name="Ink 1047">
                  <a:extLst>
                    <a:ext uri="{FF2B5EF4-FFF2-40B4-BE49-F238E27FC236}">
                      <a16:creationId xmlns:a16="http://schemas.microsoft.com/office/drawing/2014/main" id="{8A1B5101-F1E6-F14A-A0C4-52C8B11A53A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519588" y="3762701"/>
                  <a:ext cx="4248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049" name="Ink 1048">
                  <a:extLst>
                    <a:ext uri="{FF2B5EF4-FFF2-40B4-BE49-F238E27FC236}">
                      <a16:creationId xmlns:a16="http://schemas.microsoft.com/office/drawing/2014/main" id="{FA5A4BB8-50B3-8642-9502-F582EC8D8C2F}"/>
                    </a:ext>
                  </a:extLst>
                </p14:cNvPr>
                <p14:cNvContentPartPr/>
                <p14:nvPr/>
              </p14:nvContentPartPr>
              <p14:xfrm>
                <a:off x="11732708" y="3845861"/>
                <a:ext cx="360" cy="23760"/>
              </p14:xfrm>
            </p:contentPart>
          </mc:Choice>
          <mc:Fallback xmlns="">
            <p:pic>
              <p:nvPicPr>
                <p:cNvPr id="1049" name="Ink 1048">
                  <a:extLst>
                    <a:ext uri="{FF2B5EF4-FFF2-40B4-BE49-F238E27FC236}">
                      <a16:creationId xmlns:a16="http://schemas.microsoft.com/office/drawing/2014/main" id="{FA5A4BB8-50B3-8642-9502-F582EC8D8C2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714708" y="3827861"/>
                  <a:ext cx="360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050" name="Ink 1049">
                  <a:extLst>
                    <a:ext uri="{FF2B5EF4-FFF2-40B4-BE49-F238E27FC236}">
                      <a16:creationId xmlns:a16="http://schemas.microsoft.com/office/drawing/2014/main" id="{83E6F88D-2B82-9C43-8051-8D49B07CB98C}"/>
                    </a:ext>
                  </a:extLst>
                </p14:cNvPr>
                <p14:cNvContentPartPr/>
                <p14:nvPr/>
              </p14:nvContentPartPr>
              <p14:xfrm>
                <a:off x="10469468" y="3873941"/>
                <a:ext cx="11880" cy="36720"/>
              </p14:xfrm>
            </p:contentPart>
          </mc:Choice>
          <mc:Fallback xmlns="">
            <p:pic>
              <p:nvPicPr>
                <p:cNvPr id="1050" name="Ink 1049">
                  <a:extLst>
                    <a:ext uri="{FF2B5EF4-FFF2-40B4-BE49-F238E27FC236}">
                      <a16:creationId xmlns:a16="http://schemas.microsoft.com/office/drawing/2014/main" id="{83E6F88D-2B82-9C43-8051-8D49B07CB98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451997" y="3855941"/>
                  <a:ext cx="46472" cy="7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AC18F770-4B2C-C846-98D1-BE957259C2A0}"/>
                  </a:ext>
                </a:extLst>
              </p14:cNvPr>
              <p14:cNvContentPartPr/>
              <p14:nvPr/>
            </p14:nvContentPartPr>
            <p14:xfrm rot="4122151">
              <a:off x="6158583" y="3997174"/>
              <a:ext cx="0" cy="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AC18F770-4B2C-C846-98D1-BE957259C2A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4122151">
                <a:off x="6158583" y="3997174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2BE4D4-E8FA-EB42-86A1-C7C9CCD57C8D}"/>
                  </a:ext>
                </a:extLst>
              </p14:cNvPr>
              <p14:cNvContentPartPr/>
              <p14:nvPr/>
            </p14:nvContentPartPr>
            <p14:xfrm>
              <a:off x="6160462" y="4039407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2BE4D4-E8FA-EB42-86A1-C7C9CCD57C8D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124462" y="4003407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109" name="TextBox 108">
            <a:extLst>
              <a:ext uri="{FF2B5EF4-FFF2-40B4-BE49-F238E27FC236}">
                <a16:creationId xmlns:a16="http://schemas.microsoft.com/office/drawing/2014/main" id="{A8E80EE6-6FD8-2149-A0DB-DBEB2122A7A8}"/>
              </a:ext>
            </a:extLst>
          </p:cNvPr>
          <p:cNvSpPr txBox="1"/>
          <p:nvPr/>
        </p:nvSpPr>
        <p:spPr>
          <a:xfrm>
            <a:off x="8526426" y="2507565"/>
            <a:ext cx="337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Quantify Survival and Pupation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53946-A817-1546-A1CF-FE6C028FBEAF}"/>
              </a:ext>
            </a:extLst>
          </p:cNvPr>
          <p:cNvSpPr txBox="1"/>
          <p:nvPr/>
        </p:nvSpPr>
        <p:spPr>
          <a:xfrm>
            <a:off x="356458" y="2015098"/>
            <a:ext cx="1572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Garamond" panose="02020404030301010803" pitchFamily="18" charset="0"/>
              </a:rPr>
              <a:t>2 Weeks Prior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121CC7C-0994-0F44-B883-BBB142D487F0}"/>
              </a:ext>
            </a:extLst>
          </p:cNvPr>
          <p:cNvSpPr txBox="1"/>
          <p:nvPr/>
        </p:nvSpPr>
        <p:spPr>
          <a:xfrm>
            <a:off x="2836024" y="2019108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Garamond" panose="02020404030301010803" pitchFamily="18" charset="0"/>
              </a:rPr>
              <a:t>In Lab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9321B7F-85E3-FD46-AFC0-4B87F6E6BA03}"/>
              </a:ext>
            </a:extLst>
          </p:cNvPr>
          <p:cNvSpPr txBox="1"/>
          <p:nvPr/>
        </p:nvSpPr>
        <p:spPr>
          <a:xfrm>
            <a:off x="5539980" y="2019108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Garamond" panose="02020404030301010803" pitchFamily="18" charset="0"/>
              </a:rPr>
              <a:t>In Lab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650B6E5-1C74-A947-8BF2-48E4A6213BDA}"/>
              </a:ext>
            </a:extLst>
          </p:cNvPr>
          <p:cNvSpPr txBox="1"/>
          <p:nvPr/>
        </p:nvSpPr>
        <p:spPr>
          <a:xfrm>
            <a:off x="9068407" y="2015098"/>
            <a:ext cx="2351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Garamond" panose="02020404030301010803" pitchFamily="18" charset="0"/>
              </a:rPr>
              <a:t>24 – 72 Hrs. Post Lab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B2086766-6714-1341-971F-B5CA8D8B724B}"/>
              </a:ext>
            </a:extLst>
          </p:cNvPr>
          <p:cNvCxnSpPr>
            <a:cxnSpLocks/>
          </p:cNvCxnSpPr>
          <p:nvPr/>
        </p:nvCxnSpPr>
        <p:spPr>
          <a:xfrm>
            <a:off x="1893940" y="2794807"/>
            <a:ext cx="58435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81543C58-DE4E-5845-B508-153ABFAE24ED}"/>
              </a:ext>
            </a:extLst>
          </p:cNvPr>
          <p:cNvSpPr/>
          <p:nvPr/>
        </p:nvSpPr>
        <p:spPr>
          <a:xfrm>
            <a:off x="3174283" y="377815"/>
            <a:ext cx="5517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Activity 1: Influence of diet on development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38EC41-C413-CF45-967D-48FF829D9F7B}"/>
              </a:ext>
            </a:extLst>
          </p:cNvPr>
          <p:cNvSpPr txBox="1"/>
          <p:nvPr/>
        </p:nvSpPr>
        <p:spPr>
          <a:xfrm>
            <a:off x="354288" y="1490779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4183915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7DCC30-65F5-B443-88ED-E299122B17BD}"/>
              </a:ext>
            </a:extLst>
          </p:cNvPr>
          <p:cNvSpPr/>
          <p:nvPr/>
        </p:nvSpPr>
        <p:spPr>
          <a:xfrm>
            <a:off x="3945727" y="393558"/>
            <a:ext cx="42260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Influence of diet on development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77CB9-C67F-7C4E-955C-31FCCB3E535D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r="51162" b="13790"/>
          <a:stretch/>
        </p:blipFill>
        <p:spPr bwMode="auto">
          <a:xfrm>
            <a:off x="8077197" y="1343043"/>
            <a:ext cx="3146614" cy="40957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86B705-1DD9-6C41-BEC9-6E7B7D941C3D}"/>
              </a:ext>
            </a:extLst>
          </p:cNvPr>
          <p:cNvSpPr txBox="1"/>
          <p:nvPr/>
        </p:nvSpPr>
        <p:spPr>
          <a:xfrm>
            <a:off x="289922" y="1096246"/>
            <a:ext cx="7455583" cy="528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Procedure</a:t>
            </a:r>
            <a:r>
              <a:rPr lang="en-US" sz="2000" dirty="0">
                <a:latin typeface="Garamond" panose="02020404030301010803" pitchFamily="18" charset="0"/>
              </a:rPr>
              <a:t> – Working in groups of 2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Place 10 larvae (1</a:t>
            </a:r>
            <a:r>
              <a:rPr lang="en-US" altLang="en-US" sz="2000" baseline="30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st</a:t>
            </a: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or 2</a:t>
            </a:r>
            <a:r>
              <a:rPr lang="en-US" altLang="en-US" sz="2000" baseline="30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nd</a:t>
            </a: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 instar) into a control and experimental diet</a:t>
            </a:r>
            <a:endParaRPr lang="en-US" altLang="en-US" sz="2000" dirty="0">
              <a:latin typeface="Garamond" panose="02020404030301010803" pitchFamily="18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Have students note what instar they are and how many of each are included in the experiment</a:t>
            </a:r>
            <a:endParaRPr lang="en-US" altLang="en-US" sz="2000" dirty="0">
              <a:latin typeface="Garamond" panose="02020404030301010803" pitchFamily="18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Allow larvae to burrow into food (~ 30 minutes)</a:t>
            </a:r>
            <a:endParaRPr lang="en-US" altLang="en-US" sz="2000" dirty="0">
              <a:latin typeface="Garamond" panose="02020404030301010803" pitchFamily="18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Mark and index the location of all larvae using a sharpie (right)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</a:rPr>
              <a:t>Place tubes in a light-controlled environment at 22 degrees Celsius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</a:rPr>
              <a:t>Check every 24 - 72 hours to determine number of individuals that pupate*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</a:rPr>
              <a:t>Groups can be treated as replicates in this way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7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23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71ED42-295E-9A45-BE8D-5704589943E3}"/>
              </a:ext>
            </a:extLst>
          </p:cNvPr>
          <p:cNvSpPr/>
          <p:nvPr/>
        </p:nvSpPr>
        <p:spPr>
          <a:xfrm>
            <a:off x="2923400" y="420452"/>
            <a:ext cx="6345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Influence of diet on the development: Sample Data</a:t>
            </a:r>
            <a:endParaRPr lang="en-US" sz="24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7774D44-056C-0E4C-BDFF-80DE48DE22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1834032"/>
              </p:ext>
            </p:extLst>
          </p:nvPr>
        </p:nvGraphicFramePr>
        <p:xfrm>
          <a:off x="5399256" y="1606886"/>
          <a:ext cx="6634797" cy="4053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36D778D-33D8-4247-8E31-28ED529B73B0}"/>
              </a:ext>
            </a:extLst>
          </p:cNvPr>
          <p:cNvSpPr txBox="1"/>
          <p:nvPr/>
        </p:nvSpPr>
        <p:spPr>
          <a:xfrm>
            <a:off x="289921" y="1300846"/>
            <a:ext cx="4807678" cy="558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Analysis</a:t>
            </a:r>
            <a:r>
              <a:rPr lang="en-US" sz="2000" dirty="0">
                <a:latin typeface="Garamond" panose="02020404030301010803" pitchFamily="18" charset="0"/>
              </a:rPr>
              <a:t> –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Each group calculates total pupa as a percent of the number of larva included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</a:rPr>
              <a:t>Data can be compiled as a class to increase robustness of analysis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</a:rPr>
              <a:t>Can graph data or run chi-square to test differences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</a:rPr>
              <a:t>Discuss the physiological mechanisms that may have been effected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</a:rPr>
              <a:t>A modified fly house will allow for exploration of population dynamics</a:t>
            </a:r>
            <a:endParaRPr lang="en-US" altLang="en-US" sz="7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283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5A87FD9-1479-5B45-BB4D-72F55FF6E442}"/>
              </a:ext>
            </a:extLst>
          </p:cNvPr>
          <p:cNvGrpSpPr/>
          <p:nvPr/>
        </p:nvGrpSpPr>
        <p:grpSpPr>
          <a:xfrm>
            <a:off x="371127" y="4718802"/>
            <a:ext cx="2231896" cy="1423911"/>
            <a:chOff x="5409919" y="3070416"/>
            <a:chExt cx="3380082" cy="2397500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3C763E6F-F0DC-C041-B86F-C7C951D212C0}"/>
                </a:ext>
              </a:extLst>
            </p:cNvPr>
            <p:cNvGrpSpPr/>
            <p:nvPr/>
          </p:nvGrpSpPr>
          <p:grpSpPr>
            <a:xfrm>
              <a:off x="5409919" y="3070416"/>
              <a:ext cx="835965" cy="2391431"/>
              <a:chOff x="7078148" y="3816227"/>
              <a:chExt cx="824801" cy="2999247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791E6D62-9EE4-B44F-8FEF-B617490EB2DA}"/>
                  </a:ext>
                </a:extLst>
              </p:cNvPr>
              <p:cNvSpPr/>
              <p:nvPr/>
            </p:nvSpPr>
            <p:spPr>
              <a:xfrm>
                <a:off x="7257458" y="4061458"/>
                <a:ext cx="603504" cy="193420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CBC2FE4A-0ACD-A040-B3DA-743ABB81FF9D}"/>
                  </a:ext>
                </a:extLst>
              </p:cNvPr>
              <p:cNvSpPr/>
              <p:nvPr/>
            </p:nvSpPr>
            <p:spPr>
              <a:xfrm>
                <a:off x="7300268" y="3816227"/>
                <a:ext cx="511388" cy="193420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9A54A26-A1B7-434C-8A16-251ECCCC908F}"/>
                  </a:ext>
                </a:extLst>
              </p:cNvPr>
              <p:cNvSpPr/>
              <p:nvPr/>
            </p:nvSpPr>
            <p:spPr>
              <a:xfrm>
                <a:off x="7263515" y="5171283"/>
                <a:ext cx="586414" cy="78537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C04F966-1E01-304B-86FC-784B5083CA46}"/>
                  </a:ext>
                </a:extLst>
              </p:cNvPr>
              <p:cNvSpPr txBox="1"/>
              <p:nvPr/>
            </p:nvSpPr>
            <p:spPr>
              <a:xfrm>
                <a:off x="7078148" y="6299691"/>
                <a:ext cx="824801" cy="5157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Garamond" panose="02020404030301010803" pitchFamily="18" charset="0"/>
                  </a:rPr>
                  <a:t>Control</a:t>
                </a: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900301DD-9E8F-F144-8811-56937C7C7DC9}"/>
                </a:ext>
              </a:extLst>
            </p:cNvPr>
            <p:cNvGrpSpPr/>
            <p:nvPr/>
          </p:nvGrpSpPr>
          <p:grpSpPr>
            <a:xfrm>
              <a:off x="6490906" y="3088630"/>
              <a:ext cx="1037394" cy="2379286"/>
              <a:chOff x="8739413" y="3831123"/>
              <a:chExt cx="1165610" cy="2989946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1CF5D62F-7B40-DD41-9AD1-80E4F12D6571}"/>
                  </a:ext>
                </a:extLst>
              </p:cNvPr>
              <p:cNvSpPr/>
              <p:nvPr/>
            </p:nvSpPr>
            <p:spPr>
              <a:xfrm>
                <a:off x="9042410" y="4061458"/>
                <a:ext cx="603504" cy="193420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F11F594B-33F6-7F46-BA25-26F5BADF84C9}"/>
                  </a:ext>
                </a:extLst>
              </p:cNvPr>
              <p:cNvSpPr/>
              <p:nvPr/>
            </p:nvSpPr>
            <p:spPr>
              <a:xfrm>
                <a:off x="9103568" y="3831123"/>
                <a:ext cx="511388" cy="193420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22FB958E-29C0-1841-B1BC-C56C82D15104}"/>
                  </a:ext>
                </a:extLst>
              </p:cNvPr>
              <p:cNvSpPr/>
              <p:nvPr/>
            </p:nvSpPr>
            <p:spPr>
              <a:xfrm>
                <a:off x="9050955" y="5187727"/>
                <a:ext cx="586414" cy="78537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A98A7916-9B18-6C40-AD84-1AB4B6DEB6CF}"/>
                  </a:ext>
                </a:extLst>
              </p:cNvPr>
              <p:cNvSpPr txBox="1"/>
              <p:nvPr/>
            </p:nvSpPr>
            <p:spPr>
              <a:xfrm>
                <a:off x="8739413" y="6304261"/>
                <a:ext cx="1165610" cy="5168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Garamond" panose="02020404030301010803" pitchFamily="18" charset="0"/>
                  </a:rPr>
                  <a:t>Ketogenic</a:t>
                </a:r>
              </a:p>
            </p:txBody>
          </p:sp>
        </p:grp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18627D42-AEC7-254C-91B4-DBAC000E4E5F}"/>
                </a:ext>
              </a:extLst>
            </p:cNvPr>
            <p:cNvGrpSpPr/>
            <p:nvPr/>
          </p:nvGrpSpPr>
          <p:grpSpPr>
            <a:xfrm>
              <a:off x="7673216" y="3124272"/>
              <a:ext cx="1116785" cy="2338627"/>
              <a:chOff x="10535758" y="3879010"/>
              <a:chExt cx="1218147" cy="2942742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602E2CEB-C74B-9F4D-A9B2-0948377627D5}"/>
                  </a:ext>
                </a:extLst>
              </p:cNvPr>
              <p:cNvSpPr/>
              <p:nvPr/>
            </p:nvSpPr>
            <p:spPr>
              <a:xfrm>
                <a:off x="10827362" y="4061458"/>
                <a:ext cx="603504" cy="193420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A498B9F-6750-CB4F-9254-A5472B57BE79}"/>
                  </a:ext>
                </a:extLst>
              </p:cNvPr>
              <p:cNvSpPr/>
              <p:nvPr/>
            </p:nvSpPr>
            <p:spPr>
              <a:xfrm>
                <a:off x="10873420" y="3879010"/>
                <a:ext cx="511388" cy="193420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FC85AD53-9584-C447-BB00-61BAE13B6728}"/>
                  </a:ext>
                </a:extLst>
              </p:cNvPr>
              <p:cNvSpPr/>
              <p:nvPr/>
            </p:nvSpPr>
            <p:spPr>
              <a:xfrm>
                <a:off x="10835907" y="5185624"/>
                <a:ext cx="586414" cy="78537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FC967587-EC36-EC47-9C8E-A4AF2DA83712}"/>
                  </a:ext>
                </a:extLst>
              </p:cNvPr>
              <p:cNvSpPr txBox="1"/>
              <p:nvPr/>
            </p:nvSpPr>
            <p:spPr>
              <a:xfrm>
                <a:off x="10535758" y="6304260"/>
                <a:ext cx="1218147" cy="517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Garamond" panose="02020404030301010803" pitchFamily="18" charset="0"/>
                  </a:rPr>
                  <a:t>High Sugar</a:t>
                </a:r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9797B31-59E7-1B4B-AC7B-93BD2774F193}"/>
              </a:ext>
            </a:extLst>
          </p:cNvPr>
          <p:cNvSpPr txBox="1"/>
          <p:nvPr/>
        </p:nvSpPr>
        <p:spPr>
          <a:xfrm>
            <a:off x="371127" y="3913629"/>
            <a:ext cx="2128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Add to diets of choice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8ABE1A-8B9D-794F-B6B4-6B4632CFB943}"/>
              </a:ext>
            </a:extLst>
          </p:cNvPr>
          <p:cNvSpPr txBox="1"/>
          <p:nvPr/>
        </p:nvSpPr>
        <p:spPr>
          <a:xfrm>
            <a:off x="705717" y="406570"/>
            <a:ext cx="1539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Establish Fly Colony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C58CA58-382A-F846-A798-78F7461FC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14" y="971872"/>
            <a:ext cx="1156369" cy="7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7682145-2B0D-8140-929A-6FBBC600BB1F}"/>
              </a:ext>
            </a:extLst>
          </p:cNvPr>
          <p:cNvCxnSpPr>
            <a:cxnSpLocks/>
          </p:cNvCxnSpPr>
          <p:nvPr/>
        </p:nvCxnSpPr>
        <p:spPr>
          <a:xfrm>
            <a:off x="1514269" y="1710240"/>
            <a:ext cx="0" cy="4570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C2BE75A-9A5D-0646-BA0F-3C86FE2C1BB3}"/>
              </a:ext>
            </a:extLst>
          </p:cNvPr>
          <p:cNvGrpSpPr/>
          <p:nvPr/>
        </p:nvGrpSpPr>
        <p:grpSpPr>
          <a:xfrm>
            <a:off x="697372" y="4381374"/>
            <a:ext cx="1464493" cy="369414"/>
            <a:chOff x="8204074" y="2694749"/>
            <a:chExt cx="788759" cy="990852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1C964C9-216E-274C-96F8-90A1594CC9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4074" y="2800109"/>
              <a:ext cx="153424" cy="76481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17A218A8-ABE1-EF4B-8B20-78872B8454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5011" y="2796445"/>
              <a:ext cx="4509" cy="88686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8868D612-9083-8F47-B518-8E89A3686CE3}"/>
                </a:ext>
              </a:extLst>
            </p:cNvPr>
            <p:cNvCxnSpPr>
              <a:cxnSpLocks/>
              <a:endCxn id="138" idx="0"/>
            </p:cNvCxnSpPr>
            <p:nvPr/>
          </p:nvCxnSpPr>
          <p:spPr>
            <a:xfrm>
              <a:off x="8934969" y="2694749"/>
              <a:ext cx="57864" cy="99085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C11C8AF1-BF1B-6745-86EC-C766774C24CD}"/>
              </a:ext>
            </a:extLst>
          </p:cNvPr>
          <p:cNvGrpSpPr/>
          <p:nvPr/>
        </p:nvGrpSpPr>
        <p:grpSpPr>
          <a:xfrm>
            <a:off x="3480734" y="2821374"/>
            <a:ext cx="3203445" cy="2184509"/>
            <a:chOff x="8722059" y="2361747"/>
            <a:chExt cx="3203445" cy="2184509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430C240-C073-6345-9953-34678B7D55A8}"/>
                </a:ext>
              </a:extLst>
            </p:cNvPr>
            <p:cNvGrpSpPr/>
            <p:nvPr/>
          </p:nvGrpSpPr>
          <p:grpSpPr>
            <a:xfrm>
              <a:off x="8722059" y="2361747"/>
              <a:ext cx="3203445" cy="2184509"/>
              <a:chOff x="5482023" y="3070416"/>
              <a:chExt cx="3131167" cy="2301784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F0DDDC97-8729-0F42-BA5A-8AA7C3078F2C}"/>
                  </a:ext>
                </a:extLst>
              </p:cNvPr>
              <p:cNvGrpSpPr/>
              <p:nvPr/>
            </p:nvGrpSpPr>
            <p:grpSpPr>
              <a:xfrm>
                <a:off x="5482023" y="3070416"/>
                <a:ext cx="721298" cy="2290993"/>
                <a:chOff x="7149296" y="3816227"/>
                <a:chExt cx="711666" cy="2873281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81D7616A-AEA8-2945-8144-B260E18D8C8C}"/>
                    </a:ext>
                  </a:extLst>
                </p:cNvPr>
                <p:cNvSpPr/>
                <p:nvPr/>
              </p:nvSpPr>
              <p:spPr>
                <a:xfrm>
                  <a:off x="7257458" y="4061458"/>
                  <a:ext cx="603504" cy="193420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FA4D7B5E-A71F-EB4D-BBB0-40AEE31A27E3}"/>
                    </a:ext>
                  </a:extLst>
                </p:cNvPr>
                <p:cNvSpPr/>
                <p:nvPr/>
              </p:nvSpPr>
              <p:spPr>
                <a:xfrm>
                  <a:off x="7300268" y="3816227"/>
                  <a:ext cx="511388" cy="193420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5E50695-E1CF-3A49-AE64-1CB6D72D104B}"/>
                    </a:ext>
                  </a:extLst>
                </p:cNvPr>
                <p:cNvSpPr/>
                <p:nvPr/>
              </p:nvSpPr>
              <p:spPr>
                <a:xfrm>
                  <a:off x="7263514" y="5204236"/>
                  <a:ext cx="586414" cy="785372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E845B83-504C-6043-9D0A-D2A7C62EC7FE}"/>
                    </a:ext>
                  </a:extLst>
                </p:cNvPr>
                <p:cNvSpPr txBox="1"/>
                <p:nvPr/>
              </p:nvSpPr>
              <p:spPr>
                <a:xfrm>
                  <a:off x="7149296" y="6282783"/>
                  <a:ext cx="700607" cy="4067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Garamond" panose="02020404030301010803" pitchFamily="18" charset="0"/>
                    </a:rPr>
                    <a:t>Control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6805B93-FBB0-AB47-A877-D979EEC91492}"/>
                  </a:ext>
                </a:extLst>
              </p:cNvPr>
              <p:cNvGrpSpPr/>
              <p:nvPr/>
            </p:nvGrpSpPr>
            <p:grpSpPr>
              <a:xfrm>
                <a:off x="6561359" y="3088631"/>
                <a:ext cx="881188" cy="2283569"/>
                <a:chOff x="8818575" y="3831123"/>
                <a:chExt cx="990098" cy="2869662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6121FB47-51C7-7E43-AC71-24DE4FEC649C}"/>
                    </a:ext>
                  </a:extLst>
                </p:cNvPr>
                <p:cNvSpPr/>
                <p:nvPr/>
              </p:nvSpPr>
              <p:spPr>
                <a:xfrm>
                  <a:off x="9042410" y="4061458"/>
                  <a:ext cx="603504" cy="193420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213E78D-CA4E-CE48-9504-9CD8B3A40B2D}"/>
                    </a:ext>
                  </a:extLst>
                </p:cNvPr>
                <p:cNvSpPr/>
                <p:nvPr/>
              </p:nvSpPr>
              <p:spPr>
                <a:xfrm>
                  <a:off x="9079923" y="3831123"/>
                  <a:ext cx="511388" cy="193420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3B27303C-651B-D145-849A-53228133F285}"/>
                    </a:ext>
                  </a:extLst>
                </p:cNvPr>
                <p:cNvSpPr/>
                <p:nvPr/>
              </p:nvSpPr>
              <p:spPr>
                <a:xfrm>
                  <a:off x="9050955" y="5204236"/>
                  <a:ext cx="586414" cy="785372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11663D8B-6022-6949-80CE-BAD2C7698035}"/>
                    </a:ext>
                  </a:extLst>
                </p:cNvPr>
                <p:cNvSpPr txBox="1"/>
                <p:nvPr/>
              </p:nvSpPr>
              <p:spPr>
                <a:xfrm>
                  <a:off x="8818575" y="6293251"/>
                  <a:ext cx="990098" cy="4075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Garamond" panose="02020404030301010803" pitchFamily="18" charset="0"/>
                    </a:rPr>
                    <a:t>Ketogenic</a:t>
                  </a: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2FB39373-28DD-C543-A3BC-15F54CA387A1}"/>
                  </a:ext>
                </a:extLst>
              </p:cNvPr>
              <p:cNvGrpSpPr/>
              <p:nvPr/>
            </p:nvGrpSpPr>
            <p:grpSpPr>
              <a:xfrm>
                <a:off x="7664565" y="3124273"/>
                <a:ext cx="948625" cy="2247925"/>
                <a:chOff x="10526319" y="3879010"/>
                <a:chExt cx="1034724" cy="2828610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380010E6-A8A7-E94F-AA53-4417934D6C24}"/>
                    </a:ext>
                  </a:extLst>
                </p:cNvPr>
                <p:cNvSpPr/>
                <p:nvPr/>
              </p:nvSpPr>
              <p:spPr>
                <a:xfrm>
                  <a:off x="10827362" y="4061458"/>
                  <a:ext cx="603504" cy="193420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F615836-528E-6541-AEDA-4068351F1276}"/>
                    </a:ext>
                  </a:extLst>
                </p:cNvPr>
                <p:cNvSpPr/>
                <p:nvPr/>
              </p:nvSpPr>
              <p:spPr>
                <a:xfrm>
                  <a:off x="10873420" y="3879010"/>
                  <a:ext cx="511388" cy="193420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1E30A17C-4682-514F-A091-B256F6B1AD54}"/>
                    </a:ext>
                  </a:extLst>
                </p:cNvPr>
                <p:cNvSpPr/>
                <p:nvPr/>
              </p:nvSpPr>
              <p:spPr>
                <a:xfrm>
                  <a:off x="10835907" y="5202155"/>
                  <a:ext cx="586414" cy="785372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63DFCB14-7E8B-614A-BC20-F0400005271F}"/>
                    </a:ext>
                  </a:extLst>
                </p:cNvPr>
                <p:cNvSpPr txBox="1"/>
                <p:nvPr/>
              </p:nvSpPr>
              <p:spPr>
                <a:xfrm>
                  <a:off x="10526319" y="6299547"/>
                  <a:ext cx="1034724" cy="4080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Garamond" panose="02020404030301010803" pitchFamily="18" charset="0"/>
                    </a:rPr>
                    <a:t>High Sugar</a:t>
                  </a:r>
                </a:p>
              </p:txBody>
            </p:sp>
          </p:grp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27" name="Ink 1026">
                  <a:extLst>
                    <a:ext uri="{FF2B5EF4-FFF2-40B4-BE49-F238E27FC236}">
                      <a16:creationId xmlns:a16="http://schemas.microsoft.com/office/drawing/2014/main" id="{83D8BEA8-5C73-3740-B6CA-E729DA6EE736}"/>
                    </a:ext>
                  </a:extLst>
                </p14:cNvPr>
                <p14:cNvContentPartPr/>
                <p14:nvPr/>
              </p14:nvContentPartPr>
              <p14:xfrm>
                <a:off x="8919308" y="3512861"/>
                <a:ext cx="14040" cy="36000"/>
              </p14:xfrm>
            </p:contentPart>
          </mc:Choice>
          <mc:Fallback xmlns="">
            <p:pic>
              <p:nvPicPr>
                <p:cNvPr id="1027" name="Ink 1026">
                  <a:extLst>
                    <a:ext uri="{FF2B5EF4-FFF2-40B4-BE49-F238E27FC236}">
                      <a16:creationId xmlns:a16="http://schemas.microsoft.com/office/drawing/2014/main" id="{83D8BEA8-5C73-3740-B6CA-E729DA6EE73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901308" y="3494861"/>
                  <a:ext cx="4968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29" name="Ink 1028">
                  <a:extLst>
                    <a:ext uri="{FF2B5EF4-FFF2-40B4-BE49-F238E27FC236}">
                      <a16:creationId xmlns:a16="http://schemas.microsoft.com/office/drawing/2014/main" id="{D1E6D1DC-B7B0-1B45-B010-2D021C52C54D}"/>
                    </a:ext>
                  </a:extLst>
                </p14:cNvPr>
                <p14:cNvContentPartPr/>
                <p14:nvPr/>
              </p14:nvContentPartPr>
              <p14:xfrm>
                <a:off x="8929028" y="3713741"/>
                <a:ext cx="12240" cy="33120"/>
              </p14:xfrm>
            </p:contentPart>
          </mc:Choice>
          <mc:Fallback xmlns="">
            <p:pic>
              <p:nvPicPr>
                <p:cNvPr id="1029" name="Ink 1028">
                  <a:extLst>
                    <a:ext uri="{FF2B5EF4-FFF2-40B4-BE49-F238E27FC236}">
                      <a16:creationId xmlns:a16="http://schemas.microsoft.com/office/drawing/2014/main" id="{D1E6D1DC-B7B0-1B45-B010-2D021C52C54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911028" y="3695741"/>
                  <a:ext cx="478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31" name="Ink 1030">
                  <a:extLst>
                    <a:ext uri="{FF2B5EF4-FFF2-40B4-BE49-F238E27FC236}">
                      <a16:creationId xmlns:a16="http://schemas.microsoft.com/office/drawing/2014/main" id="{2F5F3EF8-F315-D342-A882-973082B34618}"/>
                    </a:ext>
                  </a:extLst>
                </p14:cNvPr>
                <p14:cNvContentPartPr/>
                <p14:nvPr/>
              </p14:nvContentPartPr>
              <p14:xfrm>
                <a:off x="9104348" y="3593141"/>
                <a:ext cx="360" cy="22320"/>
              </p14:xfrm>
            </p:contentPart>
          </mc:Choice>
          <mc:Fallback xmlns="">
            <p:pic>
              <p:nvPicPr>
                <p:cNvPr id="1031" name="Ink 1030">
                  <a:extLst>
                    <a:ext uri="{FF2B5EF4-FFF2-40B4-BE49-F238E27FC236}">
                      <a16:creationId xmlns:a16="http://schemas.microsoft.com/office/drawing/2014/main" id="{2F5F3EF8-F315-D342-A882-973082B3461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086348" y="3575141"/>
                  <a:ext cx="360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32" name="Ink 1031">
                  <a:extLst>
                    <a:ext uri="{FF2B5EF4-FFF2-40B4-BE49-F238E27FC236}">
                      <a16:creationId xmlns:a16="http://schemas.microsoft.com/office/drawing/2014/main" id="{4051F9B2-A301-7E4A-A7EA-C16E7E8B616C}"/>
                    </a:ext>
                  </a:extLst>
                </p14:cNvPr>
                <p14:cNvContentPartPr/>
                <p14:nvPr/>
              </p14:nvContentPartPr>
              <p14:xfrm>
                <a:off x="9268148" y="3494861"/>
                <a:ext cx="360" cy="28800"/>
              </p14:xfrm>
            </p:contentPart>
          </mc:Choice>
          <mc:Fallback xmlns="">
            <p:pic>
              <p:nvPicPr>
                <p:cNvPr id="1032" name="Ink 1031">
                  <a:extLst>
                    <a:ext uri="{FF2B5EF4-FFF2-40B4-BE49-F238E27FC236}">
                      <a16:creationId xmlns:a16="http://schemas.microsoft.com/office/drawing/2014/main" id="{4051F9B2-A301-7E4A-A7EA-C16E7E8B616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250148" y="3476861"/>
                  <a:ext cx="360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33" name="Ink 1032">
                  <a:extLst>
                    <a:ext uri="{FF2B5EF4-FFF2-40B4-BE49-F238E27FC236}">
                      <a16:creationId xmlns:a16="http://schemas.microsoft.com/office/drawing/2014/main" id="{CE92FF46-D892-4A40-B4C4-7A511EED43C0}"/>
                    </a:ext>
                  </a:extLst>
                </p14:cNvPr>
                <p14:cNvContentPartPr/>
                <p14:nvPr/>
              </p14:nvContentPartPr>
              <p14:xfrm>
                <a:off x="9236468" y="3739301"/>
                <a:ext cx="1800" cy="20880"/>
              </p14:xfrm>
            </p:contentPart>
          </mc:Choice>
          <mc:Fallback xmlns="">
            <p:pic>
              <p:nvPicPr>
                <p:cNvPr id="1033" name="Ink 1032">
                  <a:extLst>
                    <a:ext uri="{FF2B5EF4-FFF2-40B4-BE49-F238E27FC236}">
                      <a16:creationId xmlns:a16="http://schemas.microsoft.com/office/drawing/2014/main" id="{CE92FF46-D892-4A40-B4C4-7A511EED43C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218468" y="3721301"/>
                  <a:ext cx="374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034" name="Ink 1033">
                  <a:extLst>
                    <a:ext uri="{FF2B5EF4-FFF2-40B4-BE49-F238E27FC236}">
                      <a16:creationId xmlns:a16="http://schemas.microsoft.com/office/drawing/2014/main" id="{D7719DE1-2AAB-9F40-9E0D-AC0F7916360A}"/>
                    </a:ext>
                  </a:extLst>
                </p14:cNvPr>
                <p14:cNvContentPartPr/>
                <p14:nvPr/>
              </p14:nvContentPartPr>
              <p14:xfrm>
                <a:off x="9089588" y="3839381"/>
                <a:ext cx="9720" cy="28800"/>
              </p14:xfrm>
            </p:contentPart>
          </mc:Choice>
          <mc:Fallback xmlns="">
            <p:pic>
              <p:nvPicPr>
                <p:cNvPr id="1034" name="Ink 1033">
                  <a:extLst>
                    <a:ext uri="{FF2B5EF4-FFF2-40B4-BE49-F238E27FC236}">
                      <a16:creationId xmlns:a16="http://schemas.microsoft.com/office/drawing/2014/main" id="{D7719DE1-2AAB-9F40-9E0D-AC0F7916360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072231" y="3821153"/>
                  <a:ext cx="44087" cy="648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035" name="Ink 1034">
                  <a:extLst>
                    <a:ext uri="{FF2B5EF4-FFF2-40B4-BE49-F238E27FC236}">
                      <a16:creationId xmlns:a16="http://schemas.microsoft.com/office/drawing/2014/main" id="{AEE41953-1BB4-2C47-9003-584DB1FE9788}"/>
                    </a:ext>
                  </a:extLst>
                </p14:cNvPr>
                <p14:cNvContentPartPr/>
                <p14:nvPr/>
              </p14:nvContentPartPr>
              <p14:xfrm>
                <a:off x="8962868" y="3914981"/>
                <a:ext cx="12960" cy="12600"/>
              </p14:xfrm>
            </p:contentPart>
          </mc:Choice>
          <mc:Fallback xmlns="">
            <p:pic>
              <p:nvPicPr>
                <p:cNvPr id="1035" name="Ink 1034">
                  <a:extLst>
                    <a:ext uri="{FF2B5EF4-FFF2-40B4-BE49-F238E27FC236}">
                      <a16:creationId xmlns:a16="http://schemas.microsoft.com/office/drawing/2014/main" id="{AEE41953-1BB4-2C47-9003-584DB1FE978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944868" y="3896981"/>
                  <a:ext cx="486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036" name="Ink 1035">
                  <a:extLst>
                    <a:ext uri="{FF2B5EF4-FFF2-40B4-BE49-F238E27FC236}">
                      <a16:creationId xmlns:a16="http://schemas.microsoft.com/office/drawing/2014/main" id="{95565470-2F83-2C4E-BDC8-644D90556B55}"/>
                    </a:ext>
                  </a:extLst>
                </p14:cNvPr>
                <p14:cNvContentPartPr/>
                <p14:nvPr/>
              </p14:nvContentPartPr>
              <p14:xfrm>
                <a:off x="9350228" y="3900581"/>
                <a:ext cx="4680" cy="29160"/>
              </p14:xfrm>
            </p:contentPart>
          </mc:Choice>
          <mc:Fallback xmlns="">
            <p:pic>
              <p:nvPicPr>
                <p:cNvPr id="1036" name="Ink 1035">
                  <a:extLst>
                    <a:ext uri="{FF2B5EF4-FFF2-40B4-BE49-F238E27FC236}">
                      <a16:creationId xmlns:a16="http://schemas.microsoft.com/office/drawing/2014/main" id="{95565470-2F83-2C4E-BDC8-644D90556B5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333514" y="3882356"/>
                  <a:ext cx="37774" cy="652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37" name="Ink 1036">
                  <a:extLst>
                    <a:ext uri="{FF2B5EF4-FFF2-40B4-BE49-F238E27FC236}">
                      <a16:creationId xmlns:a16="http://schemas.microsoft.com/office/drawing/2014/main" id="{D70D9521-51D0-3E48-A2B9-7BD47F06E872}"/>
                    </a:ext>
                  </a:extLst>
                </p14:cNvPr>
                <p14:cNvContentPartPr/>
                <p14:nvPr/>
              </p14:nvContentPartPr>
              <p14:xfrm>
                <a:off x="9248348" y="3883301"/>
                <a:ext cx="10800" cy="20880"/>
              </p14:xfrm>
            </p:contentPart>
          </mc:Choice>
          <mc:Fallback xmlns="">
            <p:pic>
              <p:nvPicPr>
                <p:cNvPr id="1037" name="Ink 1036">
                  <a:extLst>
                    <a:ext uri="{FF2B5EF4-FFF2-40B4-BE49-F238E27FC236}">
                      <a16:creationId xmlns:a16="http://schemas.microsoft.com/office/drawing/2014/main" id="{D70D9521-51D0-3E48-A2B9-7BD47F06E87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230348" y="3865301"/>
                  <a:ext cx="464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38" name="Ink 1037">
                  <a:extLst>
                    <a:ext uri="{FF2B5EF4-FFF2-40B4-BE49-F238E27FC236}">
                      <a16:creationId xmlns:a16="http://schemas.microsoft.com/office/drawing/2014/main" id="{432A6632-8571-6641-AD24-18B1AE9FFAD9}"/>
                    </a:ext>
                  </a:extLst>
                </p14:cNvPr>
                <p14:cNvContentPartPr/>
                <p14:nvPr/>
              </p14:nvContentPartPr>
              <p14:xfrm>
                <a:off x="9362108" y="3653981"/>
                <a:ext cx="360" cy="360"/>
              </p14:xfrm>
            </p:contentPart>
          </mc:Choice>
          <mc:Fallback xmlns="">
            <p:pic>
              <p:nvPicPr>
                <p:cNvPr id="1038" name="Ink 1037">
                  <a:extLst>
                    <a:ext uri="{FF2B5EF4-FFF2-40B4-BE49-F238E27FC236}">
                      <a16:creationId xmlns:a16="http://schemas.microsoft.com/office/drawing/2014/main" id="{432A6632-8571-6641-AD24-18B1AE9FFAD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344108" y="3635981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039" name="Ink 1038">
                  <a:extLst>
                    <a:ext uri="{FF2B5EF4-FFF2-40B4-BE49-F238E27FC236}">
                      <a16:creationId xmlns:a16="http://schemas.microsoft.com/office/drawing/2014/main" id="{58F4C70E-CAE3-794F-B3C6-A1A29E01739B}"/>
                    </a:ext>
                  </a:extLst>
                </p14:cNvPr>
                <p14:cNvContentPartPr/>
                <p14:nvPr/>
              </p14:nvContentPartPr>
              <p14:xfrm>
                <a:off x="10177868" y="3543821"/>
                <a:ext cx="6480" cy="33120"/>
              </p14:xfrm>
            </p:contentPart>
          </mc:Choice>
          <mc:Fallback xmlns="">
            <p:pic>
              <p:nvPicPr>
                <p:cNvPr id="1039" name="Ink 1038">
                  <a:extLst>
                    <a:ext uri="{FF2B5EF4-FFF2-40B4-BE49-F238E27FC236}">
                      <a16:creationId xmlns:a16="http://schemas.microsoft.com/office/drawing/2014/main" id="{58F4C70E-CAE3-794F-B3C6-A1A29E01739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158809" y="3525821"/>
                  <a:ext cx="44216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040" name="Ink 1039">
                  <a:extLst>
                    <a:ext uri="{FF2B5EF4-FFF2-40B4-BE49-F238E27FC236}">
                      <a16:creationId xmlns:a16="http://schemas.microsoft.com/office/drawing/2014/main" id="{488DB6CA-2FFD-D44B-B89C-3F2D444F23BD}"/>
                    </a:ext>
                  </a:extLst>
                </p14:cNvPr>
                <p14:cNvContentPartPr/>
                <p14:nvPr/>
              </p14:nvContentPartPr>
              <p14:xfrm>
                <a:off x="10151948" y="3702941"/>
                <a:ext cx="1800" cy="24120"/>
              </p14:xfrm>
            </p:contentPart>
          </mc:Choice>
          <mc:Fallback xmlns="">
            <p:pic>
              <p:nvPicPr>
                <p:cNvPr id="1040" name="Ink 1039">
                  <a:extLst>
                    <a:ext uri="{FF2B5EF4-FFF2-40B4-BE49-F238E27FC236}">
                      <a16:creationId xmlns:a16="http://schemas.microsoft.com/office/drawing/2014/main" id="{488DB6CA-2FFD-D44B-B89C-3F2D444F23B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133948" y="3684668"/>
                  <a:ext cx="37440" cy="603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041" name="Ink 1040">
                  <a:extLst>
                    <a:ext uri="{FF2B5EF4-FFF2-40B4-BE49-F238E27FC236}">
                      <a16:creationId xmlns:a16="http://schemas.microsoft.com/office/drawing/2014/main" id="{801749B5-0DDB-1740-9E74-1478C6C977E5}"/>
                    </a:ext>
                  </a:extLst>
                </p14:cNvPr>
                <p14:cNvContentPartPr/>
                <p14:nvPr/>
              </p14:nvContentPartPr>
              <p14:xfrm>
                <a:off x="10352468" y="3642821"/>
                <a:ext cx="44640" cy="20520"/>
              </p14:xfrm>
            </p:contentPart>
          </mc:Choice>
          <mc:Fallback xmlns="">
            <p:pic>
              <p:nvPicPr>
                <p:cNvPr id="1041" name="Ink 1040">
                  <a:extLst>
                    <a:ext uri="{FF2B5EF4-FFF2-40B4-BE49-F238E27FC236}">
                      <a16:creationId xmlns:a16="http://schemas.microsoft.com/office/drawing/2014/main" id="{801749B5-0DDB-1740-9E74-1478C6C977E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334612" y="3624821"/>
                  <a:ext cx="79995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042" name="Ink 1041">
                  <a:extLst>
                    <a:ext uri="{FF2B5EF4-FFF2-40B4-BE49-F238E27FC236}">
                      <a16:creationId xmlns:a16="http://schemas.microsoft.com/office/drawing/2014/main" id="{4B2D5192-9C35-584D-B18B-2AD32A3DF289}"/>
                    </a:ext>
                  </a:extLst>
                </p14:cNvPr>
                <p14:cNvContentPartPr/>
                <p14:nvPr/>
              </p14:nvContentPartPr>
              <p14:xfrm>
                <a:off x="10375148" y="3785021"/>
                <a:ext cx="10080" cy="18360"/>
              </p14:xfrm>
            </p:contentPart>
          </mc:Choice>
          <mc:Fallback xmlns="">
            <p:pic>
              <p:nvPicPr>
                <p:cNvPr id="1042" name="Ink 1041">
                  <a:extLst>
                    <a:ext uri="{FF2B5EF4-FFF2-40B4-BE49-F238E27FC236}">
                      <a16:creationId xmlns:a16="http://schemas.microsoft.com/office/drawing/2014/main" id="{4B2D5192-9C35-584D-B18B-2AD32A3DF289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356481" y="3766661"/>
                  <a:ext cx="47040" cy="547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043" name="Ink 1042">
                  <a:extLst>
                    <a:ext uri="{FF2B5EF4-FFF2-40B4-BE49-F238E27FC236}">
                      <a16:creationId xmlns:a16="http://schemas.microsoft.com/office/drawing/2014/main" id="{595E60C6-EBE6-4448-A36D-5EB908034352}"/>
                    </a:ext>
                  </a:extLst>
                </p14:cNvPr>
                <p14:cNvContentPartPr/>
                <p14:nvPr/>
              </p14:nvContentPartPr>
              <p14:xfrm>
                <a:off x="10214228" y="3894821"/>
                <a:ext cx="11520" cy="21960"/>
              </p14:xfrm>
            </p:contentPart>
          </mc:Choice>
          <mc:Fallback xmlns="">
            <p:pic>
              <p:nvPicPr>
                <p:cNvPr id="1043" name="Ink 1042">
                  <a:extLst>
                    <a:ext uri="{FF2B5EF4-FFF2-40B4-BE49-F238E27FC236}">
                      <a16:creationId xmlns:a16="http://schemas.microsoft.com/office/drawing/2014/main" id="{595E60C6-EBE6-4448-A36D-5EB90803435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196228" y="3876821"/>
                  <a:ext cx="471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044" name="Ink 1043">
                  <a:extLst>
                    <a:ext uri="{FF2B5EF4-FFF2-40B4-BE49-F238E27FC236}">
                      <a16:creationId xmlns:a16="http://schemas.microsoft.com/office/drawing/2014/main" id="{BF799A38-760E-C040-927E-CFE00EDE1EC0}"/>
                    </a:ext>
                  </a:extLst>
                </p14:cNvPr>
                <p14:cNvContentPartPr/>
                <p14:nvPr/>
              </p14:nvContentPartPr>
              <p14:xfrm>
                <a:off x="11336348" y="3541661"/>
                <a:ext cx="7560" cy="19440"/>
              </p14:xfrm>
            </p:contentPart>
          </mc:Choice>
          <mc:Fallback xmlns="">
            <p:pic>
              <p:nvPicPr>
                <p:cNvPr id="1044" name="Ink 1043">
                  <a:extLst>
                    <a:ext uri="{FF2B5EF4-FFF2-40B4-BE49-F238E27FC236}">
                      <a16:creationId xmlns:a16="http://schemas.microsoft.com/office/drawing/2014/main" id="{BF799A38-760E-C040-927E-CFE00EDE1EC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318348" y="3523661"/>
                  <a:ext cx="432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045" name="Ink 1044">
                  <a:extLst>
                    <a:ext uri="{FF2B5EF4-FFF2-40B4-BE49-F238E27FC236}">
                      <a16:creationId xmlns:a16="http://schemas.microsoft.com/office/drawing/2014/main" id="{B6ECF331-F3EB-BF4B-ACF7-BB534554D743}"/>
                    </a:ext>
                  </a:extLst>
                </p14:cNvPr>
                <p14:cNvContentPartPr/>
                <p14:nvPr/>
              </p14:nvContentPartPr>
              <p14:xfrm>
                <a:off x="11362988" y="3712661"/>
                <a:ext cx="360" cy="17640"/>
              </p14:xfrm>
            </p:contentPart>
          </mc:Choice>
          <mc:Fallback xmlns="">
            <p:pic>
              <p:nvPicPr>
                <p:cNvPr id="1045" name="Ink 1044">
                  <a:extLst>
                    <a:ext uri="{FF2B5EF4-FFF2-40B4-BE49-F238E27FC236}">
                      <a16:creationId xmlns:a16="http://schemas.microsoft.com/office/drawing/2014/main" id="{B6ECF331-F3EB-BF4B-ACF7-BB534554D74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344988" y="3695021"/>
                  <a:ext cx="36000" cy="525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046" name="Ink 1045">
                  <a:extLst>
                    <a:ext uri="{FF2B5EF4-FFF2-40B4-BE49-F238E27FC236}">
                      <a16:creationId xmlns:a16="http://schemas.microsoft.com/office/drawing/2014/main" id="{C755D39C-6E93-474E-A0A6-4A9C8E1E235B}"/>
                    </a:ext>
                  </a:extLst>
                </p14:cNvPr>
                <p14:cNvContentPartPr/>
                <p14:nvPr/>
              </p14:nvContentPartPr>
              <p14:xfrm>
                <a:off x="11669708" y="3592781"/>
                <a:ext cx="16560" cy="32040"/>
              </p14:xfrm>
            </p:contentPart>
          </mc:Choice>
          <mc:Fallback xmlns="">
            <p:pic>
              <p:nvPicPr>
                <p:cNvPr id="1046" name="Ink 1045">
                  <a:extLst>
                    <a:ext uri="{FF2B5EF4-FFF2-40B4-BE49-F238E27FC236}">
                      <a16:creationId xmlns:a16="http://schemas.microsoft.com/office/drawing/2014/main" id="{C755D39C-6E93-474E-A0A6-4A9C8E1E235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652091" y="3574576"/>
                  <a:ext cx="51442" cy="680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047" name="Ink 1046">
                  <a:extLst>
                    <a:ext uri="{FF2B5EF4-FFF2-40B4-BE49-F238E27FC236}">
                      <a16:creationId xmlns:a16="http://schemas.microsoft.com/office/drawing/2014/main" id="{2C64C36E-B1EF-694A-9EB2-215C80A7669E}"/>
                    </a:ext>
                  </a:extLst>
                </p14:cNvPr>
                <p14:cNvContentPartPr/>
                <p14:nvPr/>
              </p14:nvContentPartPr>
              <p14:xfrm>
                <a:off x="11533268" y="3595661"/>
                <a:ext cx="360" cy="21240"/>
              </p14:xfrm>
            </p:contentPart>
          </mc:Choice>
          <mc:Fallback xmlns="">
            <p:pic>
              <p:nvPicPr>
                <p:cNvPr id="1047" name="Ink 1046">
                  <a:extLst>
                    <a:ext uri="{FF2B5EF4-FFF2-40B4-BE49-F238E27FC236}">
                      <a16:creationId xmlns:a16="http://schemas.microsoft.com/office/drawing/2014/main" id="{2C64C36E-B1EF-694A-9EB2-215C80A7669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515268" y="3577961"/>
                  <a:ext cx="36000" cy="562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048" name="Ink 1047">
                  <a:extLst>
                    <a:ext uri="{FF2B5EF4-FFF2-40B4-BE49-F238E27FC236}">
                      <a16:creationId xmlns:a16="http://schemas.microsoft.com/office/drawing/2014/main" id="{8A1B5101-F1E6-F14A-A0C4-52C8B11A53A8}"/>
                    </a:ext>
                  </a:extLst>
                </p14:cNvPr>
                <p14:cNvContentPartPr/>
                <p14:nvPr/>
              </p14:nvContentPartPr>
              <p14:xfrm>
                <a:off x="11537588" y="3780701"/>
                <a:ext cx="6840" cy="32400"/>
              </p14:xfrm>
            </p:contentPart>
          </mc:Choice>
          <mc:Fallback xmlns="">
            <p:pic>
              <p:nvPicPr>
                <p:cNvPr id="1048" name="Ink 1047">
                  <a:extLst>
                    <a:ext uri="{FF2B5EF4-FFF2-40B4-BE49-F238E27FC236}">
                      <a16:creationId xmlns:a16="http://schemas.microsoft.com/office/drawing/2014/main" id="{8A1B5101-F1E6-F14A-A0C4-52C8B11A53A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519588" y="3762701"/>
                  <a:ext cx="4248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049" name="Ink 1048">
                  <a:extLst>
                    <a:ext uri="{FF2B5EF4-FFF2-40B4-BE49-F238E27FC236}">
                      <a16:creationId xmlns:a16="http://schemas.microsoft.com/office/drawing/2014/main" id="{FA5A4BB8-50B3-8642-9502-F582EC8D8C2F}"/>
                    </a:ext>
                  </a:extLst>
                </p14:cNvPr>
                <p14:cNvContentPartPr/>
                <p14:nvPr/>
              </p14:nvContentPartPr>
              <p14:xfrm>
                <a:off x="11732708" y="3845861"/>
                <a:ext cx="360" cy="23760"/>
              </p14:xfrm>
            </p:contentPart>
          </mc:Choice>
          <mc:Fallback xmlns="">
            <p:pic>
              <p:nvPicPr>
                <p:cNvPr id="1049" name="Ink 1048">
                  <a:extLst>
                    <a:ext uri="{FF2B5EF4-FFF2-40B4-BE49-F238E27FC236}">
                      <a16:creationId xmlns:a16="http://schemas.microsoft.com/office/drawing/2014/main" id="{FA5A4BB8-50B3-8642-9502-F582EC8D8C2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714708" y="3827861"/>
                  <a:ext cx="360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050" name="Ink 1049">
                  <a:extLst>
                    <a:ext uri="{FF2B5EF4-FFF2-40B4-BE49-F238E27FC236}">
                      <a16:creationId xmlns:a16="http://schemas.microsoft.com/office/drawing/2014/main" id="{83E6F88D-2B82-9C43-8051-8D49B07CB98C}"/>
                    </a:ext>
                  </a:extLst>
                </p14:cNvPr>
                <p14:cNvContentPartPr/>
                <p14:nvPr/>
              </p14:nvContentPartPr>
              <p14:xfrm>
                <a:off x="10469468" y="3873941"/>
                <a:ext cx="11880" cy="36720"/>
              </p14:xfrm>
            </p:contentPart>
          </mc:Choice>
          <mc:Fallback xmlns="">
            <p:pic>
              <p:nvPicPr>
                <p:cNvPr id="1050" name="Ink 1049">
                  <a:extLst>
                    <a:ext uri="{FF2B5EF4-FFF2-40B4-BE49-F238E27FC236}">
                      <a16:creationId xmlns:a16="http://schemas.microsoft.com/office/drawing/2014/main" id="{83E6F88D-2B82-9C43-8051-8D49B07CB98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451997" y="3855941"/>
                  <a:ext cx="46472" cy="7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AC18F770-4B2C-C846-98D1-BE957259C2A0}"/>
                  </a:ext>
                </a:extLst>
              </p14:cNvPr>
              <p14:cNvContentPartPr/>
              <p14:nvPr/>
            </p14:nvContentPartPr>
            <p14:xfrm rot="4122151">
              <a:off x="5197529" y="4208263"/>
              <a:ext cx="0" cy="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AC18F770-4B2C-C846-98D1-BE957259C2A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 rot="4122151">
                <a:off x="5197529" y="4208263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2BE4D4-E8FA-EB42-86A1-C7C9CCD57C8D}"/>
                  </a:ext>
                </a:extLst>
              </p14:cNvPr>
              <p14:cNvContentPartPr/>
              <p14:nvPr/>
            </p14:nvContentPartPr>
            <p14:xfrm>
              <a:off x="5199408" y="4250496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2BE4D4-E8FA-EB42-86A1-C7C9CCD57C8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163408" y="4214496"/>
                <a:ext cx="7200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109" name="TextBox 108">
            <a:extLst>
              <a:ext uri="{FF2B5EF4-FFF2-40B4-BE49-F238E27FC236}">
                <a16:creationId xmlns:a16="http://schemas.microsoft.com/office/drawing/2014/main" id="{A8E80EE6-6FD8-2149-A0DB-DBEB2122A7A8}"/>
              </a:ext>
            </a:extLst>
          </p:cNvPr>
          <p:cNvSpPr txBox="1"/>
          <p:nvPr/>
        </p:nvSpPr>
        <p:spPr>
          <a:xfrm>
            <a:off x="3378023" y="2081473"/>
            <a:ext cx="337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Conduct Behavioral Assay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650B6E5-1C74-A947-8BF2-48E4A6213BDA}"/>
              </a:ext>
            </a:extLst>
          </p:cNvPr>
          <p:cNvSpPr txBox="1"/>
          <p:nvPr/>
        </p:nvSpPr>
        <p:spPr>
          <a:xfrm>
            <a:off x="3685003" y="1560413"/>
            <a:ext cx="2802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Garamond" panose="02020404030301010803" pitchFamily="18" charset="0"/>
              </a:rPr>
              <a:t>24 – 72 Hrs. Post Transfer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42F9C876-9F52-4045-8D10-0858FF5E942D}"/>
              </a:ext>
            </a:extLst>
          </p:cNvPr>
          <p:cNvCxnSpPr>
            <a:cxnSpLocks/>
          </p:cNvCxnSpPr>
          <p:nvPr/>
        </p:nvCxnSpPr>
        <p:spPr>
          <a:xfrm>
            <a:off x="1514269" y="3456585"/>
            <a:ext cx="0" cy="4570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101" descr="Shape, rectangle&#10;&#10;Description automatically generated">
            <a:extLst>
              <a:ext uri="{FF2B5EF4-FFF2-40B4-BE49-F238E27FC236}">
                <a16:creationId xmlns:a16="http://schemas.microsoft.com/office/drawing/2014/main" id="{6A6EAC14-3B7C-3E43-ABC2-6D0D5108D443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321055" y="3390900"/>
            <a:ext cx="2951835" cy="1391437"/>
          </a:xfrm>
          <a:prstGeom prst="rect">
            <a:avLst/>
          </a:prstGeom>
        </p:spPr>
      </p:pic>
      <p:sp>
        <p:nvSpPr>
          <p:cNvPr id="103" name="Oval 102">
            <a:extLst>
              <a:ext uri="{FF2B5EF4-FFF2-40B4-BE49-F238E27FC236}">
                <a16:creationId xmlns:a16="http://schemas.microsoft.com/office/drawing/2014/main" id="{A7481D5F-8E46-8F49-AE01-D8A395A4F3E9}"/>
              </a:ext>
            </a:extLst>
          </p:cNvPr>
          <p:cNvSpPr/>
          <p:nvPr/>
        </p:nvSpPr>
        <p:spPr>
          <a:xfrm rot="4122151">
            <a:off x="9172963" y="3595031"/>
            <a:ext cx="194004" cy="7878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7AF323E-8510-B949-B59E-EE0167BEB9AB}"/>
              </a:ext>
            </a:extLst>
          </p:cNvPr>
          <p:cNvGrpSpPr/>
          <p:nvPr/>
        </p:nvGrpSpPr>
        <p:grpSpPr>
          <a:xfrm>
            <a:off x="9535254" y="3848067"/>
            <a:ext cx="83880" cy="52560"/>
            <a:chOff x="9344009" y="5512610"/>
            <a:chExt cx="83880" cy="5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EE99C008-0191-0F41-A820-4A919A5FA65C}"/>
                    </a:ext>
                  </a:extLst>
                </p14:cNvPr>
                <p14:cNvContentPartPr/>
                <p14:nvPr/>
              </p14:nvContentPartPr>
              <p14:xfrm>
                <a:off x="9344009" y="5512610"/>
                <a:ext cx="76320" cy="226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EE99C008-0191-0F41-A820-4A919A5FA65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339689" y="5508357"/>
                  <a:ext cx="84960" cy="311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D510033-360E-2E4F-8AFE-47BC049D2E15}"/>
                    </a:ext>
                  </a:extLst>
                </p14:cNvPr>
                <p14:cNvContentPartPr/>
                <p14:nvPr/>
              </p14:nvContentPartPr>
              <p14:xfrm>
                <a:off x="9388289" y="5515130"/>
                <a:ext cx="32400" cy="500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D510033-360E-2E4F-8AFE-47BC049D2E1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383969" y="5510841"/>
                  <a:ext cx="41040" cy="586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C530187-483A-C14D-B32B-0DAA9BCBF92D}"/>
                    </a:ext>
                  </a:extLst>
                </p14:cNvPr>
                <p14:cNvContentPartPr/>
                <p14:nvPr/>
              </p14:nvContentPartPr>
              <p14:xfrm>
                <a:off x="9417809" y="5513690"/>
                <a:ext cx="10080" cy="36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C530187-483A-C14D-B32B-0DAA9BCBF92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413489" y="5509370"/>
                  <a:ext cx="18720" cy="1224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E6869F27-FAA4-864D-AC59-E6B3100EB5DE}"/>
              </a:ext>
            </a:extLst>
          </p:cNvPr>
          <p:cNvCxnSpPr>
            <a:cxnSpLocks/>
          </p:cNvCxnSpPr>
          <p:nvPr/>
        </p:nvCxnSpPr>
        <p:spPr>
          <a:xfrm>
            <a:off x="6836050" y="3954488"/>
            <a:ext cx="116803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FA48E89-0B89-4044-8454-E4570BA3AFE1}"/>
              </a:ext>
            </a:extLst>
          </p:cNvPr>
          <p:cNvGrpSpPr/>
          <p:nvPr/>
        </p:nvGrpSpPr>
        <p:grpSpPr>
          <a:xfrm>
            <a:off x="10093333" y="3104203"/>
            <a:ext cx="1548720" cy="756000"/>
            <a:chOff x="10199088" y="4899384"/>
            <a:chExt cx="1548720" cy="75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052FD31-2D50-C144-9F89-CFF50523F3AF}"/>
                    </a:ext>
                  </a:extLst>
                </p14:cNvPr>
                <p14:cNvContentPartPr/>
                <p14:nvPr/>
              </p14:nvContentPartPr>
              <p14:xfrm>
                <a:off x="10757448" y="4899384"/>
                <a:ext cx="990360" cy="5392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052FD31-2D50-C144-9F89-CFF50523F3A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739455" y="4881384"/>
                  <a:ext cx="1025987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8C37AF2C-1BA8-F248-A278-8BAA7503B0A5}"/>
                    </a:ext>
                  </a:extLst>
                </p14:cNvPr>
                <p14:cNvContentPartPr/>
                <p14:nvPr/>
              </p14:nvContentPartPr>
              <p14:xfrm>
                <a:off x="10472328" y="5275224"/>
                <a:ext cx="569880" cy="2030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8C37AF2C-1BA8-F248-A278-8BAA7503B0A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454328" y="5257224"/>
                  <a:ext cx="60552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54ECC3F8-1A6D-A74B-99AB-838F2B3E1A5E}"/>
                    </a:ext>
                  </a:extLst>
                </p14:cNvPr>
                <p14:cNvContentPartPr/>
                <p14:nvPr/>
              </p14:nvContentPartPr>
              <p14:xfrm>
                <a:off x="10428768" y="5235264"/>
                <a:ext cx="831960" cy="2530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54ECC3F8-1A6D-A74B-99AB-838F2B3E1A5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410768" y="5217290"/>
                  <a:ext cx="867600" cy="28866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3024A84C-AC40-B84E-8BA6-E087C649E597}"/>
                </a:ext>
              </a:extLst>
            </p:cNvPr>
            <p:cNvGrpSpPr/>
            <p:nvPr/>
          </p:nvGrpSpPr>
          <p:grpSpPr>
            <a:xfrm>
              <a:off x="10426968" y="5176944"/>
              <a:ext cx="1007640" cy="352800"/>
              <a:chOff x="10426968" y="5176944"/>
              <a:chExt cx="1007640" cy="352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2443EECC-EC7B-124F-9EF4-24706052C0D2}"/>
                      </a:ext>
                    </a:extLst>
                  </p14:cNvPr>
                  <p14:cNvContentPartPr/>
                  <p14:nvPr/>
                </p14:nvContentPartPr>
                <p14:xfrm>
                  <a:off x="10449648" y="5176944"/>
                  <a:ext cx="984960" cy="34416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2443EECC-EC7B-124F-9EF4-24706052C0D2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10431648" y="5158944"/>
                    <a:ext cx="1020600" cy="37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ACA2D416-542F-3947-A914-92125516EA1F}"/>
                      </a:ext>
                    </a:extLst>
                  </p14:cNvPr>
                  <p14:cNvContentPartPr/>
                  <p14:nvPr/>
                </p14:nvContentPartPr>
                <p14:xfrm>
                  <a:off x="10426968" y="5242104"/>
                  <a:ext cx="869400" cy="27360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ACA2D416-542F-3947-A914-92125516EA1F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10408968" y="5224080"/>
                    <a:ext cx="905040" cy="3092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0F3DBC43-610C-A847-B487-897ABFEFE9F5}"/>
                      </a:ext>
                    </a:extLst>
                  </p14:cNvPr>
                  <p14:cNvContentPartPr/>
                  <p14:nvPr/>
                </p14:nvContentPartPr>
                <p14:xfrm>
                  <a:off x="10470528" y="5464224"/>
                  <a:ext cx="313560" cy="65520"/>
                </p14:xfrm>
              </p:contentPart>
            </mc:Choice>
            <mc:Fallback xmlns=""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0F3DBC43-610C-A847-B487-897ABFEFE9F5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10452528" y="5446224"/>
                    <a:ext cx="349200" cy="101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171B6D7-5CFC-4546-B63C-FF36FAA8B3C0}"/>
                    </a:ext>
                  </a:extLst>
                </p14:cNvPr>
                <p14:cNvContentPartPr/>
                <p14:nvPr/>
              </p14:nvContentPartPr>
              <p14:xfrm>
                <a:off x="10199088" y="5494104"/>
                <a:ext cx="269640" cy="1612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171B6D7-5CFC-4546-B63C-FF36FAA8B3C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190088" y="5485104"/>
                  <a:ext cx="287280" cy="178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9D90B24D-4C28-A04D-A5D7-027B932A199D}"/>
                </a:ext>
              </a:extLst>
            </p:cNvPr>
            <p:cNvGrpSpPr/>
            <p:nvPr/>
          </p:nvGrpSpPr>
          <p:grpSpPr>
            <a:xfrm>
              <a:off x="10398168" y="5490144"/>
              <a:ext cx="71280" cy="77400"/>
              <a:chOff x="10398168" y="5490144"/>
              <a:chExt cx="71280" cy="7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B556E134-8EE8-4248-B562-474A79144BA3}"/>
                      </a:ext>
                    </a:extLst>
                  </p14:cNvPr>
                  <p14:cNvContentPartPr/>
                  <p14:nvPr/>
                </p14:nvContentPartPr>
                <p14:xfrm>
                  <a:off x="10398168" y="5491224"/>
                  <a:ext cx="71280" cy="7632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B556E134-8EE8-4248-B562-474A79144BA3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10380168" y="5473224"/>
                    <a:ext cx="106920" cy="11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2BB95F61-B928-5E4B-B2F3-227D07C86500}"/>
                      </a:ext>
                    </a:extLst>
                  </p14:cNvPr>
                  <p14:cNvContentPartPr/>
                  <p14:nvPr/>
                </p14:nvContentPartPr>
                <p14:xfrm>
                  <a:off x="10434528" y="5490144"/>
                  <a:ext cx="360" cy="36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2BB95F61-B928-5E4B-B2F3-227D07C86500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10416528" y="5472144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B6335846-5929-E743-A8AF-EEC924363AD7}"/>
                      </a:ext>
                    </a:extLst>
                  </p14:cNvPr>
                  <p14:cNvContentPartPr/>
                  <p14:nvPr/>
                </p14:nvContentPartPr>
                <p14:xfrm>
                  <a:off x="10416528" y="5512824"/>
                  <a:ext cx="48960" cy="4428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B6335846-5929-E743-A8AF-EEC924363AD7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10398659" y="5494824"/>
                    <a:ext cx="84340" cy="799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5DAD396D-F8CB-DA42-B2BC-04A23119FA3A}"/>
              </a:ext>
            </a:extLst>
          </p:cNvPr>
          <p:cNvSpPr txBox="1"/>
          <p:nvPr/>
        </p:nvSpPr>
        <p:spPr>
          <a:xfrm>
            <a:off x="735498" y="2206410"/>
            <a:ext cx="1557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Collect larvae 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037E540-B7F6-3941-9F96-096F45B5774B}"/>
              </a:ext>
            </a:extLst>
          </p:cNvPr>
          <p:cNvGrpSpPr/>
          <p:nvPr/>
        </p:nvGrpSpPr>
        <p:grpSpPr>
          <a:xfrm>
            <a:off x="1176910" y="2613621"/>
            <a:ext cx="674718" cy="697245"/>
            <a:chOff x="4176014" y="3187535"/>
            <a:chExt cx="788352" cy="837393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1F741C2B-697B-F74C-9558-F07A1B95AE2F}"/>
                </a:ext>
              </a:extLst>
            </p:cNvPr>
            <p:cNvGrpSpPr/>
            <p:nvPr/>
          </p:nvGrpSpPr>
          <p:grpSpPr>
            <a:xfrm>
              <a:off x="4176014" y="3536194"/>
              <a:ext cx="145962" cy="488734"/>
              <a:chOff x="4201219" y="2052815"/>
              <a:chExt cx="166656" cy="569736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C06E7B0-079B-0B4A-93ED-56E88AB3AE91}"/>
                  </a:ext>
                </a:extLst>
              </p:cNvPr>
              <p:cNvSpPr/>
              <p:nvPr/>
            </p:nvSpPr>
            <p:spPr>
              <a:xfrm>
                <a:off x="4201219" y="2052815"/>
                <a:ext cx="166656" cy="56973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154" name="Ink 153">
                    <a:extLst>
                      <a:ext uri="{FF2B5EF4-FFF2-40B4-BE49-F238E27FC236}">
                        <a16:creationId xmlns:a16="http://schemas.microsoft.com/office/drawing/2014/main" id="{B95817E5-7B5A-0643-A461-2E8AD5E5A4ED}"/>
                      </a:ext>
                    </a:extLst>
                  </p14:cNvPr>
                  <p14:cNvContentPartPr/>
                  <p14:nvPr/>
                </p14:nvContentPartPr>
                <p14:xfrm>
                  <a:off x="4281800" y="2056810"/>
                  <a:ext cx="360" cy="3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0496E2E1-B35E-1B48-BE37-2E6761DFAC4E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4263800" y="2038810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D30E9157-B8AD-F045-B138-94D850C76C34}"/>
                </a:ext>
              </a:extLst>
            </p:cNvPr>
            <p:cNvGrpSpPr/>
            <p:nvPr/>
          </p:nvGrpSpPr>
          <p:grpSpPr>
            <a:xfrm>
              <a:off x="4433235" y="3351360"/>
              <a:ext cx="194004" cy="647290"/>
              <a:chOff x="4458440" y="2128330"/>
              <a:chExt cx="221510" cy="754571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310958DF-6959-7F47-A996-57E01F7832DF}"/>
                  </a:ext>
                </a:extLst>
              </p:cNvPr>
              <p:cNvSpPr/>
              <p:nvPr/>
            </p:nvSpPr>
            <p:spPr>
              <a:xfrm>
                <a:off x="4458440" y="2128330"/>
                <a:ext cx="221510" cy="75457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51" name="Ink 150">
                    <a:extLst>
                      <a:ext uri="{FF2B5EF4-FFF2-40B4-BE49-F238E27FC236}">
                        <a16:creationId xmlns:a16="http://schemas.microsoft.com/office/drawing/2014/main" id="{5E09CA91-5464-1F4C-95FF-F6BF0513B553}"/>
                      </a:ext>
                    </a:extLst>
                  </p14:cNvPr>
                  <p14:cNvContentPartPr/>
                  <p14:nvPr/>
                </p14:nvContentPartPr>
                <p14:xfrm>
                  <a:off x="4554320" y="2141600"/>
                  <a:ext cx="12960" cy="547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F4CFFED1-9D62-4941-A4A2-B4B5D69DAB3D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549303" y="2136549"/>
                    <a:ext cx="22994" cy="648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1CF4BFD5-DBBF-5740-ADFA-819FA7275B79}"/>
                      </a:ext>
                    </a:extLst>
                  </p14:cNvPr>
                  <p14:cNvContentPartPr/>
                  <p14:nvPr/>
                </p14:nvContentPartPr>
                <p14:xfrm>
                  <a:off x="4573760" y="2145920"/>
                  <a:ext cx="15480" cy="4644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266E7DE-DB1C-1440-89A3-0929DA200AE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568739" y="2140854"/>
                    <a:ext cx="25521" cy="5657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D79C7FE-7266-744E-B586-9387E175FA73}"/>
                </a:ext>
              </a:extLst>
            </p:cNvPr>
            <p:cNvGrpSpPr/>
            <p:nvPr/>
          </p:nvGrpSpPr>
          <p:grpSpPr>
            <a:xfrm>
              <a:off x="4770362" y="3187535"/>
              <a:ext cx="194004" cy="787823"/>
              <a:chOff x="4795567" y="1964506"/>
              <a:chExt cx="221510" cy="918396"/>
            </a:xfrm>
          </p:grpSpPr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7C7366E5-CE72-7548-889A-8679872C9024}"/>
                  </a:ext>
                </a:extLst>
              </p:cNvPr>
              <p:cNvSpPr/>
              <p:nvPr/>
            </p:nvSpPr>
            <p:spPr>
              <a:xfrm>
                <a:off x="4795567" y="1964506"/>
                <a:ext cx="221510" cy="91839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31" name="Ink 130">
                    <a:extLst>
                      <a:ext uri="{FF2B5EF4-FFF2-40B4-BE49-F238E27FC236}">
                        <a16:creationId xmlns:a16="http://schemas.microsoft.com/office/drawing/2014/main" id="{B91F956D-ACFF-2A4B-8635-AB21EB7E5BE0}"/>
                      </a:ext>
                    </a:extLst>
                  </p14:cNvPr>
                  <p14:cNvContentPartPr/>
                  <p14:nvPr/>
                </p14:nvContentPartPr>
                <p14:xfrm>
                  <a:off x="4887680" y="1983560"/>
                  <a:ext cx="9720" cy="741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D91AF09A-F9BE-3D46-AEE1-AB2762FFF998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4882609" y="1978532"/>
                    <a:ext cx="19863" cy="842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132" name="Ink 131">
                    <a:extLst>
                      <a:ext uri="{FF2B5EF4-FFF2-40B4-BE49-F238E27FC236}">
                        <a16:creationId xmlns:a16="http://schemas.microsoft.com/office/drawing/2014/main" id="{4459D3E4-9DFC-F74C-9FCC-6712449F24F1}"/>
                      </a:ext>
                    </a:extLst>
                  </p14:cNvPr>
                  <p14:cNvContentPartPr/>
                  <p14:nvPr/>
                </p14:nvContentPartPr>
                <p14:xfrm>
                  <a:off x="4906400" y="1983560"/>
                  <a:ext cx="22320" cy="828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390E3988-6EFA-CF42-8159-1D299C15D520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4901530" y="1978542"/>
                    <a:ext cx="32060" cy="928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864B4109-B7FC-C345-A454-DD62059AD165}"/>
                      </a:ext>
                    </a:extLst>
                  </p14:cNvPr>
                  <p14:cNvContentPartPr/>
                  <p14:nvPr/>
                </p14:nvContentPartPr>
                <p14:xfrm>
                  <a:off x="4881200" y="1978160"/>
                  <a:ext cx="30960" cy="85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EF8317AC-EFB0-5846-9036-A14B97B7FFC2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4876312" y="1973120"/>
                    <a:ext cx="40737" cy="95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AFE2C25-888D-B146-A5B0-285EC8E34A7A}"/>
              </a:ext>
            </a:extLst>
          </p:cNvPr>
          <p:cNvSpPr/>
          <p:nvPr/>
        </p:nvSpPr>
        <p:spPr>
          <a:xfrm>
            <a:off x="3728942" y="371999"/>
            <a:ext cx="4734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Activity 2: Effects of diet on behavior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9801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B79C8B7-3A95-1E40-A714-E60E93763DB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86"/>
          <a:stretch/>
        </p:blipFill>
        <p:spPr>
          <a:xfrm>
            <a:off x="933215" y="3429000"/>
            <a:ext cx="1329217" cy="3415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054291-DAE9-4543-9C05-69738D543824}"/>
              </a:ext>
            </a:extLst>
          </p:cNvPr>
          <p:cNvSpPr txBox="1"/>
          <p:nvPr/>
        </p:nvSpPr>
        <p:spPr>
          <a:xfrm>
            <a:off x="4779719" y="293071"/>
            <a:ext cx="2795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aramond" panose="02020404030301010803" pitchFamily="18" charset="0"/>
              </a:rPr>
              <a:t>Larval Behaviors</a:t>
            </a:r>
            <a:endParaRPr lang="en-US" sz="2400" i="1" dirty="0"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5B126-69C0-F74A-A8B2-7CAD5F0B3B96}"/>
              </a:ext>
            </a:extLst>
          </p:cNvPr>
          <p:cNvSpPr txBox="1"/>
          <p:nvPr/>
        </p:nvSpPr>
        <p:spPr>
          <a:xfrm>
            <a:off x="356278" y="1341030"/>
            <a:ext cx="6006815" cy="2357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Prior to Lab </a:t>
            </a:r>
            <a:r>
              <a:rPr lang="en-US" sz="2000" dirty="0">
                <a:latin typeface="Garamond" panose="02020404030301010803" pitchFamily="18" charset="0"/>
              </a:rPr>
              <a:t>–</a:t>
            </a:r>
            <a:r>
              <a:rPr lang="en-US" sz="2000" b="1" dirty="0">
                <a:latin typeface="Garamond" panose="02020404030301010803" pitchFamily="18" charset="0"/>
              </a:rPr>
              <a:t> </a:t>
            </a:r>
            <a:endParaRPr lang="en-US" sz="2000" dirty="0">
              <a:latin typeface="Garamond" panose="02020404030301010803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</a:rPr>
              <a:t>Have students review larval anatomy and behaviors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18 example behaviors are provided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Brainstorm why larvae would react to a stimulus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673B72B-6C16-1340-A0C8-6F76D462AFD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73"/>
          <a:stretch/>
        </p:blipFill>
        <p:spPr>
          <a:xfrm>
            <a:off x="6902625" y="1457495"/>
            <a:ext cx="1226247" cy="3866807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DB1A740-67A9-C843-BAF2-2B2FEDD1CE32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40"/>
          <a:stretch/>
        </p:blipFill>
        <p:spPr>
          <a:xfrm>
            <a:off x="8935497" y="2094738"/>
            <a:ext cx="3238477" cy="2592322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065B32B9-5F49-B94A-A32C-57C5C9F9531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99"/>
          <a:stretch/>
        </p:blipFill>
        <p:spPr>
          <a:xfrm>
            <a:off x="2898439" y="4687060"/>
            <a:ext cx="2872210" cy="116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3DB2AC-A8B8-4446-BE19-E808214C93E6}"/>
              </a:ext>
            </a:extLst>
          </p:cNvPr>
          <p:cNvSpPr txBox="1"/>
          <p:nvPr/>
        </p:nvSpPr>
        <p:spPr>
          <a:xfrm>
            <a:off x="1998482" y="933254"/>
            <a:ext cx="2891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Crawling (</a:t>
            </a:r>
            <a:r>
              <a:rPr lang="en-US" altLang="en-US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peristaltic waves</a:t>
            </a:r>
            <a:r>
              <a:rPr lang="en-US" sz="2000" dirty="0">
                <a:latin typeface="Garamond" panose="02020404030301010803" pitchFamily="18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A7B58-B2DE-D040-9800-C2C49E642320}"/>
              </a:ext>
            </a:extLst>
          </p:cNvPr>
          <p:cNvSpPr txBox="1"/>
          <p:nvPr/>
        </p:nvSpPr>
        <p:spPr>
          <a:xfrm>
            <a:off x="8586903" y="933254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C-Bend</a:t>
            </a:r>
          </a:p>
        </p:txBody>
      </p:sp>
      <p:pic>
        <p:nvPicPr>
          <p:cNvPr id="2" name="Online Media 1" descr="11">
            <a:hlinkClick r:id="" action="ppaction://media"/>
            <a:extLst>
              <a:ext uri="{FF2B5EF4-FFF2-40B4-BE49-F238E27FC236}">
                <a16:creationId xmlns:a16="http://schemas.microsoft.com/office/drawing/2014/main" id="{80C7AC2A-978D-6643-9C6D-FBF84AD9C00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261346" y="1514244"/>
            <a:ext cx="5478694" cy="3095462"/>
          </a:xfrm>
          <a:prstGeom prst="rect">
            <a:avLst/>
          </a:prstGeom>
        </p:spPr>
      </p:pic>
      <p:pic>
        <p:nvPicPr>
          <p:cNvPr id="4" name="Online Media 3" descr="2">
            <a:hlinkClick r:id="" action="ppaction://media"/>
            <a:extLst>
              <a:ext uri="{FF2B5EF4-FFF2-40B4-BE49-F238E27FC236}">
                <a16:creationId xmlns:a16="http://schemas.microsoft.com/office/drawing/2014/main" id="{A03776C9-7F69-8D41-AF38-EE54FDEA573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51960" y="1514244"/>
            <a:ext cx="5478694" cy="30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2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9054291-DAE9-4543-9C05-69738D543824}"/>
              </a:ext>
            </a:extLst>
          </p:cNvPr>
          <p:cNvSpPr txBox="1"/>
          <p:nvPr/>
        </p:nvSpPr>
        <p:spPr>
          <a:xfrm>
            <a:off x="4779719" y="293071"/>
            <a:ext cx="2795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aramond" panose="02020404030301010803" pitchFamily="18" charset="0"/>
              </a:rPr>
              <a:t>Larval Behaviors</a:t>
            </a:r>
            <a:endParaRPr lang="en-US" sz="2400" i="1" dirty="0"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5B126-69C0-F74A-A8B2-7CAD5F0B3B96}"/>
              </a:ext>
            </a:extLst>
          </p:cNvPr>
          <p:cNvSpPr txBox="1"/>
          <p:nvPr/>
        </p:nvSpPr>
        <p:spPr>
          <a:xfrm>
            <a:off x="356278" y="1341030"/>
            <a:ext cx="6006815" cy="328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Prior to Lab - </a:t>
            </a:r>
            <a:endParaRPr lang="en-US" sz="2000" dirty="0">
              <a:latin typeface="Garamond" panose="02020404030301010803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</a:rPr>
              <a:t>After review of behaviors, students can create an ethogram to use during the lab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</a:rPr>
              <a:t>Ethogram = a catalog of behaviors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</a:rPr>
              <a:t>Provides a standardized procedure to quantify qualitative data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Garamond" panose="02020404030301010803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03F2F1-CCF8-2549-8096-D696DA89D3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73775"/>
              </p:ext>
            </p:extLst>
          </p:nvPr>
        </p:nvGraphicFramePr>
        <p:xfrm>
          <a:off x="6615092" y="1442495"/>
          <a:ext cx="4843844" cy="335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8793">
                  <a:extLst>
                    <a:ext uri="{9D8B030D-6E8A-4147-A177-3AD203B41FA5}">
                      <a16:colId xmlns:a16="http://schemas.microsoft.com/office/drawing/2014/main" val="1868985880"/>
                    </a:ext>
                  </a:extLst>
                </a:gridCol>
                <a:gridCol w="755639">
                  <a:extLst>
                    <a:ext uri="{9D8B030D-6E8A-4147-A177-3AD203B41FA5}">
                      <a16:colId xmlns:a16="http://schemas.microsoft.com/office/drawing/2014/main" val="1802296458"/>
                    </a:ext>
                  </a:extLst>
                </a:gridCol>
                <a:gridCol w="1278775">
                  <a:extLst>
                    <a:ext uri="{9D8B030D-6E8A-4147-A177-3AD203B41FA5}">
                      <a16:colId xmlns:a16="http://schemas.microsoft.com/office/drawing/2014/main" val="3176851161"/>
                    </a:ext>
                  </a:extLst>
                </a:gridCol>
                <a:gridCol w="600637">
                  <a:extLst>
                    <a:ext uri="{9D8B030D-6E8A-4147-A177-3AD203B41FA5}">
                      <a16:colId xmlns:a16="http://schemas.microsoft.com/office/drawing/2014/main" val="2613101293"/>
                    </a:ext>
                  </a:extLst>
                </a:gridCol>
              </a:tblGrid>
              <a:tr h="335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Garamond" panose="02020404030301010803" pitchFamily="18" charset="0"/>
                        </a:rPr>
                        <a:t>Behavior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Garamond" panose="02020404030301010803" pitchFamily="18" charset="0"/>
                        </a:rPr>
                        <a:t>Head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Garamond" panose="02020404030301010803" pitchFamily="18" charset="0"/>
                        </a:rPr>
                        <a:t>Abdomen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Garamond" panose="02020404030301010803" pitchFamily="18" charset="0"/>
                        </a:rPr>
                        <a:t>Tail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357264"/>
                  </a:ext>
                </a:extLst>
              </a:tr>
              <a:tr h="335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Reverse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226117"/>
                  </a:ext>
                </a:extLst>
              </a:tr>
              <a:tr h="335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Head raise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24518"/>
                  </a:ext>
                </a:extLst>
              </a:tr>
              <a:tr h="335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Pause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1389364"/>
                  </a:ext>
                </a:extLst>
              </a:tr>
              <a:tr h="335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C-bend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8156524"/>
                  </a:ext>
                </a:extLst>
              </a:tr>
              <a:tr h="335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No Reaction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711751"/>
                  </a:ext>
                </a:extLst>
              </a:tr>
              <a:tr h="335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Turn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0319967"/>
                  </a:ext>
                </a:extLst>
              </a:tr>
              <a:tr h="335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Head Retract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855825"/>
                  </a:ext>
                </a:extLst>
              </a:tr>
              <a:tr h="335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Roll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308861"/>
                  </a:ext>
                </a:extLst>
              </a:tr>
              <a:tr h="335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Tail Flip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507678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46F263B-3EFD-CE48-90BE-DF4C6711CC03}"/>
              </a:ext>
            </a:extLst>
          </p:cNvPr>
          <p:cNvSpPr txBox="1"/>
          <p:nvPr/>
        </p:nvSpPr>
        <p:spPr>
          <a:xfrm>
            <a:off x="6615092" y="4792575"/>
            <a:ext cx="2274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Example ethogram from class</a:t>
            </a:r>
          </a:p>
        </p:txBody>
      </p:sp>
    </p:spTree>
    <p:extLst>
      <p:ext uri="{BB962C8B-B14F-4D97-AF65-F5344CB8AC3E}">
        <p14:creationId xmlns:p14="http://schemas.microsoft.com/office/powerpoint/2010/main" val="3592632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02A198-AA96-5448-90B6-56450E987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317" y="1985764"/>
            <a:ext cx="6072688" cy="41938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6EB4FE-3801-2140-A2C6-97AE8BF7E38C}"/>
              </a:ext>
            </a:extLst>
          </p:cNvPr>
          <p:cNvSpPr/>
          <p:nvPr/>
        </p:nvSpPr>
        <p:spPr>
          <a:xfrm>
            <a:off x="1926771" y="336398"/>
            <a:ext cx="8338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Teaching about diet and health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203B20-4566-8740-963E-444FFB350A67}"/>
              </a:ext>
            </a:extLst>
          </p:cNvPr>
          <p:cNvSpPr txBox="1"/>
          <p:nvPr/>
        </p:nvSpPr>
        <p:spPr>
          <a:xfrm>
            <a:off x="409731" y="1712636"/>
            <a:ext cx="5432586" cy="3280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Metabolic needs and homeostasis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Energy balance – Energy in, energy out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Framed in relation to socio-ecological factors and health: obesity, heart disease, stroke, etc.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While important – bridging the gap between these concepts and individual, real-world applications can be difficult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BD3996-C596-7248-B40A-F4F1C306F421}"/>
              </a:ext>
            </a:extLst>
          </p:cNvPr>
          <p:cNvSpPr txBox="1"/>
          <p:nvPr/>
        </p:nvSpPr>
        <p:spPr>
          <a:xfrm>
            <a:off x="6312309" y="6092739"/>
            <a:ext cx="415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aramond" panose="02020404030301010803" pitchFamily="18" charset="0"/>
              </a:rPr>
              <a:t>Prevalence of self-reported obesity by state (CDC 2019) </a:t>
            </a:r>
          </a:p>
        </p:txBody>
      </p:sp>
      <p:pic>
        <p:nvPicPr>
          <p:cNvPr id="9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463D2571-0331-B44B-BBFA-B6C3AD2DB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12" t="15031" r="19428" b="7717"/>
          <a:stretch/>
        </p:blipFill>
        <p:spPr>
          <a:xfrm>
            <a:off x="8346079" y="336398"/>
            <a:ext cx="3091991" cy="195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49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9A4FA4-8E35-5B4D-AF5F-0EE678697FBB}"/>
              </a:ext>
            </a:extLst>
          </p:cNvPr>
          <p:cNvSpPr txBox="1"/>
          <p:nvPr/>
        </p:nvSpPr>
        <p:spPr>
          <a:xfrm>
            <a:off x="289922" y="1096246"/>
            <a:ext cx="7944454" cy="4827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Procedure</a:t>
            </a:r>
            <a:r>
              <a:rPr lang="en-US" sz="2000" dirty="0">
                <a:latin typeface="Garamond" panose="02020404030301010803" pitchFamily="18" charset="0"/>
              </a:rPr>
              <a:t> – Working in groups of 2</a:t>
            </a: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Remove a larva and place it on a petri dish – identify larval stage</a:t>
            </a:r>
            <a:endParaRPr lang="en-US" altLang="en-US" sz="800" dirty="0">
              <a:latin typeface="Garamond" panose="02020404030301010803" pitchFamily="18" charset="0"/>
            </a:endParaRP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Allow larvae to acclimate for 15 secs prior to beginning the trial</a:t>
            </a:r>
            <a:endParaRPr lang="en-US" altLang="en-US" sz="800" dirty="0">
              <a:latin typeface="Garamond" panose="02020404030301010803" pitchFamily="18" charset="0"/>
            </a:endParaRP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Count the number of peristaltic waves for 15 seconds</a:t>
            </a:r>
            <a:endParaRPr lang="en-US" altLang="en-US" sz="800" dirty="0">
              <a:latin typeface="Garamond" panose="02020404030301010803" pitchFamily="18" charset="0"/>
            </a:endParaRP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Stimulate larvae on the right side on the larva’s body segment </a:t>
            </a: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Record the behavioral response</a:t>
            </a:r>
            <a:endParaRPr lang="en-US" altLang="en-US" sz="800" dirty="0">
              <a:latin typeface="Garamond" panose="02020404030301010803" pitchFamily="18" charset="0"/>
            </a:endParaRP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Wait 15 seconds </a:t>
            </a:r>
            <a:endParaRPr lang="en-US" altLang="en-US" sz="800" dirty="0">
              <a:latin typeface="Garamond" panose="02020404030301010803" pitchFamily="18" charset="0"/>
            </a:endParaRP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  <a:ea typeface="Times New Roman" panose="02020603050405020304" pitchFamily="18" charset="0"/>
              </a:rPr>
              <a:t>Repeat steps 5-6 for each additional body segment</a:t>
            </a:r>
            <a:endParaRPr lang="en-US" altLang="en-US" sz="800" dirty="0">
              <a:latin typeface="Garamond" panose="02020404030301010803" pitchFamily="18" charset="0"/>
            </a:endParaRPr>
          </a:p>
          <a:p>
            <a:pPr marL="342900" lvl="0" indent="-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Conduct stimulus test on a minimum of 10 larvae per diet type and control</a:t>
            </a:r>
            <a:endParaRPr lang="en-US" altLang="en-US" sz="3200" dirty="0">
              <a:latin typeface="Garamond" panose="02020404030301010803" pitchFamily="18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7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679F4D3-D9D9-514A-975B-AC545621E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5ED803C-90B2-8E4C-9881-753E9140D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0834" y="180201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6D758C-74B0-1F47-A152-5DBC902FF8B6}"/>
              </a:ext>
            </a:extLst>
          </p:cNvPr>
          <p:cNvSpPr/>
          <p:nvPr/>
        </p:nvSpPr>
        <p:spPr>
          <a:xfrm>
            <a:off x="4463301" y="357582"/>
            <a:ext cx="3442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Effects of diet on behavior</a:t>
            </a:r>
            <a:endParaRPr lang="en-US" sz="2400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4117AEA-3AB8-0E44-8B66-95138669877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0"/>
          <a:stretch/>
        </p:blipFill>
        <p:spPr bwMode="auto">
          <a:xfrm>
            <a:off x="8309791" y="1096246"/>
            <a:ext cx="3592287" cy="3767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0777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6D778D-33D8-4247-8E31-28ED529B73B0}"/>
              </a:ext>
            </a:extLst>
          </p:cNvPr>
          <p:cNvSpPr txBox="1"/>
          <p:nvPr/>
        </p:nvSpPr>
        <p:spPr>
          <a:xfrm>
            <a:off x="289920" y="1300846"/>
            <a:ext cx="5007943" cy="374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Garamond" panose="02020404030301010803" pitchFamily="18" charset="0"/>
              </a:rPr>
              <a:t>Analysis</a:t>
            </a:r>
            <a:r>
              <a:rPr lang="en-US" sz="2000" dirty="0">
                <a:latin typeface="Garamond" panose="02020404030301010803" pitchFamily="18" charset="0"/>
              </a:rPr>
              <a:t> –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  <a:ea typeface="Times New Roman" panose="02020603050405020304" pitchFamily="18" charset="0"/>
              </a:rPr>
              <a:t>Each group calculates number of total behaviors observed by diet type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</a:rPr>
              <a:t>Data can be compiled as a class to increase robustness of analysis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Garamond" panose="02020404030301010803" pitchFamily="18" charset="0"/>
              </a:rPr>
              <a:t>Can graph data or run chi-square to test differences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6AB809-9DFF-7846-B478-7EECA10E5E30}"/>
              </a:ext>
            </a:extLst>
          </p:cNvPr>
          <p:cNvSpPr/>
          <p:nvPr/>
        </p:nvSpPr>
        <p:spPr>
          <a:xfrm>
            <a:off x="4463301" y="357582"/>
            <a:ext cx="3442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Effects of diet on behavior</a:t>
            </a:r>
            <a:endParaRPr lang="en-US" sz="24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5384573-ED72-F249-97E4-723D0F133F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383681"/>
              </p:ext>
            </p:extLst>
          </p:nvPr>
        </p:nvGraphicFramePr>
        <p:xfrm>
          <a:off x="5297863" y="1300847"/>
          <a:ext cx="6774532" cy="4104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5378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D52C73-6FB6-8146-9FE6-4335052AC5DE}"/>
              </a:ext>
            </a:extLst>
          </p:cNvPr>
          <p:cNvSpPr/>
          <p:nvPr/>
        </p:nvSpPr>
        <p:spPr>
          <a:xfrm>
            <a:off x="4842291" y="380731"/>
            <a:ext cx="2507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Activities Summary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74109D-CD22-1845-A6D8-7B92A61B71F5}"/>
              </a:ext>
            </a:extLst>
          </p:cNvPr>
          <p:cNvSpPr txBox="1"/>
          <p:nvPr/>
        </p:nvSpPr>
        <p:spPr>
          <a:xfrm>
            <a:off x="289919" y="1531678"/>
            <a:ext cx="6168753" cy="374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These activities provide student’s an opportunity to: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Explore complex topics of health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Develop and test hypotheses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Quantify qualitative observations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Connect concepts with real-world applications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Activities can be expanded on through connections with literature or current CDC statistics</a:t>
            </a:r>
            <a:endParaRPr lang="en-US" altLang="en-US" sz="2000" dirty="0">
              <a:latin typeface="Garamond" panose="02020404030301010803" pitchFamily="18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2050" name="Picture 2" descr="Animals in research: Drosophila (the fruit fly)">
            <a:extLst>
              <a:ext uri="{FF2B5EF4-FFF2-40B4-BE49-F238E27FC236}">
                <a16:creationId xmlns:a16="http://schemas.microsoft.com/office/drawing/2014/main" id="{1772E189-205A-0C42-8FB9-A7255A431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9536"/>
          <a:stretch/>
        </p:blipFill>
        <p:spPr bwMode="auto">
          <a:xfrm>
            <a:off x="6760009" y="1788744"/>
            <a:ext cx="5142072" cy="3280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97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D7EFAB-D58B-AC49-AED4-C5780A2C03CA}"/>
              </a:ext>
            </a:extLst>
          </p:cNvPr>
          <p:cNvSpPr/>
          <p:nvPr/>
        </p:nvSpPr>
        <p:spPr>
          <a:xfrm>
            <a:off x="7568621" y="1436174"/>
            <a:ext cx="3265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Thank you for your time! 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DBE374-E35E-4749-A411-FFB1EA92E156}"/>
              </a:ext>
            </a:extLst>
          </p:cNvPr>
          <p:cNvSpPr/>
          <p:nvPr/>
        </p:nvSpPr>
        <p:spPr>
          <a:xfrm>
            <a:off x="7236750" y="2051674"/>
            <a:ext cx="375936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Garamond" panose="02020404030301010803" pitchFamily="18" charset="0"/>
                <a:hlinkClick r:id="rId2"/>
              </a:rPr>
              <a:t>bslabach@trinity.edu</a:t>
            </a:r>
            <a:endParaRPr lang="en-US" sz="2400" dirty="0">
              <a:latin typeface="Garamond" panose="02020404030301010803" pitchFamily="18" charset="0"/>
            </a:endParaRPr>
          </a:p>
          <a:p>
            <a:pPr algn="ctr"/>
            <a:r>
              <a:rPr lang="en-US" sz="2400" dirty="0">
                <a:latin typeface="Garamond" panose="02020404030301010803" pitchFamily="18" charset="0"/>
                <a:hlinkClick r:id="rId3"/>
              </a:rPr>
              <a:t>robinlewiscooper@gmail.com</a:t>
            </a:r>
            <a:endParaRPr lang="en-US" sz="2400" dirty="0">
              <a:latin typeface="Garamond" panose="02020404030301010803" pitchFamily="18" charset="0"/>
            </a:endParaRPr>
          </a:p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F64FF3-66ED-1049-88E4-500E5F79846B}"/>
              </a:ext>
            </a:extLst>
          </p:cNvPr>
          <p:cNvSpPr/>
          <p:nvPr/>
        </p:nvSpPr>
        <p:spPr>
          <a:xfrm>
            <a:off x="6788279" y="3465397"/>
            <a:ext cx="4826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Happy to take any remaining questions</a:t>
            </a:r>
            <a:endParaRPr lang="en-US" sz="2400" dirty="0"/>
          </a:p>
        </p:txBody>
      </p:sp>
      <p:pic>
        <p:nvPicPr>
          <p:cNvPr id="3074" name="Picture 2" descr="Fruit flies in the laboratory | Stories | yourgenome.org">
            <a:extLst>
              <a:ext uri="{FF2B5EF4-FFF2-40B4-BE49-F238E27FC236}">
                <a16:creationId xmlns:a16="http://schemas.microsoft.com/office/drawing/2014/main" id="{1B68BEEF-B312-0240-BA45-89B4F42F9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3" y="1573748"/>
            <a:ext cx="578358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Trinity University (TX)">
            <a:extLst>
              <a:ext uri="{FF2B5EF4-FFF2-40B4-BE49-F238E27FC236}">
                <a16:creationId xmlns:a16="http://schemas.microsoft.com/office/drawing/2014/main" id="{9531C8B7-C9FE-1F4F-AC04-E1F64B9A9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271" y="4269352"/>
            <a:ext cx="1769141" cy="176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University of Kentucky Spends $80,000 on New Logo No One Seems to Like |">
            <a:extLst>
              <a:ext uri="{FF2B5EF4-FFF2-40B4-BE49-F238E27FC236}">
                <a16:creationId xmlns:a16="http://schemas.microsoft.com/office/drawing/2014/main" id="{EB6A298A-A185-4E4D-BF16-265E8A264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979" y="4699322"/>
            <a:ext cx="3738228" cy="106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463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6EB4FE-3801-2140-A2C6-97AE8BF7E38C}"/>
              </a:ext>
            </a:extLst>
          </p:cNvPr>
          <p:cNvSpPr/>
          <p:nvPr/>
        </p:nvSpPr>
        <p:spPr>
          <a:xfrm>
            <a:off x="1926771" y="336398"/>
            <a:ext cx="8338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Teaching about diet and health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38E2681F-36AF-9645-BC6B-F5D4AC8D1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760"/>
          <a:stretch/>
        </p:blipFill>
        <p:spPr>
          <a:xfrm>
            <a:off x="8085286" y="1768664"/>
            <a:ext cx="3817449" cy="3854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The Complete Ketogenic Diet Book for Beginners by Amy RAmos (2016,  Paperback) for sale online | eBay">
            <a:extLst>
              <a:ext uri="{FF2B5EF4-FFF2-40B4-BE49-F238E27FC236}">
                <a16:creationId xmlns:a16="http://schemas.microsoft.com/office/drawing/2014/main" id="{B88BD43E-27C5-C848-8D7A-3FD518042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98" y="1158538"/>
            <a:ext cx="2061683" cy="25374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C594F2-B006-F449-B2E7-7BD05CA45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686" y="1511706"/>
            <a:ext cx="3440627" cy="215384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E896EF2-2C34-5645-AB5C-7ABBACACA64B}"/>
              </a:ext>
            </a:extLst>
          </p:cNvPr>
          <p:cNvGrpSpPr/>
          <p:nvPr/>
        </p:nvGrpSpPr>
        <p:grpSpPr>
          <a:xfrm>
            <a:off x="4015630" y="3956883"/>
            <a:ext cx="3908625" cy="2675009"/>
            <a:chOff x="2341818" y="954526"/>
            <a:chExt cx="5335020" cy="3518933"/>
          </a:xfrm>
        </p:grpSpPr>
        <p:pic>
          <p:nvPicPr>
            <p:cNvPr id="11" name="Picture 18" descr="Study Links Fried Foods to Higher Death Risk">
              <a:extLst>
                <a:ext uri="{FF2B5EF4-FFF2-40B4-BE49-F238E27FC236}">
                  <a16:creationId xmlns:a16="http://schemas.microsoft.com/office/drawing/2014/main" id="{AE940C8F-4533-C54A-9B86-627DEA99A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342758" y="1720216"/>
              <a:ext cx="3518929" cy="198755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E651763C-AE42-0748-AE55-6C5BF7FEA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41818" y="2681754"/>
              <a:ext cx="1745159" cy="178461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3" name="Picture 12" descr="A plate of food&#10;&#10;Description automatically generated with medium confidence">
              <a:extLst>
                <a:ext uri="{FF2B5EF4-FFF2-40B4-BE49-F238E27FC236}">
                  <a16:creationId xmlns:a16="http://schemas.microsoft.com/office/drawing/2014/main" id="{959B64FC-1A53-DA4B-9F09-A850784EB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41819" y="954526"/>
              <a:ext cx="1745158" cy="1727228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4" name="Picture 20" descr="Blackcurrant Danish Pastry | InstaBaking">
              <a:extLst>
                <a:ext uri="{FF2B5EF4-FFF2-40B4-BE49-F238E27FC236}">
                  <a16:creationId xmlns:a16="http://schemas.microsoft.com/office/drawing/2014/main" id="{6F5ED283-DE4C-534F-B9CF-029912BE84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41504" y="1938125"/>
              <a:ext cx="3518385" cy="15522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Pin on High Protein/Low Fat">
            <a:extLst>
              <a:ext uri="{FF2B5EF4-FFF2-40B4-BE49-F238E27FC236}">
                <a16:creationId xmlns:a16="http://schemas.microsoft.com/office/drawing/2014/main" id="{460B3C90-5A4A-9443-8106-B87DCA2AF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72"/>
          <a:stretch/>
        </p:blipFill>
        <p:spPr bwMode="auto">
          <a:xfrm>
            <a:off x="903274" y="3814061"/>
            <a:ext cx="2544733" cy="27417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231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86371A-9176-C14B-A7F0-8F59949E0B0F}"/>
              </a:ext>
            </a:extLst>
          </p:cNvPr>
          <p:cNvSpPr/>
          <p:nvPr/>
        </p:nvSpPr>
        <p:spPr>
          <a:xfrm>
            <a:off x="2079171" y="488798"/>
            <a:ext cx="8338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Teaching about diet and health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FB3BFD-2CAC-D04B-904C-62C2BD430C68}"/>
              </a:ext>
            </a:extLst>
          </p:cNvPr>
          <p:cNvSpPr txBox="1"/>
          <p:nvPr/>
        </p:nvSpPr>
        <p:spPr>
          <a:xfrm>
            <a:off x="417105" y="1793752"/>
            <a:ext cx="6175424" cy="281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Dietary treatments for disease have been around for more than 2000 years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Ketogenic diet (high fat; low protein) has been used since the 1920s to treat epilepsy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Research on the connection between the gut microbiome and disease has surged in the past decade</a:t>
            </a:r>
          </a:p>
        </p:txBody>
      </p:sp>
      <p:pic>
        <p:nvPicPr>
          <p:cNvPr id="2050" name="Picture 2" descr="Role of Gut Microbiome in Multiple Sclerosis Depends on Genetic Makeup">
            <a:extLst>
              <a:ext uri="{FF2B5EF4-FFF2-40B4-BE49-F238E27FC236}">
                <a16:creationId xmlns:a16="http://schemas.microsoft.com/office/drawing/2014/main" id="{58E422B5-4774-B440-A9A7-A6B8A70A8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89" y="1315679"/>
            <a:ext cx="3492500" cy="2324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euroscientists target Alzheimer&amp;#39;s “silent stage” | Novartis">
            <a:extLst>
              <a:ext uri="{FF2B5EF4-FFF2-40B4-BE49-F238E27FC236}">
                <a16:creationId xmlns:a16="http://schemas.microsoft.com/office/drawing/2014/main" id="{C7833C85-D797-2A4D-AB05-FC42509A9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493" y="4173793"/>
            <a:ext cx="3661921" cy="20641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91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ADD38B-DC96-9B4D-A13D-9E933BFF10EA}"/>
              </a:ext>
            </a:extLst>
          </p:cNvPr>
          <p:cNvSpPr txBox="1"/>
          <p:nvPr/>
        </p:nvSpPr>
        <p:spPr>
          <a:xfrm>
            <a:off x="417105" y="1793752"/>
            <a:ext cx="5541243" cy="374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Garamond" panose="02020404030301010803" pitchFamily="18" charset="0"/>
              </a:rPr>
              <a:t>Objective</a:t>
            </a:r>
            <a:r>
              <a:rPr lang="en-US" sz="2000" dirty="0">
                <a:latin typeface="Garamond" panose="02020404030301010803" pitchFamily="18" charset="0"/>
              </a:rPr>
              <a:t>: to provide a means to explore the relationship between diet and physiological mechanisms in a simplified manner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Given our focus on human dietary health, we chose three different experimental diets: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High fat (Ketogenic)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High protein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High sugar</a:t>
            </a:r>
          </a:p>
        </p:txBody>
      </p:sp>
      <p:pic>
        <p:nvPicPr>
          <p:cNvPr id="3074" name="Picture 2" descr="The New American Diet: Easy, Healthy Way to Lose Weight">
            <a:extLst>
              <a:ext uri="{FF2B5EF4-FFF2-40B4-BE49-F238E27FC236}">
                <a16:creationId xmlns:a16="http://schemas.microsoft.com/office/drawing/2014/main" id="{5ED52B54-1759-AE41-85AA-D50071C9E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68" y="1714500"/>
            <a:ext cx="5958682" cy="3429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500CB0-5D34-BF4A-9C74-004308704E7C}"/>
              </a:ext>
            </a:extLst>
          </p:cNvPr>
          <p:cNvSpPr/>
          <p:nvPr/>
        </p:nvSpPr>
        <p:spPr>
          <a:xfrm>
            <a:off x="2079171" y="488798"/>
            <a:ext cx="8338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Teaching about diet and health</a:t>
            </a:r>
            <a:endParaRPr lang="en-U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194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F2D70C-31C2-D84E-9216-35D31CAB54A2}"/>
              </a:ext>
            </a:extLst>
          </p:cNvPr>
          <p:cNvSpPr/>
          <p:nvPr/>
        </p:nvSpPr>
        <p:spPr>
          <a:xfrm>
            <a:off x="1958830" y="353685"/>
            <a:ext cx="8338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Activity Background 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E681F4-DC32-2B4E-8648-4D4953EBAC90}"/>
              </a:ext>
            </a:extLst>
          </p:cNvPr>
          <p:cNvSpPr txBox="1"/>
          <p:nvPr/>
        </p:nvSpPr>
        <p:spPr>
          <a:xfrm>
            <a:off x="289922" y="1019735"/>
            <a:ext cx="7105960" cy="4203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Developed for high school and undergraduate classrooms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Utilizes the common lab model </a:t>
            </a:r>
            <a:r>
              <a:rPr lang="en-US" sz="2000" i="1" dirty="0">
                <a:latin typeface="Garamond" panose="02020404030301010803" pitchFamily="18" charset="0"/>
              </a:rPr>
              <a:t>Drosophila melanogaster</a:t>
            </a:r>
            <a:endParaRPr lang="en-US" sz="2000" dirty="0">
              <a:latin typeface="Garamond" panose="02020404030301010803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Integrative series to explore the influence of diet on: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Growth and behavior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Neural mechanisms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Fecundity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Survival and population dynamics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Activities can also be run individually and tailored to individual classroom needs</a:t>
            </a:r>
          </a:p>
        </p:txBody>
      </p:sp>
      <p:pic>
        <p:nvPicPr>
          <p:cNvPr id="11" name="Picture 10" descr="A fish on a plate&#10;&#10;Description automatically generated with medium confidence">
            <a:extLst>
              <a:ext uri="{FF2B5EF4-FFF2-40B4-BE49-F238E27FC236}">
                <a16:creationId xmlns:a16="http://schemas.microsoft.com/office/drawing/2014/main" id="{3ECC0726-38B4-FB4E-9631-07EEABF00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84" t="1646" r="38253" b="18237"/>
          <a:stretch/>
        </p:blipFill>
        <p:spPr>
          <a:xfrm rot="5400000">
            <a:off x="8922316" y="-316188"/>
            <a:ext cx="1812847" cy="3429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3CAE48-A55E-4242-8F94-BFB52C92C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74051" y="3013563"/>
            <a:ext cx="3709375" cy="2782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Pie chart&#10;&#10;Description automatically generated with medium confidence">
            <a:extLst>
              <a:ext uri="{FF2B5EF4-FFF2-40B4-BE49-F238E27FC236}">
                <a16:creationId xmlns:a16="http://schemas.microsoft.com/office/drawing/2014/main" id="{B12DD5C6-C768-EA4E-946C-79D24C72C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6986" y="5427963"/>
            <a:ext cx="3298686" cy="1159977"/>
          </a:xfrm>
          <a:prstGeom prst="rect">
            <a:avLst/>
          </a:prstGeom>
        </p:spPr>
      </p:pic>
      <p:pic>
        <p:nvPicPr>
          <p:cNvPr id="16" name="Picture 22" descr="University of Kentucky Spends $80,000 on New Logo No One Seems to Like |">
            <a:extLst>
              <a:ext uri="{FF2B5EF4-FFF2-40B4-BE49-F238E27FC236}">
                <a16:creationId xmlns:a16="http://schemas.microsoft.com/office/drawing/2014/main" id="{6EDB675C-57CA-3F41-9E7A-348C2B6BC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49" y="5592455"/>
            <a:ext cx="2908483" cy="83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216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E681F4-DC32-2B4E-8648-4D4953EBAC90}"/>
              </a:ext>
            </a:extLst>
          </p:cNvPr>
          <p:cNvSpPr txBox="1"/>
          <p:nvPr/>
        </p:nvSpPr>
        <p:spPr>
          <a:xfrm>
            <a:off x="289921" y="1019735"/>
            <a:ext cx="7425751" cy="374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 Today’s presentation will focus on two activities: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Influence of diet on the development of </a:t>
            </a:r>
            <a:r>
              <a:rPr lang="en-US" sz="2000" i="1" dirty="0">
                <a:latin typeface="Garamond" panose="02020404030301010803" pitchFamily="18" charset="0"/>
              </a:rPr>
              <a:t>D. melanogaster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Effects of diet on behavior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Activities can be set up simultaneously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Can be stand-alone activities or sequential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Can be completed in a single laboratory period or adopted to multiple laboratory periods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11" name="Picture 10" descr="A fish on a plate&#10;&#10;Description automatically generated with medium confidence">
            <a:extLst>
              <a:ext uri="{FF2B5EF4-FFF2-40B4-BE49-F238E27FC236}">
                <a16:creationId xmlns:a16="http://schemas.microsoft.com/office/drawing/2014/main" id="{3ECC0726-38B4-FB4E-9631-07EEABF00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84" t="1646" r="38253" b="18237"/>
          <a:stretch/>
        </p:blipFill>
        <p:spPr>
          <a:xfrm rot="5400000">
            <a:off x="8922316" y="-316188"/>
            <a:ext cx="1812847" cy="3429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3CAE48-A55E-4242-8F94-BFB52C92C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74051" y="3013563"/>
            <a:ext cx="3709375" cy="2782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Pie chart&#10;&#10;Description automatically generated with medium confidence">
            <a:extLst>
              <a:ext uri="{FF2B5EF4-FFF2-40B4-BE49-F238E27FC236}">
                <a16:creationId xmlns:a16="http://schemas.microsoft.com/office/drawing/2014/main" id="{B12DD5C6-C768-EA4E-946C-79D24C72C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6986" y="5427963"/>
            <a:ext cx="3298686" cy="1159977"/>
          </a:xfrm>
          <a:prstGeom prst="rect">
            <a:avLst/>
          </a:prstGeom>
        </p:spPr>
      </p:pic>
      <p:pic>
        <p:nvPicPr>
          <p:cNvPr id="16" name="Picture 22" descr="University of Kentucky Spends $80,000 on New Logo No One Seems to Like |">
            <a:extLst>
              <a:ext uri="{FF2B5EF4-FFF2-40B4-BE49-F238E27FC236}">
                <a16:creationId xmlns:a16="http://schemas.microsoft.com/office/drawing/2014/main" id="{6EDB675C-57CA-3F41-9E7A-348C2B6BC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49" y="5592455"/>
            <a:ext cx="2908483" cy="83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BEAAD7-064A-0747-942F-DDB06F801634}"/>
              </a:ext>
            </a:extLst>
          </p:cNvPr>
          <p:cNvSpPr/>
          <p:nvPr/>
        </p:nvSpPr>
        <p:spPr>
          <a:xfrm>
            <a:off x="1958830" y="353685"/>
            <a:ext cx="8338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Activity Background </a:t>
            </a:r>
            <a:endParaRPr lang="en-U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63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F2D70C-31C2-D84E-9216-35D31CAB54A2}"/>
              </a:ext>
            </a:extLst>
          </p:cNvPr>
          <p:cNvSpPr/>
          <p:nvPr/>
        </p:nvSpPr>
        <p:spPr>
          <a:xfrm>
            <a:off x="1958830" y="353685"/>
            <a:ext cx="8338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Activity Website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DCEB0F3-E2B6-4E45-9BFF-EBAE3E7E48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26"/>
          <a:stretch/>
        </p:blipFill>
        <p:spPr>
          <a:xfrm>
            <a:off x="750986" y="845894"/>
            <a:ext cx="6134903" cy="39474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0093625C-5503-C142-9AC8-6C569B1FD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965" y="845894"/>
            <a:ext cx="4141793" cy="5658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5BB16A-D5DA-7048-97BD-D8AFC6B4F43F}"/>
              </a:ext>
            </a:extLst>
          </p:cNvPr>
          <p:cNvSpPr txBox="1"/>
          <p:nvPr/>
        </p:nvSpPr>
        <p:spPr>
          <a:xfrm>
            <a:off x="164979" y="4989779"/>
            <a:ext cx="7306915" cy="1433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Activities and supplementary materials are available on the </a:t>
            </a:r>
            <a:r>
              <a:rPr lang="en-US" sz="2000" dirty="0">
                <a:latin typeface="Garamond" panose="02020404030301010803" pitchFamily="18" charset="0"/>
                <a:hlinkClick r:id="rId5"/>
              </a:rPr>
              <a:t>website</a:t>
            </a:r>
            <a:endParaRPr lang="en-US" sz="2000" dirty="0">
              <a:latin typeface="Garamond" panose="02020404030301010803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Supplementary handout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Informational movies and extra resources</a:t>
            </a:r>
          </a:p>
        </p:txBody>
      </p:sp>
    </p:spTree>
    <p:extLst>
      <p:ext uri="{BB962C8B-B14F-4D97-AF65-F5344CB8AC3E}">
        <p14:creationId xmlns:p14="http://schemas.microsoft.com/office/powerpoint/2010/main" val="1554880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E681F4-DC32-2B4E-8648-4D4953EBAC90}"/>
              </a:ext>
            </a:extLst>
          </p:cNvPr>
          <p:cNvSpPr txBox="1"/>
          <p:nvPr/>
        </p:nvSpPr>
        <p:spPr>
          <a:xfrm>
            <a:off x="289921" y="1019735"/>
            <a:ext cx="7425751" cy="3742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000" dirty="0">
              <a:latin typeface="Garamond" panose="02020404030301010803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To explore the role of diet in physiological and developmental processes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To generate informed hypotheses regarding the effects of diet on the development and behavior of </a:t>
            </a:r>
            <a:r>
              <a:rPr lang="en-US" sz="2000" i="1" dirty="0">
                <a:latin typeface="Garamond" panose="02020404030301010803" pitchFamily="18" charset="0"/>
              </a:rPr>
              <a:t>Drosophila melanogaster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Design and conduct an experiment to test the hypotheses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Make connections to broader topics of physiology and health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11" name="Picture 10" descr="A fish on a plate&#10;&#10;Description automatically generated with medium confidence">
            <a:extLst>
              <a:ext uri="{FF2B5EF4-FFF2-40B4-BE49-F238E27FC236}">
                <a16:creationId xmlns:a16="http://schemas.microsoft.com/office/drawing/2014/main" id="{3ECC0726-38B4-FB4E-9631-07EEABF00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84" t="1646" r="38253" b="18237"/>
          <a:stretch/>
        </p:blipFill>
        <p:spPr>
          <a:xfrm rot="5400000">
            <a:off x="8922316" y="-316188"/>
            <a:ext cx="1812847" cy="3429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3CAE48-A55E-4242-8F94-BFB52C92C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974051" y="3013563"/>
            <a:ext cx="3709375" cy="2782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Pie chart&#10;&#10;Description automatically generated with medium confidence">
            <a:extLst>
              <a:ext uri="{FF2B5EF4-FFF2-40B4-BE49-F238E27FC236}">
                <a16:creationId xmlns:a16="http://schemas.microsoft.com/office/drawing/2014/main" id="{B12DD5C6-C768-EA4E-946C-79D24C72C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6986" y="5427963"/>
            <a:ext cx="3298686" cy="1159977"/>
          </a:xfrm>
          <a:prstGeom prst="rect">
            <a:avLst/>
          </a:prstGeom>
        </p:spPr>
      </p:pic>
      <p:pic>
        <p:nvPicPr>
          <p:cNvPr id="16" name="Picture 22" descr="University of Kentucky Spends $80,000 on New Logo No One Seems to Like |">
            <a:extLst>
              <a:ext uri="{FF2B5EF4-FFF2-40B4-BE49-F238E27FC236}">
                <a16:creationId xmlns:a16="http://schemas.microsoft.com/office/drawing/2014/main" id="{6EDB675C-57CA-3F41-9E7A-348C2B6BC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49" y="5592455"/>
            <a:ext cx="2908483" cy="83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BEAAD7-064A-0747-942F-DDB06F801634}"/>
              </a:ext>
            </a:extLst>
          </p:cNvPr>
          <p:cNvSpPr/>
          <p:nvPr/>
        </p:nvSpPr>
        <p:spPr>
          <a:xfrm>
            <a:off x="1958830" y="353685"/>
            <a:ext cx="83384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Learning Objectives </a:t>
            </a:r>
            <a:endParaRPr lang="en-U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54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3533</TotalTime>
  <Words>1261</Words>
  <Application>Microsoft Macintosh PowerPoint</Application>
  <PresentationFormat>Widescreen</PresentationFormat>
  <Paragraphs>210</Paragraphs>
  <Slides>23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Slabach, Brittany</dc:creator>
  <cp:lastModifiedBy>Brittany Slabach</cp:lastModifiedBy>
  <cp:revision>239</cp:revision>
  <dcterms:created xsi:type="dcterms:W3CDTF">2021-06-18T19:23:42Z</dcterms:created>
  <dcterms:modified xsi:type="dcterms:W3CDTF">2021-06-24T16:23:52Z</dcterms:modified>
</cp:coreProperties>
</file>