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3"/>
  </p:notesMasterIdLst>
  <p:sldIdLst>
    <p:sldId id="346" r:id="rId2"/>
    <p:sldId id="347" r:id="rId3"/>
    <p:sldId id="348" r:id="rId4"/>
    <p:sldId id="340" r:id="rId5"/>
    <p:sldId id="341" r:id="rId6"/>
    <p:sldId id="258" r:id="rId7"/>
    <p:sldId id="274" r:id="rId8"/>
    <p:sldId id="285" r:id="rId9"/>
    <p:sldId id="280" r:id="rId10"/>
    <p:sldId id="335" r:id="rId11"/>
    <p:sldId id="333" r:id="rId12"/>
    <p:sldId id="283" r:id="rId13"/>
    <p:sldId id="284" r:id="rId14"/>
    <p:sldId id="275" r:id="rId15"/>
    <p:sldId id="276" r:id="rId16"/>
    <p:sldId id="277" r:id="rId17"/>
    <p:sldId id="256" r:id="rId18"/>
    <p:sldId id="288" r:id="rId19"/>
    <p:sldId id="314" r:id="rId20"/>
    <p:sldId id="271" r:id="rId21"/>
    <p:sldId id="278" r:id="rId22"/>
    <p:sldId id="262" r:id="rId23"/>
    <p:sldId id="260" r:id="rId24"/>
    <p:sldId id="263" r:id="rId25"/>
    <p:sldId id="266" r:id="rId26"/>
    <p:sldId id="265" r:id="rId27"/>
    <p:sldId id="270" r:id="rId28"/>
    <p:sldId id="286" r:id="rId29"/>
    <p:sldId id="287" r:id="rId30"/>
    <p:sldId id="309" r:id="rId31"/>
    <p:sldId id="310" r:id="rId32"/>
    <p:sldId id="345" r:id="rId33"/>
    <p:sldId id="295" r:id="rId34"/>
    <p:sldId id="296" r:id="rId35"/>
    <p:sldId id="289" r:id="rId36"/>
    <p:sldId id="293" r:id="rId37"/>
    <p:sldId id="299" r:id="rId38"/>
    <p:sldId id="311" r:id="rId39"/>
    <p:sldId id="294" r:id="rId40"/>
    <p:sldId id="297" r:id="rId41"/>
    <p:sldId id="328" r:id="rId42"/>
    <p:sldId id="316" r:id="rId43"/>
    <p:sldId id="298" r:id="rId44"/>
    <p:sldId id="300" r:id="rId45"/>
    <p:sldId id="290" r:id="rId46"/>
    <p:sldId id="291" r:id="rId47"/>
    <p:sldId id="302" r:id="rId48"/>
    <p:sldId id="319" r:id="rId49"/>
    <p:sldId id="318" r:id="rId50"/>
    <p:sldId id="301" r:id="rId51"/>
    <p:sldId id="313" r:id="rId52"/>
    <p:sldId id="312" r:id="rId53"/>
    <p:sldId id="303" r:id="rId54"/>
    <p:sldId id="267" r:id="rId55"/>
    <p:sldId id="268" r:id="rId56"/>
    <p:sldId id="264" r:id="rId57"/>
    <p:sldId id="304" r:id="rId58"/>
    <p:sldId id="306" r:id="rId59"/>
    <p:sldId id="329" r:id="rId60"/>
    <p:sldId id="332" r:id="rId61"/>
    <p:sldId id="323" r:id="rId62"/>
    <p:sldId id="330" r:id="rId63"/>
    <p:sldId id="321" r:id="rId64"/>
    <p:sldId id="322" r:id="rId65"/>
    <p:sldId id="344" r:id="rId66"/>
    <p:sldId id="308" r:id="rId67"/>
    <p:sldId id="317" r:id="rId68"/>
    <p:sldId id="336" r:id="rId69"/>
    <p:sldId id="342" r:id="rId70"/>
    <p:sldId id="261" r:id="rId71"/>
    <p:sldId id="257" r:id="rId72"/>
  </p:sldIdLst>
  <p:sldSz cx="22860000" cy="1828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cooper" initials="rc" lastIdx="1" clrIdx="0">
    <p:extLst>
      <p:ext uri="{19B8F6BF-5375-455C-9EA6-DF929625EA0E}">
        <p15:presenceInfo xmlns:p15="http://schemas.microsoft.com/office/powerpoint/2012/main" userId="f69c7695f26dd57f" providerId="Windows Live"/>
      </p:ext>
    </p:extLst>
  </p:cmAuthor>
  <p:cmAuthor id="2" name="Bluemich, Sandra {MWGH~Grenzach}" initials="BS{" lastIdx="7" clrIdx="1">
    <p:extLst>
      <p:ext uri="{19B8F6BF-5375-455C-9EA6-DF929625EA0E}">
        <p15:presenceInfo xmlns:p15="http://schemas.microsoft.com/office/powerpoint/2012/main" userId="Bluemich, Sandra {MWGH~Grenza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31" autoAdjust="0"/>
    <p:restoredTop sz="80444" autoAdjust="0"/>
  </p:normalViewPr>
  <p:slideViewPr>
    <p:cSldViewPr snapToGrid="0">
      <p:cViewPr varScale="1">
        <p:scale>
          <a:sx n="27" d="100"/>
          <a:sy n="27" d="100"/>
        </p:scale>
        <p:origin x="960" y="84"/>
      </p:cViewPr>
      <p:guideLst/>
    </p:cSldViewPr>
  </p:slideViewPr>
  <p:notesTextViewPr>
    <p:cViewPr>
      <p:scale>
        <a:sx n="1" d="1"/>
        <a:sy n="1" d="1"/>
      </p:scale>
      <p:origin x="0" y="0"/>
    </p:cViewPr>
  </p:notesTextViewPr>
  <p:sorterViewPr>
    <p:cViewPr>
      <p:scale>
        <a:sx n="167" d="100"/>
        <a:sy n="16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C4A37-FDA3-46EB-8FE2-8BB288EB580C}" type="datetimeFigureOut">
              <a:rPr lang="en-US" smtClean="0"/>
              <a:t>6/11/2022</a:t>
            </a:fld>
            <a:endParaRPr lang="en-US"/>
          </a:p>
        </p:txBody>
      </p:sp>
      <p:sp>
        <p:nvSpPr>
          <p:cNvPr id="4" name="Slide Image Placeholder 3"/>
          <p:cNvSpPr>
            <a:spLocks noGrp="1" noRot="1" noChangeAspect="1"/>
          </p:cNvSpPr>
          <p:nvPr>
            <p:ph type="sldImg" idx="2"/>
          </p:nvPr>
        </p:nvSpPr>
        <p:spPr>
          <a:xfrm>
            <a:off x="1500188" y="1143000"/>
            <a:ext cx="3857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C01B8-2920-487D-B18A-DE2D7F0EDB2F}" type="slidenum">
              <a:rPr lang="en-US" smtClean="0"/>
              <a:t>‹#›</a:t>
            </a:fld>
            <a:endParaRPr lang="en-US"/>
          </a:p>
        </p:txBody>
      </p:sp>
    </p:spTree>
    <p:extLst>
      <p:ext uri="{BB962C8B-B14F-4D97-AF65-F5344CB8AC3E}">
        <p14:creationId xmlns:p14="http://schemas.microsoft.com/office/powerpoint/2010/main" val="3921955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Squid_giant_synapse#CITEREFLlin&#225;s199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Wikipedia:Citing_sourc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 1.</a:t>
            </a:r>
            <a:r>
              <a:rPr lang="en-US" dirty="0"/>
              <a:t> Upper left, side view of a squid. Upper right, the area inside the black square is enlarged in the diagram below, showing the giant neuronal system with the first (red) second (green) and third giant neuronal elements (brown). The arrows indicate the direction of transmission flow from the head ganglion towards the mantle. The light blue funnel is the site for water flow following rapid water expulsion when the mantle contracts (Modified from </a:t>
            </a:r>
            <a:r>
              <a:rPr lang="en-US" dirty="0" err="1">
                <a:hlinkClick r:id="rId3"/>
              </a:rPr>
              <a:t>Llinás</a:t>
            </a:r>
            <a:r>
              <a:rPr lang="en-US" dirty="0">
                <a:hlinkClick r:id="rId3"/>
              </a:rPr>
              <a:t> 1999</a:t>
            </a:r>
            <a:r>
              <a:rPr lang="en-US" dirty="0"/>
              <a:t>).</a:t>
            </a:r>
            <a:r>
              <a:rPr lang="en-US" baseline="30000" dirty="0">
                <a:effectLst/>
              </a:rPr>
              <a:t>[</a:t>
            </a:r>
            <a:r>
              <a:rPr lang="en-US" i="1" baseline="30000" dirty="0">
                <a:effectLst/>
                <a:hlinkClick r:id="rId4" tooltip="Wikipedia:Citing sources"/>
              </a:rPr>
              <a:t>page needed</a:t>
            </a:r>
            <a:r>
              <a:rPr lang="en-US" baseline="30000" dirty="0">
                <a:effectLst/>
              </a:rPr>
              <a:t>]</a:t>
            </a:r>
            <a:endParaRPr lang="en-US" dirty="0"/>
          </a:p>
        </p:txBody>
      </p:sp>
      <p:sp>
        <p:nvSpPr>
          <p:cNvPr id="4" name="Slide Number Placeholder 3"/>
          <p:cNvSpPr>
            <a:spLocks noGrp="1"/>
          </p:cNvSpPr>
          <p:nvPr>
            <p:ph type="sldNum" sz="quarter" idx="5"/>
          </p:nvPr>
        </p:nvSpPr>
        <p:spPr/>
        <p:txBody>
          <a:bodyPr/>
          <a:lstStyle/>
          <a:p>
            <a:fld id="{CFEC01B8-2920-487D-B18A-DE2D7F0EDB2F}" type="slidenum">
              <a:rPr lang="en-US" smtClean="0"/>
              <a:t>7</a:t>
            </a:fld>
            <a:endParaRPr lang="en-US"/>
          </a:p>
        </p:txBody>
      </p:sp>
    </p:spTree>
    <p:extLst>
      <p:ext uri="{BB962C8B-B14F-4D97-AF65-F5344CB8AC3E}">
        <p14:creationId xmlns:p14="http://schemas.microsoft.com/office/powerpoint/2010/main" val="42595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1528763" y="763588"/>
            <a:ext cx="4714875"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Autoimmune response hypothesis for MS.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C01B8-2920-487D-B18A-DE2D7F0EDB2F}" type="slidenum">
              <a:rPr lang="en-US" smtClean="0"/>
              <a:t>37</a:t>
            </a:fld>
            <a:endParaRPr lang="en-US"/>
          </a:p>
        </p:txBody>
      </p:sp>
    </p:spTree>
    <p:extLst>
      <p:ext uri="{BB962C8B-B14F-4D97-AF65-F5344CB8AC3E}">
        <p14:creationId xmlns:p14="http://schemas.microsoft.com/office/powerpoint/2010/main" val="104159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710C4-1194-4128-9167-B521149683EA}"/>
              </a:ext>
            </a:extLst>
          </p:cNvPr>
          <p:cNvSpPr>
            <a:spLocks noGrp="1" noChangeArrowheads="1"/>
          </p:cNvSpPr>
          <p:nvPr>
            <p:ph type="sldNum"/>
          </p:nvPr>
        </p:nvSpPr>
        <p:spPr>
          <a:ln/>
        </p:spPr>
        <p:txBody>
          <a:bodyPr/>
          <a:lstStyle/>
          <a:p>
            <a:fld id="{2233EA32-3EC6-44BC-B711-02E719CAD094}" type="slidenum">
              <a:rPr lang="en-US" altLang="en-US"/>
              <a:pPr/>
              <a:t>42</a:t>
            </a:fld>
            <a:endParaRPr lang="en-US" altLang="en-US"/>
          </a:p>
        </p:txBody>
      </p:sp>
      <p:sp>
        <p:nvSpPr>
          <p:cNvPr id="4097" name="Rectangle 1">
            <a:extLst>
              <a:ext uri="{FF2B5EF4-FFF2-40B4-BE49-F238E27FC236}">
                <a16:creationId xmlns:a16="http://schemas.microsoft.com/office/drawing/2014/main" id="{80111003-BD4C-4328-A3DA-4A039653F504}"/>
              </a:ext>
            </a:extLst>
          </p:cNvPr>
          <p:cNvSpPr txBox="1">
            <a:spLocks noGrp="1" noRot="1" noChangeAspect="1" noChangeArrowheads="1"/>
          </p:cNvSpPr>
          <p:nvPr>
            <p:ph type="sldImg"/>
          </p:nvPr>
        </p:nvSpPr>
        <p:spPr bwMode="auto">
          <a:xfrm>
            <a:off x="1273175" y="812800"/>
            <a:ext cx="501173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A083D992-E2D5-41F4-8C1A-780B42E0707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D8BC67-2CB0-4ED5-8C80-532058EA074E}"/>
              </a:ext>
            </a:extLst>
          </p:cNvPr>
          <p:cNvSpPr>
            <a:spLocks noGrp="1" noChangeArrowheads="1"/>
          </p:cNvSpPr>
          <p:nvPr>
            <p:ph type="sldNum"/>
          </p:nvPr>
        </p:nvSpPr>
        <p:spPr>
          <a:ln/>
        </p:spPr>
        <p:txBody>
          <a:bodyPr/>
          <a:lstStyle/>
          <a:p>
            <a:fld id="{A107C7AC-2CDA-4792-A507-7BE2EE130672}" type="slidenum">
              <a:rPr lang="en-US" altLang="en-US"/>
              <a:pPr/>
              <a:t>49</a:t>
            </a:fld>
            <a:endParaRPr lang="en-US" altLang="en-US"/>
          </a:p>
        </p:txBody>
      </p:sp>
      <p:sp>
        <p:nvSpPr>
          <p:cNvPr id="4097" name="Rectangle 1">
            <a:extLst>
              <a:ext uri="{FF2B5EF4-FFF2-40B4-BE49-F238E27FC236}">
                <a16:creationId xmlns:a16="http://schemas.microsoft.com/office/drawing/2014/main" id="{14B200EF-1FB5-4868-8CE7-C76474700339}"/>
              </a:ext>
            </a:extLst>
          </p:cNvPr>
          <p:cNvSpPr txBox="1">
            <a:spLocks noGrp="1" noRot="1" noChangeAspect="1" noChangeArrowheads="1"/>
          </p:cNvSpPr>
          <p:nvPr>
            <p:ph type="sldImg"/>
          </p:nvPr>
        </p:nvSpPr>
        <p:spPr bwMode="auto">
          <a:xfrm>
            <a:off x="1273175" y="812800"/>
            <a:ext cx="501173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5D5AD006-9414-45AB-BB96-28DA60D0B436}"/>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8418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review on the issues  of 4-AP being effective for MS</a:t>
            </a:r>
          </a:p>
        </p:txBody>
      </p:sp>
      <p:sp>
        <p:nvSpPr>
          <p:cNvPr id="4" name="Slide Number Placeholder 3"/>
          <p:cNvSpPr>
            <a:spLocks noGrp="1"/>
          </p:cNvSpPr>
          <p:nvPr>
            <p:ph type="sldNum" sz="quarter" idx="5"/>
          </p:nvPr>
        </p:nvSpPr>
        <p:spPr/>
        <p:txBody>
          <a:bodyPr/>
          <a:lstStyle/>
          <a:p>
            <a:fld id="{CFEC01B8-2920-487D-B18A-DE2D7F0EDB2F}" type="slidenum">
              <a:rPr lang="en-US" smtClean="0"/>
              <a:t>54</a:t>
            </a:fld>
            <a:endParaRPr lang="en-US"/>
          </a:p>
        </p:txBody>
      </p:sp>
    </p:spTree>
    <p:extLst>
      <p:ext uri="{BB962C8B-B14F-4D97-AF65-F5344CB8AC3E}">
        <p14:creationId xmlns:p14="http://schemas.microsoft.com/office/powerpoint/2010/main" val="333467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D8BC67-2CB0-4ED5-8C80-532058EA074E}"/>
              </a:ext>
            </a:extLst>
          </p:cNvPr>
          <p:cNvSpPr>
            <a:spLocks noGrp="1" noChangeArrowheads="1"/>
          </p:cNvSpPr>
          <p:nvPr>
            <p:ph type="sldNum"/>
          </p:nvPr>
        </p:nvSpPr>
        <p:spPr>
          <a:ln/>
        </p:spPr>
        <p:txBody>
          <a:bodyPr/>
          <a:lstStyle/>
          <a:p>
            <a:fld id="{A107C7AC-2CDA-4792-A507-7BE2EE130672}" type="slidenum">
              <a:rPr lang="en-US" altLang="en-US"/>
              <a:pPr/>
              <a:t>67</a:t>
            </a:fld>
            <a:endParaRPr lang="en-US" altLang="en-US"/>
          </a:p>
        </p:txBody>
      </p:sp>
      <p:sp>
        <p:nvSpPr>
          <p:cNvPr id="4097" name="Rectangle 1">
            <a:extLst>
              <a:ext uri="{FF2B5EF4-FFF2-40B4-BE49-F238E27FC236}">
                <a16:creationId xmlns:a16="http://schemas.microsoft.com/office/drawing/2014/main" id="{14B200EF-1FB5-4868-8CE7-C76474700339}"/>
              </a:ext>
            </a:extLst>
          </p:cNvPr>
          <p:cNvSpPr txBox="1">
            <a:spLocks noGrp="1" noRot="1" noChangeAspect="1" noChangeArrowheads="1"/>
          </p:cNvSpPr>
          <p:nvPr>
            <p:ph type="sldImg"/>
          </p:nvPr>
        </p:nvSpPr>
        <p:spPr bwMode="auto">
          <a:xfrm>
            <a:off x="1273175" y="812800"/>
            <a:ext cx="501173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5D5AD006-9414-45AB-BB96-28DA60D0B436}"/>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87052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C01B8-2920-487D-B18A-DE2D7F0EDB2F}" type="slidenum">
              <a:rPr lang="en-US" smtClean="0"/>
              <a:t>71</a:t>
            </a:fld>
            <a:endParaRPr lang="en-US"/>
          </a:p>
        </p:txBody>
      </p:sp>
    </p:spTree>
    <p:extLst>
      <p:ext uri="{BB962C8B-B14F-4D97-AF65-F5344CB8AC3E}">
        <p14:creationId xmlns:p14="http://schemas.microsoft.com/office/powerpoint/2010/main" val="249522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 2.</a:t>
            </a:r>
            <a:r>
              <a:rPr lang="en-US" dirty="0"/>
              <a:t> Upper left image: Enlarged picture of the squid stellate ganglion showing the giant synapse. Intracellular dye injection was used to stain the presynaptic axon green and the postsynaptic axon red. The </a:t>
            </a:r>
            <a:r>
              <a:rPr lang="en-US" dirty="0" err="1"/>
              <a:t>presynpatic</a:t>
            </a:r>
            <a:r>
              <a:rPr lang="en-US" dirty="0"/>
              <a:t> fiber has seven branches, each for one giant tertiary axon. Only the last postsynaptic axon on the right is colored. Lower left image: A) Simultaneous intracellular recording from the presynaptic fiber (pre) and the postsynaptic axon (post). The synaptic action potential releases a transmitter substance (glutamate) that acts on the postsynaptic receptors and activates the postsynaptic action potential.</a:t>
            </a:r>
          </a:p>
        </p:txBody>
      </p:sp>
      <p:sp>
        <p:nvSpPr>
          <p:cNvPr id="4" name="Slide Number Placeholder 3"/>
          <p:cNvSpPr>
            <a:spLocks noGrp="1"/>
          </p:cNvSpPr>
          <p:nvPr>
            <p:ph type="sldNum" sz="quarter" idx="5"/>
          </p:nvPr>
        </p:nvSpPr>
        <p:spPr/>
        <p:txBody>
          <a:bodyPr/>
          <a:lstStyle/>
          <a:p>
            <a:fld id="{CFEC01B8-2920-487D-B18A-DE2D7F0EDB2F}" type="slidenum">
              <a:rPr lang="en-US" smtClean="0"/>
              <a:t>8</a:t>
            </a:fld>
            <a:endParaRPr lang="en-US"/>
          </a:p>
        </p:txBody>
      </p:sp>
    </p:spTree>
    <p:extLst>
      <p:ext uri="{BB962C8B-B14F-4D97-AF65-F5344CB8AC3E}">
        <p14:creationId xmlns:p14="http://schemas.microsoft.com/office/powerpoint/2010/main" val="209516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C01B8-2920-487D-B18A-DE2D7F0EDB2F}" type="slidenum">
              <a:rPr lang="en-US" smtClean="0"/>
              <a:t>10</a:t>
            </a:fld>
            <a:endParaRPr lang="en-US"/>
          </a:p>
        </p:txBody>
      </p:sp>
    </p:spTree>
    <p:extLst>
      <p:ext uri="{BB962C8B-B14F-4D97-AF65-F5344CB8AC3E}">
        <p14:creationId xmlns:p14="http://schemas.microsoft.com/office/powerpoint/2010/main" val="81437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049437-5521-46B7-ABB7-49A3F5ACE288}"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6E3346-7112-4189-9088-3D2EBE0D5BB9}"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710C4-1194-4128-9167-B521149683EA}"/>
              </a:ext>
            </a:extLst>
          </p:cNvPr>
          <p:cNvSpPr>
            <a:spLocks noGrp="1" noChangeArrowheads="1"/>
          </p:cNvSpPr>
          <p:nvPr>
            <p:ph type="sldNum"/>
          </p:nvPr>
        </p:nvSpPr>
        <p:spPr>
          <a:ln/>
        </p:spPr>
        <p:txBody>
          <a:bodyPr/>
          <a:lstStyle/>
          <a:p>
            <a:fld id="{2233EA32-3EC6-44BC-B711-02E719CAD094}" type="slidenum">
              <a:rPr lang="en-US" altLang="en-US"/>
              <a:pPr/>
              <a:t>19</a:t>
            </a:fld>
            <a:endParaRPr lang="en-US" altLang="en-US"/>
          </a:p>
        </p:txBody>
      </p:sp>
      <p:sp>
        <p:nvSpPr>
          <p:cNvPr id="4097" name="Rectangle 1">
            <a:extLst>
              <a:ext uri="{FF2B5EF4-FFF2-40B4-BE49-F238E27FC236}">
                <a16:creationId xmlns:a16="http://schemas.microsoft.com/office/drawing/2014/main" id="{80111003-BD4C-4328-A3DA-4A039653F504}"/>
              </a:ext>
            </a:extLst>
          </p:cNvPr>
          <p:cNvSpPr txBox="1">
            <a:spLocks noGrp="1" noRot="1" noChangeAspect="1" noChangeArrowheads="1"/>
          </p:cNvSpPr>
          <p:nvPr>
            <p:ph type="sldImg"/>
          </p:nvPr>
        </p:nvSpPr>
        <p:spPr bwMode="auto">
          <a:xfrm>
            <a:off x="1273175" y="812800"/>
            <a:ext cx="501173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A083D992-E2D5-41F4-8C1A-780B42E0707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https://www.researchgate.net/figure/Low-concentrations-of-TEA-and-4-AP-prolong-repolarization-of-action-potentials-in-NTS_fig11_8192888</a:t>
            </a:r>
          </a:p>
          <a:p>
            <a:endParaRPr lang="en-US" dirty="0"/>
          </a:p>
          <a:p>
            <a:r>
              <a:rPr lang="en-US" b="1" dirty="0"/>
              <a:t>Low concentrations of TEA and 4-AP prolong repolarization of action potentials in NTS </a:t>
            </a:r>
            <a:r>
              <a:rPr lang="en-US" b="1" dirty="0" err="1"/>
              <a:t>neurones</a:t>
            </a:r>
            <a:r>
              <a:rPr lang="en-US" dirty="0"/>
              <a:t> </a:t>
            </a:r>
            <a:br>
              <a:rPr lang="en-US" dirty="0"/>
            </a:br>
            <a:r>
              <a:rPr lang="en-US" i="1" dirty="0"/>
              <a:t>A</a:t>
            </a:r>
            <a:r>
              <a:rPr lang="en-US" dirty="0"/>
              <a:t>, application of 0.5 mm TEA to an NTS </a:t>
            </a:r>
            <a:r>
              <a:rPr lang="en-US" dirty="0" err="1"/>
              <a:t>neurone</a:t>
            </a:r>
            <a:r>
              <a:rPr lang="en-US" dirty="0"/>
              <a:t> increased the action potential duration by prolonging the repolarization phase, an effect that was reversed on washout. </a:t>
            </a:r>
            <a:r>
              <a:rPr lang="en-US" i="1" dirty="0"/>
              <a:t>B</a:t>
            </a:r>
            <a:r>
              <a:rPr lang="en-US" dirty="0"/>
              <a:t>, application of 30 </a:t>
            </a:r>
            <a:r>
              <a:rPr lang="en-US" dirty="0" err="1"/>
              <a:t>μm</a:t>
            </a:r>
            <a:r>
              <a:rPr lang="en-US" dirty="0"/>
              <a:t> 4-AP to the same NTS </a:t>
            </a:r>
            <a:r>
              <a:rPr lang="en-US" dirty="0" err="1"/>
              <a:t>neurone</a:t>
            </a:r>
            <a:r>
              <a:rPr lang="en-US" dirty="0"/>
              <a:t> as in </a:t>
            </a:r>
            <a:r>
              <a:rPr lang="en-US" i="1" dirty="0"/>
              <a:t>A</a:t>
            </a:r>
            <a:r>
              <a:rPr lang="en-US" dirty="0"/>
              <a:t> similarly increased the action potential duration, and the effect was reversed on washout. These data were collected 1.5 h into the recording. Note the control action potential did not change from that in </a:t>
            </a:r>
            <a:r>
              <a:rPr lang="en-US" i="1" dirty="0"/>
              <a:t>A</a:t>
            </a:r>
            <a:r>
              <a:rPr lang="en-US" dirty="0"/>
              <a:t>, recorded at 25 min. </a:t>
            </a:r>
            <a:r>
              <a:rPr lang="en-US" i="1" dirty="0"/>
              <a:t>C</a:t>
            </a:r>
            <a:r>
              <a:rPr lang="en-US" dirty="0"/>
              <a:t> and </a:t>
            </a:r>
            <a:r>
              <a:rPr lang="en-US" i="1" dirty="0"/>
              <a:t>D</a:t>
            </a:r>
            <a:r>
              <a:rPr lang="en-US" dirty="0"/>
              <a:t>, examples of DVN </a:t>
            </a:r>
            <a:r>
              <a:rPr lang="en-US" dirty="0" err="1"/>
              <a:t>neurones</a:t>
            </a:r>
            <a:r>
              <a:rPr lang="en-US" dirty="0"/>
              <a:t> where 0.5 mm TEA (</a:t>
            </a:r>
            <a:r>
              <a:rPr lang="en-US" i="1" dirty="0"/>
              <a:t>C</a:t>
            </a:r>
            <a:r>
              <a:rPr lang="en-US" dirty="0"/>
              <a:t>) and 30 </a:t>
            </a:r>
            <a:r>
              <a:rPr lang="en-US" dirty="0" err="1"/>
              <a:t>μm</a:t>
            </a:r>
            <a:r>
              <a:rPr lang="en-US" dirty="0"/>
              <a:t> 4-AP (</a:t>
            </a:r>
            <a:r>
              <a:rPr lang="en-US" i="1" dirty="0"/>
              <a:t>D</a:t>
            </a:r>
            <a:r>
              <a:rPr lang="en-US" dirty="0"/>
              <a:t>) used at the same concentrations as on NTS </a:t>
            </a:r>
            <a:r>
              <a:rPr lang="en-US" dirty="0" err="1"/>
              <a:t>neurones</a:t>
            </a:r>
            <a:r>
              <a:rPr lang="en-US" dirty="0"/>
              <a:t> had no significant effect on the action potential duration. </a:t>
            </a:r>
            <a:r>
              <a:rPr lang="en-US" i="1" dirty="0"/>
              <a:t>E</a:t>
            </a:r>
            <a:r>
              <a:rPr lang="en-US" dirty="0"/>
              <a:t>, application of 4-AP to an NTS </a:t>
            </a:r>
            <a:r>
              <a:rPr lang="en-US" dirty="0" err="1"/>
              <a:t>neurone</a:t>
            </a:r>
            <a:r>
              <a:rPr lang="en-US" dirty="0"/>
              <a:t> reduced the number of action potentials fired in response to a +60 </a:t>
            </a:r>
            <a:r>
              <a:rPr lang="en-US" dirty="0" err="1"/>
              <a:t>pA</a:t>
            </a:r>
            <a:r>
              <a:rPr lang="en-US" dirty="0"/>
              <a:t> current pulse by 33%, an effect reversed on washout. Application of TEA to the same </a:t>
            </a:r>
            <a:r>
              <a:rPr lang="en-US" dirty="0" err="1"/>
              <a:t>neurone</a:t>
            </a:r>
            <a:r>
              <a:rPr lang="en-US" dirty="0"/>
              <a:t> also reduced the number of action potentials elicited (59% reduction). </a:t>
            </a:r>
            <a:r>
              <a:rPr lang="en-US" i="1" dirty="0"/>
              <a:t>F</a:t>
            </a:r>
            <a:r>
              <a:rPr lang="en-US" dirty="0"/>
              <a:t>, pooled data showing the effects of 4-AP and TEA on the action potential duration, afterhyperpolarization (AHP) amplitude and the steady-state firing frequency in NTS </a:t>
            </a:r>
            <a:r>
              <a:rPr lang="en-US" dirty="0" err="1"/>
              <a:t>neurones</a:t>
            </a:r>
            <a:r>
              <a:rPr lang="en-US" dirty="0"/>
              <a:t> as a percentage change from the control state.</a:t>
            </a:r>
          </a:p>
        </p:txBody>
      </p:sp>
      <p:sp>
        <p:nvSpPr>
          <p:cNvPr id="4" name="Slide Number Placeholder 3"/>
          <p:cNvSpPr>
            <a:spLocks noGrp="1"/>
          </p:cNvSpPr>
          <p:nvPr>
            <p:ph type="sldNum" sz="quarter" idx="5"/>
          </p:nvPr>
        </p:nvSpPr>
        <p:spPr/>
        <p:txBody>
          <a:bodyPr/>
          <a:lstStyle/>
          <a:p>
            <a:fld id="{426C0AB0-5E22-4769-9D24-EDE3C262409E}" type="slidenum">
              <a:rPr lang="en-US" smtClean="0"/>
              <a:t>25</a:t>
            </a:fld>
            <a:endParaRPr lang="en-US"/>
          </a:p>
        </p:txBody>
      </p:sp>
    </p:spTree>
    <p:extLst>
      <p:ext uri="{BB962C8B-B14F-4D97-AF65-F5344CB8AC3E}">
        <p14:creationId xmlns:p14="http://schemas.microsoft.com/office/powerpoint/2010/main" val="128114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 of potassium channel blockers on action potential shape. </a:t>
            </a:r>
            <a:r>
              <a:rPr lang="en-US" i="1" dirty="0"/>
              <a:t>A</a:t>
            </a:r>
            <a:r>
              <a:rPr lang="en-US" dirty="0"/>
              <a:t>, 4-AP at 30 </a:t>
            </a:r>
            <a:r>
              <a:rPr lang="en-US" dirty="0" err="1"/>
              <a:t>μm</a:t>
            </a:r>
            <a:r>
              <a:rPr lang="en-US" dirty="0"/>
              <a:t> and 2.5 mm produced a dose-dependent delay in repolarization. Hyperpolarizing DC was −30 </a:t>
            </a:r>
            <a:r>
              <a:rPr lang="en-US" dirty="0" err="1"/>
              <a:t>pA</a:t>
            </a:r>
            <a:r>
              <a:rPr lang="en-US" dirty="0"/>
              <a:t>, and stimulus current (1 msec) was 490 </a:t>
            </a:r>
            <a:r>
              <a:rPr lang="en-US" dirty="0" err="1"/>
              <a:t>pA.</a:t>
            </a:r>
            <a:r>
              <a:rPr lang="en-US" dirty="0"/>
              <a:t> </a:t>
            </a:r>
            <a:r>
              <a:rPr lang="en-US" i="1" dirty="0"/>
              <a:t>B</a:t>
            </a:r>
            <a:r>
              <a:rPr lang="en-US" dirty="0"/>
              <a:t>, TEA at 25 mm had little effect on the initial phase of repolarization but produced a dramatic slowing of late repolarization. Hyperpolarizing DC was −40 </a:t>
            </a:r>
            <a:r>
              <a:rPr lang="en-US" dirty="0" err="1"/>
              <a:t>pA</a:t>
            </a:r>
            <a:r>
              <a:rPr lang="en-US" dirty="0"/>
              <a:t>, and injected current was 780 </a:t>
            </a:r>
            <a:r>
              <a:rPr lang="en-US" dirty="0" err="1"/>
              <a:t>pA.</a:t>
            </a:r>
            <a:r>
              <a:rPr lang="en-US" dirty="0"/>
              <a:t> </a:t>
            </a:r>
            <a:r>
              <a:rPr lang="en-US" i="1" dirty="0"/>
              <a:t>C</a:t>
            </a:r>
            <a:r>
              <a:rPr lang="en-US" dirty="0"/>
              <a:t>, Replacing external 2 mm calcium with 2 mm cobalt resulted in a delay of firing and little overall change in action potential shape. Action potentials were aligned at the time of maximal upstroke to allow comparison of time course. Hyperpolarizing DC was −6 </a:t>
            </a:r>
            <a:r>
              <a:rPr lang="en-US" dirty="0" err="1"/>
              <a:t>pA</a:t>
            </a:r>
            <a:r>
              <a:rPr lang="en-US" dirty="0"/>
              <a:t>, and injected current was 850 </a:t>
            </a:r>
            <a:r>
              <a:rPr lang="en-US" dirty="0" err="1"/>
              <a:t>pA.</a:t>
            </a:r>
            <a:endParaRPr lang="en-US" dirty="0"/>
          </a:p>
        </p:txBody>
      </p:sp>
      <p:sp>
        <p:nvSpPr>
          <p:cNvPr id="4" name="Slide Number Placeholder 3"/>
          <p:cNvSpPr>
            <a:spLocks noGrp="1"/>
          </p:cNvSpPr>
          <p:nvPr>
            <p:ph type="sldNum" sz="quarter" idx="5"/>
          </p:nvPr>
        </p:nvSpPr>
        <p:spPr/>
        <p:txBody>
          <a:bodyPr/>
          <a:lstStyle/>
          <a:p>
            <a:fld id="{CFEC01B8-2920-487D-B18A-DE2D7F0EDB2F}" type="slidenum">
              <a:rPr lang="en-US" smtClean="0"/>
              <a:t>26</a:t>
            </a:fld>
            <a:endParaRPr lang="en-US"/>
          </a:p>
        </p:txBody>
      </p:sp>
    </p:spTree>
    <p:extLst>
      <p:ext uri="{BB962C8B-B14F-4D97-AF65-F5344CB8AC3E}">
        <p14:creationId xmlns:p14="http://schemas.microsoft.com/office/powerpoint/2010/main" val="2117267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C01B8-2920-487D-B18A-DE2D7F0EDB2F}" type="slidenum">
              <a:rPr lang="en-US" smtClean="0"/>
              <a:t>35</a:t>
            </a:fld>
            <a:endParaRPr lang="en-US"/>
          </a:p>
        </p:txBody>
      </p:sp>
    </p:spTree>
    <p:extLst>
      <p:ext uri="{BB962C8B-B14F-4D97-AF65-F5344CB8AC3E}">
        <p14:creationId xmlns:p14="http://schemas.microsoft.com/office/powerpoint/2010/main" val="293996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2992968"/>
            <a:ext cx="19431000" cy="6366933"/>
          </a:xfrm>
        </p:spPr>
        <p:txBody>
          <a:bodyPr anchor="b"/>
          <a:lstStyle>
            <a:lvl1pPr algn="ctr">
              <a:defRPr sz="15000"/>
            </a:lvl1pPr>
          </a:lstStyle>
          <a:p>
            <a:r>
              <a:rPr lang="en-US"/>
              <a:t>Click to edit Master title style</a:t>
            </a:r>
            <a:endParaRPr lang="en-US" dirty="0"/>
          </a:p>
        </p:txBody>
      </p:sp>
      <p:sp>
        <p:nvSpPr>
          <p:cNvPr id="3" name="Subtitle 2"/>
          <p:cNvSpPr>
            <a:spLocks noGrp="1"/>
          </p:cNvSpPr>
          <p:nvPr>
            <p:ph type="subTitle" idx="1"/>
          </p:nvPr>
        </p:nvSpPr>
        <p:spPr>
          <a:xfrm>
            <a:off x="2857500" y="9605435"/>
            <a:ext cx="17145000" cy="4415365"/>
          </a:xfrm>
        </p:spPr>
        <p:txBody>
          <a:bodyPr/>
          <a:lstStyle>
            <a:lvl1pPr marL="0" indent="0" algn="ctr">
              <a:buNone/>
              <a:defRPr sz="6000"/>
            </a:lvl1pPr>
            <a:lvl2pPr marL="1143000" indent="0" algn="ctr">
              <a:buNone/>
              <a:defRPr sz="5000"/>
            </a:lvl2pPr>
            <a:lvl3pPr marL="2286000" indent="0" algn="ctr">
              <a:buNone/>
              <a:defRPr sz="4500"/>
            </a:lvl3pPr>
            <a:lvl4pPr marL="3429000" indent="0" algn="ctr">
              <a:buNone/>
              <a:defRPr sz="4000"/>
            </a:lvl4pPr>
            <a:lvl5pPr marL="4572000" indent="0" algn="ctr">
              <a:buNone/>
              <a:defRPr sz="4000"/>
            </a:lvl5pPr>
            <a:lvl6pPr marL="5715000" indent="0" algn="ctr">
              <a:buNone/>
              <a:defRPr sz="4000"/>
            </a:lvl6pPr>
            <a:lvl7pPr marL="6858000" indent="0" algn="ctr">
              <a:buNone/>
              <a:defRPr sz="4000"/>
            </a:lvl7pPr>
            <a:lvl8pPr marL="8001000" indent="0" algn="ctr">
              <a:buNone/>
              <a:defRPr sz="4000"/>
            </a:lvl8pPr>
            <a:lvl9pPr marL="91440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2D2927-566F-4DCC-A1A5-99B0B668475B}"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80243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2927-566F-4DCC-A1A5-99B0B668475B}"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92248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359189" y="973667"/>
            <a:ext cx="4929188" cy="154982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71626" y="973667"/>
            <a:ext cx="14501813" cy="154982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2927-566F-4DCC-A1A5-99B0B668475B}"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227272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6B0C-A872-42C1-B53B-99353648A70A}"/>
              </a:ext>
            </a:extLst>
          </p:cNvPr>
          <p:cNvSpPr>
            <a:spLocks noGrp="1"/>
          </p:cNvSpPr>
          <p:nvPr>
            <p:ph type="title"/>
          </p:nvPr>
        </p:nvSpPr>
        <p:spPr>
          <a:xfrm>
            <a:off x="1571625" y="973668"/>
            <a:ext cx="19716750" cy="353483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5327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2927-566F-4DCC-A1A5-99B0B668475B}"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261697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59720" y="4559305"/>
            <a:ext cx="19716750" cy="7607299"/>
          </a:xfrm>
        </p:spPr>
        <p:txBody>
          <a:bodyPr anchor="b"/>
          <a:lstStyle>
            <a:lvl1pPr>
              <a:defRPr sz="15000"/>
            </a:lvl1pPr>
          </a:lstStyle>
          <a:p>
            <a:r>
              <a:rPr lang="en-US"/>
              <a:t>Click to edit Master title style</a:t>
            </a:r>
            <a:endParaRPr lang="en-US" dirty="0"/>
          </a:p>
        </p:txBody>
      </p:sp>
      <p:sp>
        <p:nvSpPr>
          <p:cNvPr id="3" name="Text Placeholder 2"/>
          <p:cNvSpPr>
            <a:spLocks noGrp="1"/>
          </p:cNvSpPr>
          <p:nvPr>
            <p:ph type="body" idx="1"/>
          </p:nvPr>
        </p:nvSpPr>
        <p:spPr>
          <a:xfrm>
            <a:off x="1559720" y="12238572"/>
            <a:ext cx="19716750" cy="4000499"/>
          </a:xfrm>
        </p:spPr>
        <p:txBody>
          <a:bodyPr/>
          <a:lstStyle>
            <a:lvl1pPr marL="0" indent="0">
              <a:buNone/>
              <a:defRPr sz="6000">
                <a:solidFill>
                  <a:schemeClr val="tx1"/>
                </a:solidFill>
              </a:defRPr>
            </a:lvl1pPr>
            <a:lvl2pPr marL="1143000" indent="0">
              <a:buNone/>
              <a:defRPr sz="5000">
                <a:solidFill>
                  <a:schemeClr val="tx1">
                    <a:tint val="75000"/>
                  </a:schemeClr>
                </a:solidFill>
              </a:defRPr>
            </a:lvl2pPr>
            <a:lvl3pPr marL="2286000" indent="0">
              <a:buNone/>
              <a:defRPr sz="4500">
                <a:solidFill>
                  <a:schemeClr val="tx1">
                    <a:tint val="75000"/>
                  </a:schemeClr>
                </a:solidFill>
              </a:defRPr>
            </a:lvl3pPr>
            <a:lvl4pPr marL="3429000" indent="0">
              <a:buNone/>
              <a:defRPr sz="4000">
                <a:solidFill>
                  <a:schemeClr val="tx1">
                    <a:tint val="75000"/>
                  </a:schemeClr>
                </a:solidFill>
              </a:defRPr>
            </a:lvl4pPr>
            <a:lvl5pPr marL="4572000" indent="0">
              <a:buNone/>
              <a:defRPr sz="4000">
                <a:solidFill>
                  <a:schemeClr val="tx1">
                    <a:tint val="75000"/>
                  </a:schemeClr>
                </a:solidFill>
              </a:defRPr>
            </a:lvl5pPr>
            <a:lvl6pPr marL="5715000" indent="0">
              <a:buNone/>
              <a:defRPr sz="4000">
                <a:solidFill>
                  <a:schemeClr val="tx1">
                    <a:tint val="75000"/>
                  </a:schemeClr>
                </a:solidFill>
              </a:defRPr>
            </a:lvl6pPr>
            <a:lvl7pPr marL="6858000" indent="0">
              <a:buNone/>
              <a:defRPr sz="4000">
                <a:solidFill>
                  <a:schemeClr val="tx1">
                    <a:tint val="75000"/>
                  </a:schemeClr>
                </a:solidFill>
              </a:defRPr>
            </a:lvl7pPr>
            <a:lvl8pPr marL="8001000" indent="0">
              <a:buNone/>
              <a:defRPr sz="4000">
                <a:solidFill>
                  <a:schemeClr val="tx1">
                    <a:tint val="75000"/>
                  </a:schemeClr>
                </a:solidFill>
              </a:defRPr>
            </a:lvl8pPr>
            <a:lvl9pPr marL="9144000" indent="0">
              <a:buNone/>
              <a:defRPr sz="4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2D2927-566F-4DCC-A1A5-99B0B668475B}"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287922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71625" y="4868333"/>
            <a:ext cx="9715500" cy="11603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572875" y="4868333"/>
            <a:ext cx="9715500" cy="11603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2D2927-566F-4DCC-A1A5-99B0B668475B}"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306955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4603" y="973671"/>
            <a:ext cx="19716750" cy="353483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74605" y="4483101"/>
            <a:ext cx="9670850" cy="2197099"/>
          </a:xfrm>
        </p:spPr>
        <p:txBody>
          <a:bodyPr anchor="b"/>
          <a:lstStyle>
            <a:lvl1pPr marL="0" indent="0">
              <a:buNone/>
              <a:defRPr sz="6000" b="1"/>
            </a:lvl1pPr>
            <a:lvl2pPr marL="1143000" indent="0">
              <a:buNone/>
              <a:defRPr sz="5000" b="1"/>
            </a:lvl2pPr>
            <a:lvl3pPr marL="2286000" indent="0">
              <a:buNone/>
              <a:defRPr sz="4500" b="1"/>
            </a:lvl3pPr>
            <a:lvl4pPr marL="3429000" indent="0">
              <a:buNone/>
              <a:defRPr sz="4000" b="1"/>
            </a:lvl4pPr>
            <a:lvl5pPr marL="4572000" indent="0">
              <a:buNone/>
              <a:defRPr sz="4000" b="1"/>
            </a:lvl5pPr>
            <a:lvl6pPr marL="5715000" indent="0">
              <a:buNone/>
              <a:defRPr sz="4000" b="1"/>
            </a:lvl6pPr>
            <a:lvl7pPr marL="6858000" indent="0">
              <a:buNone/>
              <a:defRPr sz="4000" b="1"/>
            </a:lvl7pPr>
            <a:lvl8pPr marL="8001000" indent="0">
              <a:buNone/>
              <a:defRPr sz="4000" b="1"/>
            </a:lvl8pPr>
            <a:lvl9pPr marL="9144000" indent="0">
              <a:buNone/>
              <a:defRPr sz="4000" b="1"/>
            </a:lvl9pPr>
          </a:lstStyle>
          <a:p>
            <a:pPr lvl="0"/>
            <a:r>
              <a:rPr lang="en-US"/>
              <a:t>Click to edit Master text styles</a:t>
            </a:r>
          </a:p>
        </p:txBody>
      </p:sp>
      <p:sp>
        <p:nvSpPr>
          <p:cNvPr id="4" name="Content Placeholder 3"/>
          <p:cNvSpPr>
            <a:spLocks noGrp="1"/>
          </p:cNvSpPr>
          <p:nvPr>
            <p:ph sz="half" idx="2"/>
          </p:nvPr>
        </p:nvSpPr>
        <p:spPr>
          <a:xfrm>
            <a:off x="1574605" y="6680200"/>
            <a:ext cx="9670850" cy="9825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572876" y="4483101"/>
            <a:ext cx="9718478" cy="2197099"/>
          </a:xfrm>
        </p:spPr>
        <p:txBody>
          <a:bodyPr anchor="b"/>
          <a:lstStyle>
            <a:lvl1pPr marL="0" indent="0">
              <a:buNone/>
              <a:defRPr sz="6000" b="1"/>
            </a:lvl1pPr>
            <a:lvl2pPr marL="1143000" indent="0">
              <a:buNone/>
              <a:defRPr sz="5000" b="1"/>
            </a:lvl2pPr>
            <a:lvl3pPr marL="2286000" indent="0">
              <a:buNone/>
              <a:defRPr sz="4500" b="1"/>
            </a:lvl3pPr>
            <a:lvl4pPr marL="3429000" indent="0">
              <a:buNone/>
              <a:defRPr sz="4000" b="1"/>
            </a:lvl4pPr>
            <a:lvl5pPr marL="4572000" indent="0">
              <a:buNone/>
              <a:defRPr sz="4000" b="1"/>
            </a:lvl5pPr>
            <a:lvl6pPr marL="5715000" indent="0">
              <a:buNone/>
              <a:defRPr sz="4000" b="1"/>
            </a:lvl6pPr>
            <a:lvl7pPr marL="6858000" indent="0">
              <a:buNone/>
              <a:defRPr sz="4000" b="1"/>
            </a:lvl7pPr>
            <a:lvl8pPr marL="8001000" indent="0">
              <a:buNone/>
              <a:defRPr sz="4000" b="1"/>
            </a:lvl8pPr>
            <a:lvl9pPr marL="9144000" indent="0">
              <a:buNone/>
              <a:defRPr sz="4000" b="1"/>
            </a:lvl9pPr>
          </a:lstStyle>
          <a:p>
            <a:pPr lvl="0"/>
            <a:r>
              <a:rPr lang="en-US"/>
              <a:t>Click to edit Master text styles</a:t>
            </a:r>
          </a:p>
        </p:txBody>
      </p:sp>
      <p:sp>
        <p:nvSpPr>
          <p:cNvPr id="6" name="Content Placeholder 5"/>
          <p:cNvSpPr>
            <a:spLocks noGrp="1"/>
          </p:cNvSpPr>
          <p:nvPr>
            <p:ph sz="quarter" idx="4"/>
          </p:nvPr>
        </p:nvSpPr>
        <p:spPr>
          <a:xfrm>
            <a:off x="11572876" y="6680200"/>
            <a:ext cx="9718478" cy="9825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2D2927-566F-4DCC-A1A5-99B0B668475B}" type="datetimeFigureOut">
              <a:rPr lang="en-US" smtClean="0"/>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132192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2D2927-566F-4DCC-A1A5-99B0B668475B}" type="datetimeFigureOut">
              <a:rPr lang="en-US" smtClean="0"/>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190136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D2927-566F-4DCC-A1A5-99B0B668475B}" type="datetimeFigureOut">
              <a:rPr lang="en-US" smtClean="0"/>
              <a:t>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334836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603" y="1219200"/>
            <a:ext cx="7372945" cy="4267200"/>
          </a:xfrm>
        </p:spPr>
        <p:txBody>
          <a:bodyPr anchor="b"/>
          <a:lstStyle>
            <a:lvl1pPr>
              <a:defRPr sz="8000"/>
            </a:lvl1pPr>
          </a:lstStyle>
          <a:p>
            <a:r>
              <a:rPr lang="en-US"/>
              <a:t>Click to edit Master title style</a:t>
            </a:r>
            <a:endParaRPr lang="en-US" dirty="0"/>
          </a:p>
        </p:txBody>
      </p:sp>
      <p:sp>
        <p:nvSpPr>
          <p:cNvPr id="3" name="Content Placeholder 2"/>
          <p:cNvSpPr>
            <a:spLocks noGrp="1"/>
          </p:cNvSpPr>
          <p:nvPr>
            <p:ph idx="1"/>
          </p:nvPr>
        </p:nvSpPr>
        <p:spPr>
          <a:xfrm>
            <a:off x="9718477" y="2633138"/>
            <a:ext cx="11572875" cy="12996333"/>
          </a:xfrm>
        </p:spPr>
        <p:txBody>
          <a:bodyPr/>
          <a:lstStyle>
            <a:lvl1pPr>
              <a:defRPr sz="8000"/>
            </a:lvl1pPr>
            <a:lvl2pPr>
              <a:defRPr sz="7000"/>
            </a:lvl2pPr>
            <a:lvl3pPr>
              <a:defRPr sz="6000"/>
            </a:lvl3pPr>
            <a:lvl4pPr>
              <a:defRPr sz="5000"/>
            </a:lvl4pPr>
            <a:lvl5pPr>
              <a:defRPr sz="5000"/>
            </a:lvl5pPr>
            <a:lvl6pPr>
              <a:defRPr sz="5000"/>
            </a:lvl6pPr>
            <a:lvl7pPr>
              <a:defRPr sz="5000"/>
            </a:lvl7pPr>
            <a:lvl8pPr>
              <a:defRPr sz="5000"/>
            </a:lvl8pPr>
            <a:lvl9pPr>
              <a:defRPr sz="5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74603" y="5486400"/>
            <a:ext cx="7372945" cy="10164235"/>
          </a:xfrm>
        </p:spPr>
        <p:txBody>
          <a:bodyPr/>
          <a:lstStyle>
            <a:lvl1pPr marL="0" indent="0">
              <a:buNone/>
              <a:defRPr sz="4000"/>
            </a:lvl1pPr>
            <a:lvl2pPr marL="1143000" indent="0">
              <a:buNone/>
              <a:defRPr sz="3500"/>
            </a:lvl2pPr>
            <a:lvl3pPr marL="2286000" indent="0">
              <a:buNone/>
              <a:defRPr sz="3000"/>
            </a:lvl3pPr>
            <a:lvl4pPr marL="3429000" indent="0">
              <a:buNone/>
              <a:defRPr sz="2500"/>
            </a:lvl4pPr>
            <a:lvl5pPr marL="4572000" indent="0">
              <a:buNone/>
              <a:defRPr sz="2500"/>
            </a:lvl5pPr>
            <a:lvl6pPr marL="5715000" indent="0">
              <a:buNone/>
              <a:defRPr sz="2500"/>
            </a:lvl6pPr>
            <a:lvl7pPr marL="6858000" indent="0">
              <a:buNone/>
              <a:defRPr sz="2500"/>
            </a:lvl7pPr>
            <a:lvl8pPr marL="8001000" indent="0">
              <a:buNone/>
              <a:defRPr sz="2500"/>
            </a:lvl8pPr>
            <a:lvl9pPr marL="9144000" indent="0">
              <a:buNone/>
              <a:defRPr sz="2500"/>
            </a:lvl9pPr>
          </a:lstStyle>
          <a:p>
            <a:pPr lvl="0"/>
            <a:r>
              <a:rPr lang="en-US"/>
              <a:t>Click to edit Master text styles</a:t>
            </a:r>
          </a:p>
        </p:txBody>
      </p:sp>
      <p:sp>
        <p:nvSpPr>
          <p:cNvPr id="5" name="Date Placeholder 4"/>
          <p:cNvSpPr>
            <a:spLocks noGrp="1"/>
          </p:cNvSpPr>
          <p:nvPr>
            <p:ph type="dt" sz="half" idx="10"/>
          </p:nvPr>
        </p:nvSpPr>
        <p:spPr/>
        <p:txBody>
          <a:bodyPr/>
          <a:lstStyle/>
          <a:p>
            <a:fld id="{E22D2927-566F-4DCC-A1A5-99B0B668475B}"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1806166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603" y="1219200"/>
            <a:ext cx="7372945" cy="4267200"/>
          </a:xfrm>
        </p:spPr>
        <p:txBody>
          <a:bodyPr anchor="b"/>
          <a:lstStyle>
            <a:lvl1pPr>
              <a:defRPr sz="80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718477" y="2633138"/>
            <a:ext cx="11572875" cy="12996333"/>
          </a:xfrm>
        </p:spPr>
        <p:txBody>
          <a:bodyPr anchor="t"/>
          <a:lstStyle>
            <a:lvl1pPr marL="0" indent="0">
              <a:buNone/>
              <a:defRPr sz="8000"/>
            </a:lvl1pPr>
            <a:lvl2pPr marL="1143000" indent="0">
              <a:buNone/>
              <a:defRPr sz="7000"/>
            </a:lvl2pPr>
            <a:lvl3pPr marL="2286000" indent="0">
              <a:buNone/>
              <a:defRPr sz="6000"/>
            </a:lvl3pPr>
            <a:lvl4pPr marL="3429000" indent="0">
              <a:buNone/>
              <a:defRPr sz="5000"/>
            </a:lvl4pPr>
            <a:lvl5pPr marL="4572000" indent="0">
              <a:buNone/>
              <a:defRPr sz="5000"/>
            </a:lvl5pPr>
            <a:lvl6pPr marL="5715000" indent="0">
              <a:buNone/>
              <a:defRPr sz="5000"/>
            </a:lvl6pPr>
            <a:lvl7pPr marL="6858000" indent="0">
              <a:buNone/>
              <a:defRPr sz="5000"/>
            </a:lvl7pPr>
            <a:lvl8pPr marL="8001000" indent="0">
              <a:buNone/>
              <a:defRPr sz="5000"/>
            </a:lvl8pPr>
            <a:lvl9pPr marL="9144000" indent="0">
              <a:buNone/>
              <a:defRPr sz="5000"/>
            </a:lvl9pPr>
          </a:lstStyle>
          <a:p>
            <a:r>
              <a:rPr lang="en-US"/>
              <a:t>Click icon to add picture</a:t>
            </a:r>
            <a:endParaRPr lang="en-US" dirty="0"/>
          </a:p>
        </p:txBody>
      </p:sp>
      <p:sp>
        <p:nvSpPr>
          <p:cNvPr id="4" name="Text Placeholder 3"/>
          <p:cNvSpPr>
            <a:spLocks noGrp="1"/>
          </p:cNvSpPr>
          <p:nvPr>
            <p:ph type="body" sz="half" idx="2"/>
          </p:nvPr>
        </p:nvSpPr>
        <p:spPr>
          <a:xfrm>
            <a:off x="1574603" y="5486400"/>
            <a:ext cx="7372945" cy="10164235"/>
          </a:xfrm>
        </p:spPr>
        <p:txBody>
          <a:bodyPr/>
          <a:lstStyle>
            <a:lvl1pPr marL="0" indent="0">
              <a:buNone/>
              <a:defRPr sz="4000"/>
            </a:lvl1pPr>
            <a:lvl2pPr marL="1143000" indent="0">
              <a:buNone/>
              <a:defRPr sz="3500"/>
            </a:lvl2pPr>
            <a:lvl3pPr marL="2286000" indent="0">
              <a:buNone/>
              <a:defRPr sz="3000"/>
            </a:lvl3pPr>
            <a:lvl4pPr marL="3429000" indent="0">
              <a:buNone/>
              <a:defRPr sz="2500"/>
            </a:lvl4pPr>
            <a:lvl5pPr marL="4572000" indent="0">
              <a:buNone/>
              <a:defRPr sz="2500"/>
            </a:lvl5pPr>
            <a:lvl6pPr marL="5715000" indent="0">
              <a:buNone/>
              <a:defRPr sz="2500"/>
            </a:lvl6pPr>
            <a:lvl7pPr marL="6858000" indent="0">
              <a:buNone/>
              <a:defRPr sz="2500"/>
            </a:lvl7pPr>
            <a:lvl8pPr marL="8001000" indent="0">
              <a:buNone/>
              <a:defRPr sz="2500"/>
            </a:lvl8pPr>
            <a:lvl9pPr marL="9144000" indent="0">
              <a:buNone/>
              <a:defRPr sz="2500"/>
            </a:lvl9pPr>
          </a:lstStyle>
          <a:p>
            <a:pPr lvl="0"/>
            <a:r>
              <a:rPr lang="en-US"/>
              <a:t>Click to edit Master text styles</a:t>
            </a:r>
          </a:p>
        </p:txBody>
      </p:sp>
      <p:sp>
        <p:nvSpPr>
          <p:cNvPr id="5" name="Date Placeholder 4"/>
          <p:cNvSpPr>
            <a:spLocks noGrp="1"/>
          </p:cNvSpPr>
          <p:nvPr>
            <p:ph type="dt" sz="half" idx="10"/>
          </p:nvPr>
        </p:nvSpPr>
        <p:spPr/>
        <p:txBody>
          <a:bodyPr/>
          <a:lstStyle/>
          <a:p>
            <a:fld id="{E22D2927-566F-4DCC-A1A5-99B0B668475B}"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773C-7C2A-4318-9EE3-2FA262BEB4F8}" type="slidenum">
              <a:rPr lang="en-US" smtClean="0"/>
              <a:t>‹#›</a:t>
            </a:fld>
            <a:endParaRPr lang="en-US"/>
          </a:p>
        </p:txBody>
      </p:sp>
    </p:spTree>
    <p:extLst>
      <p:ext uri="{BB962C8B-B14F-4D97-AF65-F5344CB8AC3E}">
        <p14:creationId xmlns:p14="http://schemas.microsoft.com/office/powerpoint/2010/main" val="422357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71625" y="973671"/>
            <a:ext cx="19716750" cy="35348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71625" y="4868333"/>
            <a:ext cx="1971675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71625" y="16950271"/>
            <a:ext cx="5143500" cy="973667"/>
          </a:xfrm>
          <a:prstGeom prst="rect">
            <a:avLst/>
          </a:prstGeom>
        </p:spPr>
        <p:txBody>
          <a:bodyPr vert="horz" lIns="91440" tIns="45720" rIns="91440" bIns="45720" rtlCol="0" anchor="ctr"/>
          <a:lstStyle>
            <a:lvl1pPr algn="l">
              <a:defRPr sz="3000">
                <a:solidFill>
                  <a:schemeClr val="tx1">
                    <a:tint val="75000"/>
                  </a:schemeClr>
                </a:solidFill>
              </a:defRPr>
            </a:lvl1pPr>
          </a:lstStyle>
          <a:p>
            <a:fld id="{E22D2927-566F-4DCC-A1A5-99B0B668475B}" type="datetimeFigureOut">
              <a:rPr lang="en-US" smtClean="0"/>
              <a:t>6/11/2022</a:t>
            </a:fld>
            <a:endParaRPr lang="en-US"/>
          </a:p>
        </p:txBody>
      </p:sp>
      <p:sp>
        <p:nvSpPr>
          <p:cNvPr id="5" name="Footer Placeholder 4"/>
          <p:cNvSpPr>
            <a:spLocks noGrp="1"/>
          </p:cNvSpPr>
          <p:nvPr>
            <p:ph type="ftr" sz="quarter" idx="3"/>
          </p:nvPr>
        </p:nvSpPr>
        <p:spPr>
          <a:xfrm>
            <a:off x="7572375" y="16950271"/>
            <a:ext cx="7715250" cy="973667"/>
          </a:xfrm>
          <a:prstGeom prst="rect">
            <a:avLst/>
          </a:prstGeom>
        </p:spPr>
        <p:txBody>
          <a:bodyPr vert="horz" lIns="91440" tIns="45720" rIns="91440" bIns="45720" rtlCol="0" anchor="ctr"/>
          <a:lstStyle>
            <a:lvl1pPr algn="ctr">
              <a:defRPr sz="3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144875" y="16950271"/>
            <a:ext cx="5143500" cy="973667"/>
          </a:xfrm>
          <a:prstGeom prst="rect">
            <a:avLst/>
          </a:prstGeom>
        </p:spPr>
        <p:txBody>
          <a:bodyPr vert="horz" lIns="91440" tIns="45720" rIns="91440" bIns="45720" rtlCol="0" anchor="ctr"/>
          <a:lstStyle>
            <a:lvl1pPr algn="r">
              <a:defRPr sz="3000">
                <a:solidFill>
                  <a:schemeClr val="tx1">
                    <a:tint val="75000"/>
                  </a:schemeClr>
                </a:solidFill>
              </a:defRPr>
            </a:lvl1pPr>
          </a:lstStyle>
          <a:p>
            <a:fld id="{E350773C-7C2A-4318-9EE3-2FA262BEB4F8}" type="slidenum">
              <a:rPr lang="en-US" smtClean="0"/>
              <a:t>‹#›</a:t>
            </a:fld>
            <a:endParaRPr lang="en-US"/>
          </a:p>
        </p:txBody>
      </p:sp>
    </p:spTree>
    <p:extLst>
      <p:ext uri="{BB962C8B-B14F-4D97-AF65-F5344CB8AC3E}">
        <p14:creationId xmlns:p14="http://schemas.microsoft.com/office/powerpoint/2010/main" val="41640386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2286000" rtl="0" eaLnBrk="1" latinLnBrk="0" hangingPunct="1">
        <a:lnSpc>
          <a:spcPct val="90000"/>
        </a:lnSpc>
        <a:spcBef>
          <a:spcPct val="0"/>
        </a:spcBef>
        <a:buNone/>
        <a:defRPr sz="11000" kern="1200">
          <a:solidFill>
            <a:schemeClr val="tx1"/>
          </a:solidFill>
          <a:latin typeface="+mj-lt"/>
          <a:ea typeface="+mj-ea"/>
          <a:cs typeface="+mj-cs"/>
        </a:defRPr>
      </a:lvl1pPr>
    </p:titleStyle>
    <p:bodyStyle>
      <a:lvl1pPr marL="571500" indent="-571500" algn="l" defTabSz="2286000" rtl="0" eaLnBrk="1" latinLnBrk="0" hangingPunct="1">
        <a:lnSpc>
          <a:spcPct val="90000"/>
        </a:lnSpc>
        <a:spcBef>
          <a:spcPts val="2500"/>
        </a:spcBef>
        <a:buFont typeface="Arial" panose="020B0604020202020204" pitchFamily="34" charset="0"/>
        <a:buChar char="•"/>
        <a:defRPr sz="7000" kern="1200">
          <a:solidFill>
            <a:schemeClr val="tx1"/>
          </a:solidFill>
          <a:latin typeface="+mn-lt"/>
          <a:ea typeface="+mn-ea"/>
          <a:cs typeface="+mn-cs"/>
        </a:defRPr>
      </a:lvl1pPr>
      <a:lvl2pPr marL="1714500" indent="-571500" algn="l" defTabSz="2286000" rtl="0" eaLnBrk="1" latinLnBrk="0" hangingPunct="1">
        <a:lnSpc>
          <a:spcPct val="90000"/>
        </a:lnSpc>
        <a:spcBef>
          <a:spcPts val="1250"/>
        </a:spcBef>
        <a:buFont typeface="Arial" panose="020B0604020202020204" pitchFamily="34" charset="0"/>
        <a:buChar char="•"/>
        <a:defRPr sz="6000" kern="1200">
          <a:solidFill>
            <a:schemeClr val="tx1"/>
          </a:solidFill>
          <a:latin typeface="+mn-lt"/>
          <a:ea typeface="+mn-ea"/>
          <a:cs typeface="+mn-cs"/>
        </a:defRPr>
      </a:lvl2pPr>
      <a:lvl3pPr marL="2857500" indent="-571500" algn="l" defTabSz="2286000" rtl="0" eaLnBrk="1" latinLnBrk="0" hangingPunct="1">
        <a:lnSpc>
          <a:spcPct val="90000"/>
        </a:lnSpc>
        <a:spcBef>
          <a:spcPts val="1250"/>
        </a:spcBef>
        <a:buFont typeface="Arial" panose="020B0604020202020204" pitchFamily="34" charset="0"/>
        <a:buChar char="•"/>
        <a:defRPr sz="5000" kern="1200">
          <a:solidFill>
            <a:schemeClr val="tx1"/>
          </a:solidFill>
          <a:latin typeface="+mn-lt"/>
          <a:ea typeface="+mn-ea"/>
          <a:cs typeface="+mn-cs"/>
        </a:defRPr>
      </a:lvl3pPr>
      <a:lvl4pPr marL="4000500" indent="-571500" algn="l" defTabSz="2286000" rtl="0" eaLnBrk="1" latinLnBrk="0" hangingPunct="1">
        <a:lnSpc>
          <a:spcPct val="90000"/>
        </a:lnSpc>
        <a:spcBef>
          <a:spcPts val="1250"/>
        </a:spcBef>
        <a:buFont typeface="Arial" panose="020B0604020202020204" pitchFamily="34" charset="0"/>
        <a:buChar char="•"/>
        <a:defRPr sz="4500" kern="1200">
          <a:solidFill>
            <a:schemeClr val="tx1"/>
          </a:solidFill>
          <a:latin typeface="+mn-lt"/>
          <a:ea typeface="+mn-ea"/>
          <a:cs typeface="+mn-cs"/>
        </a:defRPr>
      </a:lvl4pPr>
      <a:lvl5pPr marL="5143500" indent="-571500" algn="l" defTabSz="2286000" rtl="0" eaLnBrk="1" latinLnBrk="0" hangingPunct="1">
        <a:lnSpc>
          <a:spcPct val="90000"/>
        </a:lnSpc>
        <a:spcBef>
          <a:spcPts val="1250"/>
        </a:spcBef>
        <a:buFont typeface="Arial" panose="020B0604020202020204" pitchFamily="34" charset="0"/>
        <a:buChar char="•"/>
        <a:defRPr sz="4500" kern="1200">
          <a:solidFill>
            <a:schemeClr val="tx1"/>
          </a:solidFill>
          <a:latin typeface="+mn-lt"/>
          <a:ea typeface="+mn-ea"/>
          <a:cs typeface="+mn-cs"/>
        </a:defRPr>
      </a:lvl5pPr>
      <a:lvl6pPr marL="6286500" indent="-571500" algn="l" defTabSz="2286000" rtl="0" eaLnBrk="1" latinLnBrk="0" hangingPunct="1">
        <a:lnSpc>
          <a:spcPct val="90000"/>
        </a:lnSpc>
        <a:spcBef>
          <a:spcPts val="1250"/>
        </a:spcBef>
        <a:buFont typeface="Arial" panose="020B0604020202020204" pitchFamily="34" charset="0"/>
        <a:buChar char="•"/>
        <a:defRPr sz="4500" kern="1200">
          <a:solidFill>
            <a:schemeClr val="tx1"/>
          </a:solidFill>
          <a:latin typeface="+mn-lt"/>
          <a:ea typeface="+mn-ea"/>
          <a:cs typeface="+mn-cs"/>
        </a:defRPr>
      </a:lvl6pPr>
      <a:lvl7pPr marL="7429500" indent="-571500" algn="l" defTabSz="2286000" rtl="0" eaLnBrk="1" latinLnBrk="0" hangingPunct="1">
        <a:lnSpc>
          <a:spcPct val="90000"/>
        </a:lnSpc>
        <a:spcBef>
          <a:spcPts val="1250"/>
        </a:spcBef>
        <a:buFont typeface="Arial" panose="020B0604020202020204" pitchFamily="34" charset="0"/>
        <a:buChar char="•"/>
        <a:defRPr sz="4500" kern="1200">
          <a:solidFill>
            <a:schemeClr val="tx1"/>
          </a:solidFill>
          <a:latin typeface="+mn-lt"/>
          <a:ea typeface="+mn-ea"/>
          <a:cs typeface="+mn-cs"/>
        </a:defRPr>
      </a:lvl7pPr>
      <a:lvl8pPr marL="8572500" indent="-571500" algn="l" defTabSz="2286000" rtl="0" eaLnBrk="1" latinLnBrk="0" hangingPunct="1">
        <a:lnSpc>
          <a:spcPct val="90000"/>
        </a:lnSpc>
        <a:spcBef>
          <a:spcPts val="1250"/>
        </a:spcBef>
        <a:buFont typeface="Arial" panose="020B0604020202020204" pitchFamily="34" charset="0"/>
        <a:buChar char="•"/>
        <a:defRPr sz="4500" kern="1200">
          <a:solidFill>
            <a:schemeClr val="tx1"/>
          </a:solidFill>
          <a:latin typeface="+mn-lt"/>
          <a:ea typeface="+mn-ea"/>
          <a:cs typeface="+mn-cs"/>
        </a:defRPr>
      </a:lvl8pPr>
      <a:lvl9pPr marL="9715500" indent="-571500" algn="l" defTabSz="2286000" rtl="0" eaLnBrk="1" latinLnBrk="0" hangingPunct="1">
        <a:lnSpc>
          <a:spcPct val="90000"/>
        </a:lnSpc>
        <a:spcBef>
          <a:spcPts val="1250"/>
        </a:spcBef>
        <a:buFont typeface="Arial" panose="020B0604020202020204" pitchFamily="34" charset="0"/>
        <a:buChar char="•"/>
        <a:defRPr sz="4500" kern="1200">
          <a:solidFill>
            <a:schemeClr val="tx1"/>
          </a:solidFill>
          <a:latin typeface="+mn-lt"/>
          <a:ea typeface="+mn-ea"/>
          <a:cs typeface="+mn-cs"/>
        </a:defRPr>
      </a:lvl9pPr>
    </p:bodyStyle>
    <p:otherStyle>
      <a:defPPr>
        <a:defRPr lang="en-US"/>
      </a:defPPr>
      <a:lvl1pPr marL="0" algn="l" defTabSz="2286000" rtl="0" eaLnBrk="1" latinLnBrk="0" hangingPunct="1">
        <a:defRPr sz="4500" kern="1200">
          <a:solidFill>
            <a:schemeClr val="tx1"/>
          </a:solidFill>
          <a:latin typeface="+mn-lt"/>
          <a:ea typeface="+mn-ea"/>
          <a:cs typeface="+mn-cs"/>
        </a:defRPr>
      </a:lvl1pPr>
      <a:lvl2pPr marL="1143000" algn="l" defTabSz="2286000" rtl="0" eaLnBrk="1" latinLnBrk="0" hangingPunct="1">
        <a:defRPr sz="4500" kern="1200">
          <a:solidFill>
            <a:schemeClr val="tx1"/>
          </a:solidFill>
          <a:latin typeface="+mn-lt"/>
          <a:ea typeface="+mn-ea"/>
          <a:cs typeface="+mn-cs"/>
        </a:defRPr>
      </a:lvl2pPr>
      <a:lvl3pPr marL="2286000" algn="l" defTabSz="2286000" rtl="0" eaLnBrk="1" latinLnBrk="0" hangingPunct="1">
        <a:defRPr sz="4500" kern="1200">
          <a:solidFill>
            <a:schemeClr val="tx1"/>
          </a:solidFill>
          <a:latin typeface="+mn-lt"/>
          <a:ea typeface="+mn-ea"/>
          <a:cs typeface="+mn-cs"/>
        </a:defRPr>
      </a:lvl3pPr>
      <a:lvl4pPr marL="3429000" algn="l" defTabSz="2286000" rtl="0" eaLnBrk="1" latinLnBrk="0" hangingPunct="1">
        <a:defRPr sz="4500" kern="1200">
          <a:solidFill>
            <a:schemeClr val="tx1"/>
          </a:solidFill>
          <a:latin typeface="+mn-lt"/>
          <a:ea typeface="+mn-ea"/>
          <a:cs typeface="+mn-cs"/>
        </a:defRPr>
      </a:lvl4pPr>
      <a:lvl5pPr marL="4572000" algn="l" defTabSz="2286000" rtl="0" eaLnBrk="1" latinLnBrk="0" hangingPunct="1">
        <a:defRPr sz="4500" kern="1200">
          <a:solidFill>
            <a:schemeClr val="tx1"/>
          </a:solidFill>
          <a:latin typeface="+mn-lt"/>
          <a:ea typeface="+mn-ea"/>
          <a:cs typeface="+mn-cs"/>
        </a:defRPr>
      </a:lvl5pPr>
      <a:lvl6pPr marL="5715000" algn="l" defTabSz="2286000" rtl="0" eaLnBrk="1" latinLnBrk="0" hangingPunct="1">
        <a:defRPr sz="4500" kern="1200">
          <a:solidFill>
            <a:schemeClr val="tx1"/>
          </a:solidFill>
          <a:latin typeface="+mn-lt"/>
          <a:ea typeface="+mn-ea"/>
          <a:cs typeface="+mn-cs"/>
        </a:defRPr>
      </a:lvl6pPr>
      <a:lvl7pPr marL="6858000" algn="l" defTabSz="2286000" rtl="0" eaLnBrk="1" latinLnBrk="0" hangingPunct="1">
        <a:defRPr sz="4500" kern="1200">
          <a:solidFill>
            <a:schemeClr val="tx1"/>
          </a:solidFill>
          <a:latin typeface="+mn-lt"/>
          <a:ea typeface="+mn-ea"/>
          <a:cs typeface="+mn-cs"/>
        </a:defRPr>
      </a:lvl7pPr>
      <a:lvl8pPr marL="8001000" algn="l" defTabSz="2286000" rtl="0" eaLnBrk="1" latinLnBrk="0" hangingPunct="1">
        <a:defRPr sz="4500" kern="1200">
          <a:solidFill>
            <a:schemeClr val="tx1"/>
          </a:solidFill>
          <a:latin typeface="+mn-lt"/>
          <a:ea typeface="+mn-ea"/>
          <a:cs typeface="+mn-cs"/>
        </a:defRPr>
      </a:lvl8pPr>
      <a:lvl9pPr marL="9144000" algn="l" defTabSz="2286000" rtl="0" eaLnBrk="1" latinLnBrk="0" hangingPunct="1">
        <a:defRPr sz="4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physiologyweb.com/calculators/ghk_equation_calculator.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hyperlink" Target="https://sagepub.com/journals-permissions" TargetMode="External"/><Relationship Id="rId4" Type="http://schemas.openxmlformats.org/officeDocument/2006/relationships/hyperlink" Target="https://doi.org/10.1177/135245851246376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m4a"/><Relationship Id="rId7"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5" Type="http://schemas.microsoft.com/office/2007/relationships/media" Target="../media/media6.m4a"/><Relationship Id="rId4" Type="http://schemas.openxmlformats.org/officeDocument/2006/relationships/audio" Target="../media/media5.m4a"/></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http://www.elsevier.com/termsandcondi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pubmed.ncbi.nlm.nih.gov/29275977/"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hyperlink" Target="https://sagepub.com/journals-permissions" TargetMode="External"/><Relationship Id="rId4" Type="http://schemas.openxmlformats.org/officeDocument/2006/relationships/hyperlink" Target="https://doi.org/10.1177/1352458512463769"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hyperlink" Target="https://sagepub.com/journals-permissions" TargetMode="External"/><Relationship Id="rId4" Type="http://schemas.openxmlformats.org/officeDocument/2006/relationships/hyperlink" Target="https://doi.org/10.1177/135245851246376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ncbi.nlm.nih.gov/pmc/articles/PMC5766510/#CR26" TargetMode="External"/><Relationship Id="rId2" Type="http://schemas.openxmlformats.org/officeDocument/2006/relationships/hyperlink" Target="https://www.ncbi.nlm.nih.gov/pmc/articles/PMC5766510/#CR23" TargetMode="External"/><Relationship Id="rId1" Type="http://schemas.openxmlformats.org/officeDocument/2006/relationships/slideLayout" Target="../slideLayouts/slideLayout2.xml"/><Relationship Id="rId5" Type="http://schemas.openxmlformats.org/officeDocument/2006/relationships/hyperlink" Target="https://www.ncbi.nlm.nih.gov/pmc/articles/PMC5766510/#CR31" TargetMode="External"/><Relationship Id="rId4" Type="http://schemas.openxmlformats.org/officeDocument/2006/relationships/hyperlink" Target="https://www.ncbi.nlm.nih.gov/pmc/articles/PMC5766510/#CR27"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ncbi.nlm.nih.gov/pmc/articles/PMC3794381/#B57"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slideLayout" Target="../slideLayouts/slideLayout2.xml"/><Relationship Id="rId1" Type="http://schemas.openxmlformats.org/officeDocument/2006/relationships/video" Target="https://www.youtube.com/embed/GYyTo6w5awM?feature=oembed" TargetMode="External"/><Relationship Id="rId5" Type="http://schemas.openxmlformats.org/officeDocument/2006/relationships/hyperlink" Target="https://ampyra.com/real-patient-videos" TargetMode="Externa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hyperlink" Target="https://sagepub.com/journals-permissions" TargetMode="External"/><Relationship Id="rId4" Type="http://schemas.openxmlformats.org/officeDocument/2006/relationships/hyperlink" Target="https://doi.org/10.1177/1352458512463769"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0622F9-ADC9-4833-9C7A-97F80B216E1F}"/>
              </a:ext>
            </a:extLst>
          </p:cNvPr>
          <p:cNvSpPr txBox="1"/>
          <p:nvPr/>
        </p:nvSpPr>
        <p:spPr>
          <a:xfrm>
            <a:off x="1255059" y="309241"/>
            <a:ext cx="15836153" cy="17464333"/>
          </a:xfrm>
          <a:prstGeom prst="rect">
            <a:avLst/>
          </a:prstGeom>
          <a:noFill/>
        </p:spPr>
        <p:txBody>
          <a:bodyPr wrap="square">
            <a:spAutoFit/>
          </a:bodyPr>
          <a:lstStyle/>
          <a:p>
            <a:pPr marL="0" marR="0" algn="ctr">
              <a:lnSpc>
                <a:spcPct val="105000"/>
              </a:lnSpc>
              <a:spcBef>
                <a:spcPts val="0"/>
              </a:spcBef>
              <a:spcAft>
                <a:spcPts val="800"/>
              </a:spcAft>
            </a:pPr>
            <a:r>
              <a:rPr lang="en-US" sz="4800" b="1" dirty="0">
                <a:effectLst/>
                <a:latin typeface="Arial" panose="020B0604020202020204" pitchFamily="34" charset="0"/>
                <a:ea typeface="Calibri" panose="020F0502020204030204" pitchFamily="34" charset="0"/>
                <a:cs typeface="Arial" panose="020B0604020202020204" pitchFamily="34" charset="0"/>
              </a:rPr>
              <a:t>Exploring mechanisms leading to symptomatic effects of 4-AP pharmacological treatments in patients with MS: A teaching/learning module</a:t>
            </a:r>
          </a:p>
          <a:p>
            <a:pPr marL="0" marR="0" algn="ctr">
              <a:lnSpc>
                <a:spcPct val="105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r>
              <a:rPr lang="en-US" sz="3200" b="1" dirty="0">
                <a:effectLst/>
                <a:latin typeface="Arial" panose="020B0604020202020204" pitchFamily="34" charset="0"/>
                <a:ea typeface="Calibri" panose="020F0502020204030204" pitchFamily="34" charset="0"/>
                <a:cs typeface="Arial" panose="020B0604020202020204" pitchFamily="34" charset="0"/>
              </a:rPr>
              <a:t> by</a:t>
            </a:r>
          </a:p>
          <a:p>
            <a:pPr marL="0" marR="0" algn="ctr">
              <a:lnSpc>
                <a:spcPct val="105000"/>
              </a:lnSpc>
              <a:spcBef>
                <a:spcPts val="0"/>
              </a:spcBef>
              <a:spcAft>
                <a:spcPts val="800"/>
              </a:spcAft>
            </a:pP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r>
              <a:rPr lang="en-US" sz="3200" b="1" dirty="0">
                <a:effectLst/>
                <a:latin typeface="Arial" panose="020B0604020202020204" pitchFamily="34" charset="0"/>
                <a:ea typeface="Calibri" panose="020F0502020204030204" pitchFamily="34" charset="0"/>
                <a:cs typeface="Arial" panose="020B0604020202020204" pitchFamily="34" charset="0"/>
              </a:rPr>
              <a:t>Ann S. O'Neil</a:t>
            </a:r>
            <a:r>
              <a:rPr lang="en-US" sz="3200" b="1" baseline="30000" dirty="0">
                <a:effectLst/>
                <a:latin typeface="Arial" panose="020B0604020202020204" pitchFamily="34" charset="0"/>
                <a:ea typeface="Calibri" panose="020F0502020204030204" pitchFamily="34" charset="0"/>
                <a:cs typeface="Arial" panose="020B0604020202020204" pitchFamily="34" charset="0"/>
              </a:rPr>
              <a:t>1</a:t>
            </a:r>
            <a:r>
              <a:rPr lang="en-US" sz="3200" b="1" baseline="30000" dirty="0">
                <a:latin typeface="Arial" panose="020B0604020202020204" pitchFamily="34" charset="0"/>
                <a:ea typeface="Calibri" panose="020F0502020204030204" pitchFamily="34" charset="0"/>
                <a:cs typeface="Arial" panose="020B0604020202020204" pitchFamily="34" charset="0"/>
              </a:rPr>
              <a:t> </a:t>
            </a:r>
          </a:p>
          <a:p>
            <a:pPr marL="0" marR="0" algn="ctr">
              <a:lnSpc>
                <a:spcPct val="105000"/>
              </a:lnSpc>
              <a:spcBef>
                <a:spcPts val="0"/>
              </a:spcBef>
              <a:spcAft>
                <a:spcPts val="800"/>
              </a:spcAft>
            </a:pPr>
            <a:endParaRPr lang="en-US" sz="3200" b="1" dirty="0">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r>
              <a:rPr lang="en-US" sz="3200" b="1" dirty="0">
                <a:effectLst/>
                <a:latin typeface="Arial" panose="020B0604020202020204" pitchFamily="34" charset="0"/>
                <a:ea typeface="Calibri" panose="020F0502020204030204" pitchFamily="34" charset="0"/>
                <a:cs typeface="Arial" panose="020B0604020202020204" pitchFamily="34" charset="0"/>
              </a:rPr>
              <a:t>Rebecca M.  Krall</a:t>
            </a:r>
            <a:r>
              <a:rPr lang="en-US" sz="3200" b="1" baseline="30000" dirty="0">
                <a:effectLst/>
                <a:latin typeface="Arial" panose="020B0604020202020204" pitchFamily="34" charset="0"/>
                <a:ea typeface="Calibri" panose="020F0502020204030204" pitchFamily="34" charset="0"/>
                <a:cs typeface="Arial" panose="020B0604020202020204" pitchFamily="34" charset="0"/>
              </a:rPr>
              <a:t>2</a:t>
            </a:r>
            <a:endParaRPr lang="en-US" sz="3200" b="1" baseline="30000" dirty="0">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r>
              <a:rPr lang="en-US" sz="3200" b="1" dirty="0">
                <a:effectLst/>
                <a:latin typeface="Arial" panose="020B0604020202020204" pitchFamily="34" charset="0"/>
                <a:ea typeface="Calibri" panose="020F0502020204030204" pitchFamily="34" charset="0"/>
                <a:cs typeface="Arial" panose="020B0604020202020204" pitchFamily="34" charset="0"/>
              </a:rPr>
              <a:t> </a:t>
            </a:r>
          </a:p>
          <a:p>
            <a:pPr marL="0" marR="0" algn="ctr">
              <a:lnSpc>
                <a:spcPct val="105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r>
              <a:rPr lang="en-US" sz="3200" b="1" dirty="0">
                <a:effectLst/>
                <a:latin typeface="Arial" panose="020B0604020202020204" pitchFamily="34" charset="0"/>
                <a:ea typeface="Arial" panose="020B0604020202020204" pitchFamily="34" charset="0"/>
              </a:rPr>
              <a:t>Rachael Vascassenno</a:t>
            </a:r>
            <a:r>
              <a:rPr lang="en-US" sz="3200" b="1" baseline="30000" dirty="0">
                <a:effectLst/>
                <a:latin typeface="Arial" panose="020B0604020202020204" pitchFamily="34" charset="0"/>
                <a:ea typeface="Arial" panose="020B0604020202020204" pitchFamily="34" charset="0"/>
              </a:rPr>
              <a:t>3,4</a:t>
            </a:r>
            <a:endParaRPr lang="en-US" sz="3200" b="1" baseline="30000" dirty="0">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endParaRPr lang="en-US" sz="3200" b="1" dirty="0">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endParaRPr lang="en-US" sz="3200" b="1" dirty="0">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5000"/>
              </a:lnSpc>
              <a:spcBef>
                <a:spcPts val="0"/>
              </a:spcBef>
              <a:spcAft>
                <a:spcPts val="800"/>
              </a:spcAft>
            </a:pPr>
            <a:r>
              <a:rPr lang="en-US" sz="3200" b="1" dirty="0">
                <a:effectLst/>
                <a:latin typeface="Arial" panose="020B0604020202020204" pitchFamily="34" charset="0"/>
                <a:ea typeface="Calibri" panose="020F0502020204030204" pitchFamily="34" charset="0"/>
                <a:cs typeface="Arial" panose="020B0604020202020204" pitchFamily="34" charset="0"/>
              </a:rPr>
              <a:t>Robin L. Cooper</a:t>
            </a:r>
            <a:r>
              <a:rPr lang="en-US" sz="3200" b="1" baseline="30000" dirty="0">
                <a:effectLst/>
                <a:latin typeface="Arial" panose="020B0604020202020204" pitchFamily="34" charset="0"/>
                <a:ea typeface="Calibri" panose="020F0502020204030204" pitchFamily="34" charset="0"/>
                <a:cs typeface="Arial" panose="020B0604020202020204" pitchFamily="34" charset="0"/>
              </a:rPr>
              <a:t>4</a:t>
            </a:r>
          </a:p>
          <a:p>
            <a:pPr marL="0" marR="0" algn="ctr">
              <a:lnSpc>
                <a:spcPct val="105000"/>
              </a:lnSpc>
              <a:spcBef>
                <a:spcPts val="0"/>
              </a:spcBef>
              <a:spcAft>
                <a:spcPts val="800"/>
              </a:spcAft>
            </a:pP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5000"/>
              </a:lnSpc>
              <a:spcAft>
                <a:spcPts val="800"/>
              </a:spcAft>
              <a:tabLst>
                <a:tab pos="5943600" algn="r"/>
              </a:tabLst>
            </a:pPr>
            <a:r>
              <a:rPr lang="en-US" sz="3200" baseline="30000" dirty="0">
                <a:effectLst/>
                <a:latin typeface="Arial" panose="020B0604020202020204" pitchFamily="34" charset="0"/>
                <a:ea typeface="Calibri" panose="020F0502020204030204" pitchFamily="34" charset="0"/>
                <a:cs typeface="Arial" panose="020B0604020202020204" pitchFamily="34" charset="0"/>
              </a:rPr>
              <a:t>1</a:t>
            </a:r>
            <a:r>
              <a:rPr lang="en-US" sz="3200" dirty="0">
                <a:effectLst/>
                <a:latin typeface="Arial" panose="020B0604020202020204" pitchFamily="34" charset="0"/>
                <a:ea typeface="Calibri" panose="020F0502020204030204" pitchFamily="34" charset="0"/>
                <a:cs typeface="Arial" panose="020B0604020202020204" pitchFamily="34" charset="0"/>
              </a:rPr>
              <a:t>3000 New Bern Ave. </a:t>
            </a:r>
            <a:r>
              <a:rPr lang="en-US" sz="3200" dirty="0" err="1">
                <a:effectLst/>
                <a:latin typeface="Arial" panose="020B0604020202020204" pitchFamily="34" charset="0"/>
                <a:ea typeface="Calibri" panose="020F0502020204030204" pitchFamily="34" charset="0"/>
                <a:cs typeface="Arial" panose="020B0604020202020204" pitchFamily="34" charset="0"/>
              </a:rPr>
              <a:t>WakeMed</a:t>
            </a:r>
            <a:r>
              <a:rPr lang="en-US" sz="3200" dirty="0">
                <a:effectLst/>
                <a:latin typeface="Arial" panose="020B0604020202020204" pitchFamily="34" charset="0"/>
                <a:ea typeface="Calibri" panose="020F0502020204030204" pitchFamily="34" charset="0"/>
                <a:cs typeface="Arial" panose="020B0604020202020204" pitchFamily="34" charset="0"/>
              </a:rPr>
              <a:t> Hospital Raleigh, NC 27610, USA;	</a:t>
            </a:r>
            <a:r>
              <a:rPr lang="en-US" sz="3200" baseline="30000" dirty="0">
                <a:effectLst/>
                <a:latin typeface="Arial" panose="020B0604020202020204" pitchFamily="34" charset="0"/>
                <a:ea typeface="Calibri" panose="020F0502020204030204" pitchFamily="34" charset="0"/>
                <a:cs typeface="Arial" panose="020B0604020202020204" pitchFamily="34" charset="0"/>
              </a:rPr>
              <a:t>2</a:t>
            </a:r>
            <a:r>
              <a:rPr lang="en-US" sz="3200" dirty="0">
                <a:effectLst/>
                <a:latin typeface="Arial" panose="020B0604020202020204" pitchFamily="34" charset="0"/>
                <a:ea typeface="Calibri" panose="020F0502020204030204" pitchFamily="34" charset="0"/>
                <a:cs typeface="Arial" panose="020B0604020202020204" pitchFamily="34" charset="0"/>
              </a:rPr>
              <a:t>Rm 105 Taylor Education </a:t>
            </a:r>
            <a:r>
              <a:rPr lang="en-US" sz="3200" dirty="0" err="1">
                <a:effectLst/>
                <a:latin typeface="Arial" panose="020B0604020202020204" pitchFamily="34" charset="0"/>
                <a:ea typeface="Calibri" panose="020F0502020204030204" pitchFamily="34" charset="0"/>
                <a:cs typeface="Arial" panose="020B0604020202020204" pitchFamily="34" charset="0"/>
              </a:rPr>
              <a:t>Bldg</a:t>
            </a:r>
            <a:r>
              <a:rPr lang="en-US" sz="3200" dirty="0">
                <a:effectLst/>
                <a:latin typeface="Arial" panose="020B0604020202020204" pitchFamily="34" charset="0"/>
                <a:ea typeface="Calibri" panose="020F0502020204030204" pitchFamily="34" charset="0"/>
                <a:cs typeface="Arial" panose="020B0604020202020204" pitchFamily="34" charset="0"/>
              </a:rPr>
              <a:t>, 597 S. Upper St, Department of STEM Education, University of Kentucky, Lexington, KY 40406-0001, USA ; </a:t>
            </a:r>
            <a:r>
              <a:rPr lang="en-US" sz="3200" baseline="30000" dirty="0">
                <a:effectLst/>
                <a:latin typeface="Arial" panose="020B0604020202020204" pitchFamily="34" charset="0"/>
                <a:ea typeface="Calibri" panose="020F0502020204030204" pitchFamily="34" charset="0"/>
                <a:cs typeface="Arial" panose="020B0604020202020204" pitchFamily="34" charset="0"/>
              </a:rPr>
              <a:t>3</a:t>
            </a:r>
            <a:r>
              <a:rPr lang="en-US" sz="3200" dirty="0">
                <a:effectLst/>
                <a:latin typeface="Arial" panose="020B0604020202020204" pitchFamily="34" charset="0"/>
                <a:ea typeface="Arial" panose="020B0604020202020204" pitchFamily="34" charset="0"/>
              </a:rPr>
              <a:t>Department of Biology, Eastern Kentucky University, Richmond, KY 40475, USA; </a:t>
            </a:r>
            <a:r>
              <a:rPr lang="en-US" sz="3200" baseline="30000" dirty="0">
                <a:effectLst/>
                <a:latin typeface="Arial" panose="020B0604020202020204" pitchFamily="34" charset="0"/>
                <a:ea typeface="Calibri" panose="020F0502020204030204" pitchFamily="34" charset="0"/>
                <a:cs typeface="Arial" panose="020B0604020202020204" pitchFamily="34" charset="0"/>
              </a:rPr>
              <a:t>4</a:t>
            </a:r>
            <a:r>
              <a:rPr lang="en-US" sz="3200" dirty="0">
                <a:effectLst/>
                <a:latin typeface="Arial" panose="020B0604020202020204" pitchFamily="34" charset="0"/>
                <a:ea typeface="Calibri" panose="020F0502020204030204" pitchFamily="34" charset="0"/>
                <a:cs typeface="Arial" panose="020B0604020202020204" pitchFamily="34" charset="0"/>
              </a:rPr>
              <a:t>675 Rose St., Department of Biology, University of Kentucky, Lexington, KY 40506-0225 USA</a:t>
            </a:r>
          </a:p>
          <a:p>
            <a:pPr marL="0" marR="0" algn="ctr">
              <a:lnSpc>
                <a:spcPct val="105000"/>
              </a:lnSpc>
              <a:spcBef>
                <a:spcPts val="0"/>
              </a:spcBef>
              <a:spcAft>
                <a:spcPts val="800"/>
              </a:spcAft>
            </a:pPr>
            <a:r>
              <a:rPr lang="en-US" sz="32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Ann.ONeil@unchealth.unc.edu</a:t>
            </a:r>
            <a:r>
              <a:rPr lang="en-US" sz="3200" b="1" dirty="0">
                <a:effectLst/>
                <a:latin typeface="Arial" panose="020B0604020202020204" pitchFamily="34" charset="0"/>
                <a:ea typeface="Calibri" panose="020F0502020204030204" pitchFamily="34" charset="0"/>
                <a:cs typeface="Arial" panose="020B0604020202020204" pitchFamily="34" charset="0"/>
              </a:rPr>
              <a:t>; ; </a:t>
            </a:r>
            <a:r>
              <a:rPr lang="en-US" sz="32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Rebecca.krall@uky.edu</a:t>
            </a:r>
            <a:r>
              <a:rPr lang="en-US" sz="3200" b="1"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05000"/>
              </a:lnSpc>
              <a:spcBef>
                <a:spcPts val="0"/>
              </a:spcBef>
              <a:spcAft>
                <a:spcPts val="800"/>
              </a:spcAft>
            </a:pPr>
            <a:r>
              <a:rPr lang="en-US" sz="3200" b="1" dirty="0">
                <a:solidFill>
                  <a:srgbClr val="0000FF"/>
                </a:solidFill>
                <a:effectLst/>
                <a:latin typeface="Arial" panose="020B0604020202020204" pitchFamily="34" charset="0"/>
                <a:ea typeface="Arial" panose="020B0604020202020204" pitchFamily="34" charset="0"/>
              </a:rPr>
              <a:t>rachael_vascassen@mymail.eku.edu</a:t>
            </a:r>
            <a:r>
              <a:rPr lang="en-US" sz="3200" b="1" dirty="0">
                <a:effectLst/>
                <a:latin typeface="Arial" panose="020B0604020202020204" pitchFamily="34" charset="0"/>
                <a:ea typeface="Arial" panose="020B0604020202020204" pitchFamily="34" charset="0"/>
              </a:rPr>
              <a:t>;</a:t>
            </a:r>
            <a:r>
              <a:rPr lang="en-US" sz="3200" dirty="0">
                <a:effectLst/>
                <a:latin typeface="Arial" panose="020B0604020202020204" pitchFamily="34" charset="0"/>
                <a:ea typeface="Arial" panose="020B0604020202020204" pitchFamily="34" charset="0"/>
              </a:rPr>
              <a:t> </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RLCOOP1@uky.edu</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A person smiling for the camera&#10;&#10;Description automatically generated with low confidence">
            <a:extLst>
              <a:ext uri="{FF2B5EF4-FFF2-40B4-BE49-F238E27FC236}">
                <a16:creationId xmlns:a16="http://schemas.microsoft.com/office/drawing/2014/main" id="{A4ADEB89-FD6A-4A77-A0C1-93A327DE8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342" y="4901002"/>
            <a:ext cx="3810000" cy="3810000"/>
          </a:xfrm>
          <a:prstGeom prst="rect">
            <a:avLst/>
          </a:prstGeom>
        </p:spPr>
      </p:pic>
      <p:pic>
        <p:nvPicPr>
          <p:cNvPr id="11" name="Picture 10" descr="A person smiling for the camera&#10;&#10;Description automatically generated with low confidence">
            <a:extLst>
              <a:ext uri="{FF2B5EF4-FFF2-40B4-BE49-F238E27FC236}">
                <a16:creationId xmlns:a16="http://schemas.microsoft.com/office/drawing/2014/main" id="{BC8F033E-9DED-4A39-B997-0150AD155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871" y="9965373"/>
            <a:ext cx="3151991" cy="3733897"/>
          </a:xfrm>
          <a:prstGeom prst="rect">
            <a:avLst/>
          </a:prstGeom>
        </p:spPr>
      </p:pic>
      <p:pic>
        <p:nvPicPr>
          <p:cNvPr id="2" name="Becky intro">
            <a:hlinkClick r:id="" action="ppaction://media"/>
            <a:extLst>
              <a:ext uri="{FF2B5EF4-FFF2-40B4-BE49-F238E27FC236}">
                <a16:creationId xmlns:a16="http://schemas.microsoft.com/office/drawing/2014/main" id="{179A2340-F5A7-4810-A6F6-4CB27DA659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0780" y="5983040"/>
            <a:ext cx="1645924" cy="1645924"/>
          </a:xfrm>
          <a:prstGeom prst="rect">
            <a:avLst/>
          </a:prstGeom>
        </p:spPr>
      </p:pic>
      <p:pic>
        <p:nvPicPr>
          <p:cNvPr id="4" name="Picture 3" descr="A person smiling for the camera&#10;&#10;Description automatically generated with medium confidence">
            <a:extLst>
              <a:ext uri="{FF2B5EF4-FFF2-40B4-BE49-F238E27FC236}">
                <a16:creationId xmlns:a16="http://schemas.microsoft.com/office/drawing/2014/main" id="{C2E7EAF3-4472-40D2-928B-6F517898B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1647" y="2988829"/>
            <a:ext cx="3478306" cy="3478306"/>
          </a:xfrm>
          <a:prstGeom prst="rect">
            <a:avLst/>
          </a:prstGeom>
        </p:spPr>
      </p:pic>
      <p:pic>
        <p:nvPicPr>
          <p:cNvPr id="6" name="Picture 5" descr="A person and person taking a selfie&#10;&#10;Description automatically generated with low confidence">
            <a:extLst>
              <a:ext uri="{FF2B5EF4-FFF2-40B4-BE49-F238E27FC236}">
                <a16:creationId xmlns:a16="http://schemas.microsoft.com/office/drawing/2014/main" id="{FD9ECB70-0A1A-5AF9-9A90-E56EBC0D35A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12028244" y="8443762"/>
            <a:ext cx="4637740" cy="3478305"/>
          </a:xfrm>
          <a:prstGeom prst="rect">
            <a:avLst/>
          </a:prstGeom>
        </p:spPr>
      </p:pic>
    </p:spTree>
    <p:extLst>
      <p:ext uri="{BB962C8B-B14F-4D97-AF65-F5344CB8AC3E}">
        <p14:creationId xmlns:p14="http://schemas.microsoft.com/office/powerpoint/2010/main" val="35875977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0143A44-0EF1-4144-A5A7-644C07DE3647}"/>
              </a:ext>
            </a:extLst>
          </p:cNvPr>
          <p:cNvGrpSpPr/>
          <p:nvPr/>
        </p:nvGrpSpPr>
        <p:grpSpPr>
          <a:xfrm>
            <a:off x="10032129" y="6039853"/>
            <a:ext cx="4896854" cy="5388140"/>
            <a:chOff x="2823412" y="4944704"/>
            <a:chExt cx="6288503" cy="6146332"/>
          </a:xfrm>
        </p:grpSpPr>
        <p:sp>
          <p:nvSpPr>
            <p:cNvPr id="33" name="Freeform: Shape 32">
              <a:extLst>
                <a:ext uri="{FF2B5EF4-FFF2-40B4-BE49-F238E27FC236}">
                  <a16:creationId xmlns:a16="http://schemas.microsoft.com/office/drawing/2014/main" id="{75092E24-89F7-4A4E-BA45-2641F22E73E6}"/>
                </a:ext>
              </a:extLst>
            </p:cNvPr>
            <p:cNvSpPr/>
            <p:nvPr/>
          </p:nvSpPr>
          <p:spPr>
            <a:xfrm>
              <a:off x="3994485" y="9416716"/>
              <a:ext cx="1171073" cy="1459831"/>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4" name="Freeform: Shape 33">
              <a:extLst>
                <a:ext uri="{FF2B5EF4-FFF2-40B4-BE49-F238E27FC236}">
                  <a16:creationId xmlns:a16="http://schemas.microsoft.com/office/drawing/2014/main" id="{EDAB4DFF-5A38-497C-B617-7F92F23066C9}"/>
                </a:ext>
              </a:extLst>
            </p:cNvPr>
            <p:cNvSpPr/>
            <p:nvPr/>
          </p:nvSpPr>
          <p:spPr>
            <a:xfrm>
              <a:off x="5133474" y="4944704"/>
              <a:ext cx="2839452" cy="6146332"/>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2" h="6146332">
                  <a:moveTo>
                    <a:pt x="0" y="4504096"/>
                  </a:moveTo>
                  <a:cubicBezTo>
                    <a:pt x="163094" y="2156601"/>
                    <a:pt x="326189" y="-190893"/>
                    <a:pt x="497305" y="12307"/>
                  </a:cubicBezTo>
                  <a:cubicBezTo>
                    <a:pt x="668421" y="215507"/>
                    <a:pt x="636336" y="4771465"/>
                    <a:pt x="1026694" y="5723296"/>
                  </a:cubicBezTo>
                  <a:cubicBezTo>
                    <a:pt x="1417052" y="6675128"/>
                    <a:pt x="2839452" y="5723296"/>
                    <a:pt x="2839452" y="5723296"/>
                  </a:cubicBezTo>
                  <a:lnTo>
                    <a:pt x="2839452" y="5723296"/>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5" name="Straight Connector 34">
              <a:extLst>
                <a:ext uri="{FF2B5EF4-FFF2-40B4-BE49-F238E27FC236}">
                  <a16:creationId xmlns:a16="http://schemas.microsoft.com/office/drawing/2014/main" id="{EB1E9828-79E5-4E5F-B9B3-9BE290F09BED}"/>
                </a:ext>
              </a:extLst>
            </p:cNvPr>
            <p:cNvCxnSpPr>
              <a:cxnSpLocks/>
            </p:cNvCxnSpPr>
            <p:nvPr/>
          </p:nvCxnSpPr>
          <p:spPr>
            <a:xfrm>
              <a:off x="2823412" y="10876547"/>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145418E-2F97-4A20-9F18-E27C4B61F1D5}"/>
                </a:ext>
              </a:extLst>
            </p:cNvPr>
            <p:cNvCxnSpPr>
              <a:cxnSpLocks/>
            </p:cNvCxnSpPr>
            <p:nvPr/>
          </p:nvCxnSpPr>
          <p:spPr>
            <a:xfrm>
              <a:off x="7940842" y="10659978"/>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C1AADEA1-C6A0-40FF-BFC8-06805B164CC0}"/>
              </a:ext>
            </a:extLst>
          </p:cNvPr>
          <p:cNvSpPr txBox="1"/>
          <p:nvPr/>
        </p:nvSpPr>
        <p:spPr>
          <a:xfrm>
            <a:off x="9657077" y="9575491"/>
            <a:ext cx="843501"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Th</a:t>
            </a:r>
            <a:endParaRPr lang="en-US" sz="4400" baseline="-25000" dirty="0">
              <a:latin typeface="Arial" panose="020B0604020202020204" pitchFamily="34" charset="0"/>
              <a:cs typeface="Arial" panose="020B0604020202020204" pitchFamily="34" charset="0"/>
            </a:endParaRPr>
          </a:p>
        </p:txBody>
      </p:sp>
      <p:cxnSp>
        <p:nvCxnSpPr>
          <p:cNvPr id="50" name="Straight Arrow Connector 49">
            <a:extLst>
              <a:ext uri="{FF2B5EF4-FFF2-40B4-BE49-F238E27FC236}">
                <a16:creationId xmlns:a16="http://schemas.microsoft.com/office/drawing/2014/main" id="{5B19D9A8-B039-44AF-BF80-F37AEC6E3E7E}"/>
              </a:ext>
            </a:extLst>
          </p:cNvPr>
          <p:cNvCxnSpPr>
            <a:cxnSpLocks/>
          </p:cNvCxnSpPr>
          <p:nvPr/>
        </p:nvCxnSpPr>
        <p:spPr>
          <a:xfrm>
            <a:off x="10513693" y="9960211"/>
            <a:ext cx="1164960" cy="0"/>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2B5538F-F81D-4E47-AB8E-856A005DEEC7}"/>
              </a:ext>
            </a:extLst>
          </p:cNvPr>
          <p:cNvCxnSpPr>
            <a:cxnSpLocks/>
          </p:cNvCxnSpPr>
          <p:nvPr/>
        </p:nvCxnSpPr>
        <p:spPr>
          <a:xfrm>
            <a:off x="1428229" y="5325979"/>
            <a:ext cx="21191621"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8739A07-032F-4895-B0C6-549AFF69D132}"/>
              </a:ext>
            </a:extLst>
          </p:cNvPr>
          <p:cNvCxnSpPr>
            <a:cxnSpLocks/>
          </p:cNvCxnSpPr>
          <p:nvPr/>
        </p:nvCxnSpPr>
        <p:spPr>
          <a:xfrm>
            <a:off x="1402679" y="12183978"/>
            <a:ext cx="21191621"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AA8A782-8160-4C0D-B739-3083167CA8C0}"/>
              </a:ext>
            </a:extLst>
          </p:cNvPr>
          <p:cNvSpPr txBox="1"/>
          <p:nvPr/>
        </p:nvSpPr>
        <p:spPr>
          <a:xfrm>
            <a:off x="474582" y="4828963"/>
            <a:ext cx="1042273" cy="769441"/>
          </a:xfrm>
          <a:prstGeom prst="rect">
            <a:avLst/>
          </a:prstGeom>
          <a:noFill/>
        </p:spPr>
        <p:txBody>
          <a:bodyPr wrap="none" rtlCol="0">
            <a:spAutoFit/>
          </a:bodyPr>
          <a:lstStyle/>
          <a:p>
            <a:r>
              <a:rPr lang="en-US" sz="4400" dirty="0" err="1">
                <a:latin typeface="Arial" panose="020B0604020202020204" pitchFamily="34" charset="0"/>
                <a:cs typeface="Arial" panose="020B0604020202020204" pitchFamily="34" charset="0"/>
              </a:rPr>
              <a:t>E</a:t>
            </a:r>
            <a:r>
              <a:rPr lang="en-US" sz="4400" baseline="-25000" dirty="0" err="1">
                <a:latin typeface="Arial" panose="020B0604020202020204" pitchFamily="34" charset="0"/>
                <a:cs typeface="Arial" panose="020B0604020202020204" pitchFamily="34" charset="0"/>
              </a:rPr>
              <a:t>Na</a:t>
            </a:r>
            <a:endParaRPr lang="en-US" sz="4400" baseline="-250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559D4791-7D34-40B9-8FEF-E394D237FABA}"/>
              </a:ext>
            </a:extLst>
          </p:cNvPr>
          <p:cNvSpPr txBox="1"/>
          <p:nvPr/>
        </p:nvSpPr>
        <p:spPr>
          <a:xfrm>
            <a:off x="451444" y="11679116"/>
            <a:ext cx="813043"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E</a:t>
            </a:r>
            <a:r>
              <a:rPr lang="en-US" sz="4400" baseline="-25000" dirty="0">
                <a:latin typeface="Arial" panose="020B0604020202020204" pitchFamily="34" charset="0"/>
                <a:cs typeface="Arial" panose="020B0604020202020204" pitchFamily="34" charset="0"/>
              </a:rPr>
              <a:t>K</a:t>
            </a:r>
          </a:p>
        </p:txBody>
      </p:sp>
      <p:cxnSp>
        <p:nvCxnSpPr>
          <p:cNvPr id="58" name="Straight Arrow Connector 57">
            <a:extLst>
              <a:ext uri="{FF2B5EF4-FFF2-40B4-BE49-F238E27FC236}">
                <a16:creationId xmlns:a16="http://schemas.microsoft.com/office/drawing/2014/main" id="{98441037-60B6-4CBE-9BDD-03C062D0533B}"/>
              </a:ext>
            </a:extLst>
          </p:cNvPr>
          <p:cNvCxnSpPr>
            <a:cxnSpLocks/>
          </p:cNvCxnSpPr>
          <p:nvPr/>
        </p:nvCxnSpPr>
        <p:spPr>
          <a:xfrm>
            <a:off x="3031958" y="5983706"/>
            <a:ext cx="17418478" cy="0"/>
          </a:xfrm>
          <a:prstGeom prst="straightConnector1">
            <a:avLst/>
          </a:prstGeom>
          <a:ln w="571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BF28539-831E-4117-9507-4FF4172CFACA}"/>
              </a:ext>
            </a:extLst>
          </p:cNvPr>
          <p:cNvGrpSpPr/>
          <p:nvPr/>
        </p:nvGrpSpPr>
        <p:grpSpPr>
          <a:xfrm>
            <a:off x="16279564" y="5465319"/>
            <a:ext cx="5263920" cy="5811300"/>
            <a:chOff x="1511303" y="5413258"/>
            <a:chExt cx="5263920" cy="5811300"/>
          </a:xfrm>
        </p:grpSpPr>
        <p:sp>
          <p:nvSpPr>
            <p:cNvPr id="28" name="Freeform: Shape 27">
              <a:extLst>
                <a:ext uri="{FF2B5EF4-FFF2-40B4-BE49-F238E27FC236}">
                  <a16:creationId xmlns:a16="http://schemas.microsoft.com/office/drawing/2014/main" id="{D4E82328-334E-4EAF-A2BF-6FCA132B43CE}"/>
                </a:ext>
              </a:extLst>
            </p:cNvPr>
            <p:cNvSpPr/>
            <p:nvPr/>
          </p:nvSpPr>
          <p:spPr>
            <a:xfrm>
              <a:off x="2865521" y="10571219"/>
              <a:ext cx="681105" cy="653339"/>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29" name="Freeform: Shape 28">
              <a:extLst>
                <a:ext uri="{FF2B5EF4-FFF2-40B4-BE49-F238E27FC236}">
                  <a16:creationId xmlns:a16="http://schemas.microsoft.com/office/drawing/2014/main" id="{A18292C9-D979-412D-A706-C610642E4316}"/>
                </a:ext>
              </a:extLst>
            </p:cNvPr>
            <p:cNvSpPr/>
            <p:nvPr/>
          </p:nvSpPr>
          <p:spPr>
            <a:xfrm>
              <a:off x="3575988" y="5413258"/>
              <a:ext cx="2354986" cy="5811295"/>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 name="connsiteX0" fmla="*/ 0 w 2839452"/>
                <a:gd name="connsiteY0" fmla="*/ 4711258 h 6278082"/>
                <a:gd name="connsiteX1" fmla="*/ 497305 w 2839452"/>
                <a:gd name="connsiteY1" fmla="*/ 219469 h 6278082"/>
                <a:gd name="connsiteX2" fmla="*/ 737011 w 2839452"/>
                <a:gd name="connsiteY2" fmla="*/ 1237531 h 6278082"/>
                <a:gd name="connsiteX3" fmla="*/ 1026694 w 2839452"/>
                <a:gd name="connsiteY3" fmla="*/ 5930458 h 6278082"/>
                <a:gd name="connsiteX4" fmla="*/ 2839452 w 2839452"/>
                <a:gd name="connsiteY4" fmla="*/ 5930458 h 6278082"/>
                <a:gd name="connsiteX5" fmla="*/ 2839452 w 2839452"/>
                <a:gd name="connsiteY5" fmla="*/ 5930458 h 6278082"/>
                <a:gd name="connsiteX0" fmla="*/ 0 w 2839452"/>
                <a:gd name="connsiteY0" fmla="*/ 4711258 h 6278082"/>
                <a:gd name="connsiteX1" fmla="*/ 497305 w 2839452"/>
                <a:gd name="connsiteY1" fmla="*/ 219469 h 6278082"/>
                <a:gd name="connsiteX2" fmla="*/ 1226571 w 2839452"/>
                <a:gd name="connsiteY2" fmla="*/ 1237532 h 6278082"/>
                <a:gd name="connsiteX3" fmla="*/ 1026694 w 2839452"/>
                <a:gd name="connsiteY3" fmla="*/ 5930458 h 6278082"/>
                <a:gd name="connsiteX4" fmla="*/ 2839452 w 2839452"/>
                <a:gd name="connsiteY4" fmla="*/ 5930458 h 6278082"/>
                <a:gd name="connsiteX5" fmla="*/ 2839452 w 2839452"/>
                <a:gd name="connsiteY5" fmla="*/ 5930458 h 6278082"/>
                <a:gd name="connsiteX0" fmla="*/ 0 w 2839452"/>
                <a:gd name="connsiteY0" fmla="*/ 4653408 h 6086705"/>
                <a:gd name="connsiteX1" fmla="*/ 497305 w 2839452"/>
                <a:gd name="connsiteY1" fmla="*/ 161619 h 6086705"/>
                <a:gd name="connsiteX2" fmla="*/ 1226571 w 2839452"/>
                <a:gd name="connsiteY2" fmla="*/ 1179682 h 6086705"/>
                <a:gd name="connsiteX3" fmla="*/ 1593739 w 2839452"/>
                <a:gd name="connsiteY3" fmla="*/ 2982286 h 6086705"/>
                <a:gd name="connsiteX4" fmla="*/ 1026694 w 2839452"/>
                <a:gd name="connsiteY4" fmla="*/ 5872608 h 6086705"/>
                <a:gd name="connsiteX5" fmla="*/ 2839452 w 2839452"/>
                <a:gd name="connsiteY5" fmla="*/ 5872608 h 6086705"/>
                <a:gd name="connsiteX6" fmla="*/ 2839452 w 2839452"/>
                <a:gd name="connsiteY6" fmla="*/ 5872608 h 6086705"/>
                <a:gd name="connsiteX0" fmla="*/ 0 w 2839452"/>
                <a:gd name="connsiteY0" fmla="*/ 4653408 h 5944277"/>
                <a:gd name="connsiteX1" fmla="*/ 497305 w 2839452"/>
                <a:gd name="connsiteY1" fmla="*/ 161619 h 5944277"/>
                <a:gd name="connsiteX2" fmla="*/ 1226571 w 2839452"/>
                <a:gd name="connsiteY2" fmla="*/ 1179682 h 5944277"/>
                <a:gd name="connsiteX3" fmla="*/ 1593739 w 2839452"/>
                <a:gd name="connsiteY3" fmla="*/ 2982286 h 5944277"/>
                <a:gd name="connsiteX4" fmla="*/ 1134779 w 2839452"/>
                <a:gd name="connsiteY4" fmla="*/ 4905064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944277"/>
                <a:gd name="connsiteX1" fmla="*/ 497305 w 2839452"/>
                <a:gd name="connsiteY1" fmla="*/ 161619 h 5944277"/>
                <a:gd name="connsiteX2" fmla="*/ 1226571 w 2839452"/>
                <a:gd name="connsiteY2" fmla="*/ 1179682 h 5944277"/>
                <a:gd name="connsiteX3" fmla="*/ 1593739 w 2839452"/>
                <a:gd name="connsiteY3" fmla="*/ 2982286 h 5944277"/>
                <a:gd name="connsiteX4" fmla="*/ 1685531 w 2839452"/>
                <a:gd name="connsiteY4" fmla="*/ 4905065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944277"/>
                <a:gd name="connsiteX1" fmla="*/ 497305 w 2839452"/>
                <a:gd name="connsiteY1" fmla="*/ 161619 h 5944277"/>
                <a:gd name="connsiteX2" fmla="*/ 1226571 w 2839452"/>
                <a:gd name="connsiteY2" fmla="*/ 1179682 h 5944277"/>
                <a:gd name="connsiteX3" fmla="*/ 1716130 w 2839452"/>
                <a:gd name="connsiteY3" fmla="*/ 2982286 h 5944277"/>
                <a:gd name="connsiteX4" fmla="*/ 1685531 w 2839452"/>
                <a:gd name="connsiteY4" fmla="*/ 4905065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944277"/>
                <a:gd name="connsiteX1" fmla="*/ 497305 w 2839452"/>
                <a:gd name="connsiteY1" fmla="*/ 161619 h 5944277"/>
                <a:gd name="connsiteX2" fmla="*/ 1226571 w 2839452"/>
                <a:gd name="connsiteY2" fmla="*/ 1179682 h 5944277"/>
                <a:gd name="connsiteX3" fmla="*/ 1716130 w 2839452"/>
                <a:gd name="connsiteY3" fmla="*/ 2982286 h 5944277"/>
                <a:gd name="connsiteX4" fmla="*/ 1685531 w 2839452"/>
                <a:gd name="connsiteY4" fmla="*/ 4905065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899060"/>
                <a:gd name="connsiteX1" fmla="*/ 497305 w 2839452"/>
                <a:gd name="connsiteY1" fmla="*/ 161619 h 5899060"/>
                <a:gd name="connsiteX2" fmla="*/ 1226571 w 2839452"/>
                <a:gd name="connsiteY2" fmla="*/ 1179682 h 5899060"/>
                <a:gd name="connsiteX3" fmla="*/ 1716130 w 2839452"/>
                <a:gd name="connsiteY3" fmla="*/ 2982286 h 5899060"/>
                <a:gd name="connsiteX4" fmla="*/ 1685531 w 2839452"/>
                <a:gd name="connsiteY4" fmla="*/ 4905065 h 5899060"/>
                <a:gd name="connsiteX5" fmla="*/ 1669241 w 2839452"/>
                <a:gd name="connsiteY5" fmla="*/ 5803937 h 5899060"/>
                <a:gd name="connsiteX6" fmla="*/ 2839452 w 2839452"/>
                <a:gd name="connsiteY6" fmla="*/ 5872608 h 5899060"/>
                <a:gd name="connsiteX7" fmla="*/ 2839452 w 2839452"/>
                <a:gd name="connsiteY7" fmla="*/ 5872608 h 5899060"/>
                <a:gd name="connsiteX0" fmla="*/ 0 w 4155140"/>
                <a:gd name="connsiteY0" fmla="*/ 4653408 h 5899060"/>
                <a:gd name="connsiteX1" fmla="*/ 497305 w 4155140"/>
                <a:gd name="connsiteY1" fmla="*/ 161619 h 5899060"/>
                <a:gd name="connsiteX2" fmla="*/ 1226571 w 4155140"/>
                <a:gd name="connsiteY2" fmla="*/ 1179682 h 5899060"/>
                <a:gd name="connsiteX3" fmla="*/ 1716130 w 4155140"/>
                <a:gd name="connsiteY3" fmla="*/ 2982286 h 5899060"/>
                <a:gd name="connsiteX4" fmla="*/ 1685531 w 4155140"/>
                <a:gd name="connsiteY4" fmla="*/ 4905065 h 5899060"/>
                <a:gd name="connsiteX5" fmla="*/ 1669241 w 4155140"/>
                <a:gd name="connsiteY5" fmla="*/ 5803937 h 5899060"/>
                <a:gd name="connsiteX6" fmla="*/ 2839452 w 4155140"/>
                <a:gd name="connsiteY6" fmla="*/ 5872608 h 5899060"/>
                <a:gd name="connsiteX7" fmla="*/ 4155140 w 4155140"/>
                <a:gd name="connsiteY7" fmla="*/ 5855441 h 5899060"/>
                <a:gd name="connsiteX0" fmla="*/ 0 w 4155140"/>
                <a:gd name="connsiteY0" fmla="*/ 4653408 h 5899061"/>
                <a:gd name="connsiteX1" fmla="*/ 497305 w 4155140"/>
                <a:gd name="connsiteY1" fmla="*/ 161619 h 5899061"/>
                <a:gd name="connsiteX2" fmla="*/ 1226571 w 4155140"/>
                <a:gd name="connsiteY2" fmla="*/ 1179682 h 5899061"/>
                <a:gd name="connsiteX3" fmla="*/ 1716130 w 4155140"/>
                <a:gd name="connsiteY3" fmla="*/ 2982286 h 5899061"/>
                <a:gd name="connsiteX4" fmla="*/ 1685531 w 4155140"/>
                <a:gd name="connsiteY4" fmla="*/ 4905065 h 5899061"/>
                <a:gd name="connsiteX5" fmla="*/ 1669240 w 4155140"/>
                <a:gd name="connsiteY5" fmla="*/ 5803938 h 5899061"/>
                <a:gd name="connsiteX6" fmla="*/ 2839452 w 4155140"/>
                <a:gd name="connsiteY6" fmla="*/ 5872608 h 5899061"/>
                <a:gd name="connsiteX7" fmla="*/ 4155140 w 4155140"/>
                <a:gd name="connsiteY7" fmla="*/ 5855441 h 5899061"/>
                <a:gd name="connsiteX0" fmla="*/ 0 w 4155140"/>
                <a:gd name="connsiteY0" fmla="*/ 4653408 h 5896790"/>
                <a:gd name="connsiteX1" fmla="*/ 497305 w 4155140"/>
                <a:gd name="connsiteY1" fmla="*/ 161619 h 5896790"/>
                <a:gd name="connsiteX2" fmla="*/ 1226571 w 4155140"/>
                <a:gd name="connsiteY2" fmla="*/ 1179682 h 5896790"/>
                <a:gd name="connsiteX3" fmla="*/ 1716130 w 4155140"/>
                <a:gd name="connsiteY3" fmla="*/ 2982286 h 5896790"/>
                <a:gd name="connsiteX4" fmla="*/ 1624336 w 4155140"/>
                <a:gd name="connsiteY4" fmla="*/ 4939400 h 5896790"/>
                <a:gd name="connsiteX5" fmla="*/ 1669240 w 4155140"/>
                <a:gd name="connsiteY5" fmla="*/ 5803938 h 5896790"/>
                <a:gd name="connsiteX6" fmla="*/ 2839452 w 4155140"/>
                <a:gd name="connsiteY6" fmla="*/ 5872608 h 5896790"/>
                <a:gd name="connsiteX7" fmla="*/ 4155140 w 4155140"/>
                <a:gd name="connsiteY7" fmla="*/ 5855441 h 5896790"/>
                <a:gd name="connsiteX0" fmla="*/ 0 w 4155140"/>
                <a:gd name="connsiteY0" fmla="*/ 4653408 h 5896790"/>
                <a:gd name="connsiteX1" fmla="*/ 497305 w 4155140"/>
                <a:gd name="connsiteY1" fmla="*/ 161619 h 5896790"/>
                <a:gd name="connsiteX2" fmla="*/ 1226571 w 4155140"/>
                <a:gd name="connsiteY2" fmla="*/ 1179682 h 5896790"/>
                <a:gd name="connsiteX3" fmla="*/ 1532545 w 4155140"/>
                <a:gd name="connsiteY3" fmla="*/ 2999454 h 5896790"/>
                <a:gd name="connsiteX4" fmla="*/ 1624336 w 4155140"/>
                <a:gd name="connsiteY4" fmla="*/ 4939400 h 5896790"/>
                <a:gd name="connsiteX5" fmla="*/ 1669240 w 4155140"/>
                <a:gd name="connsiteY5" fmla="*/ 5803938 h 5896790"/>
                <a:gd name="connsiteX6" fmla="*/ 2839452 w 4155140"/>
                <a:gd name="connsiteY6" fmla="*/ 5872608 h 5896790"/>
                <a:gd name="connsiteX7" fmla="*/ 4155140 w 4155140"/>
                <a:gd name="connsiteY7" fmla="*/ 5855441 h 5896790"/>
                <a:gd name="connsiteX0" fmla="*/ 0 w 4155140"/>
                <a:gd name="connsiteY0" fmla="*/ 4653408 h 5906674"/>
                <a:gd name="connsiteX1" fmla="*/ 497305 w 4155140"/>
                <a:gd name="connsiteY1" fmla="*/ 161619 h 5906674"/>
                <a:gd name="connsiteX2" fmla="*/ 1226571 w 4155140"/>
                <a:gd name="connsiteY2" fmla="*/ 1179682 h 5906674"/>
                <a:gd name="connsiteX3" fmla="*/ 1532545 w 4155140"/>
                <a:gd name="connsiteY3" fmla="*/ 2999454 h 5906674"/>
                <a:gd name="connsiteX4" fmla="*/ 1624336 w 4155140"/>
                <a:gd name="connsiteY4" fmla="*/ 4939400 h 5906674"/>
                <a:gd name="connsiteX5" fmla="*/ 2189397 w 4155140"/>
                <a:gd name="connsiteY5" fmla="*/ 5821106 h 5906674"/>
                <a:gd name="connsiteX6" fmla="*/ 2839452 w 4155140"/>
                <a:gd name="connsiteY6" fmla="*/ 5872608 h 5906674"/>
                <a:gd name="connsiteX7" fmla="*/ 4155140 w 4155140"/>
                <a:gd name="connsiteY7" fmla="*/ 5855441 h 5906674"/>
                <a:gd name="connsiteX0" fmla="*/ 0 w 4491711"/>
                <a:gd name="connsiteY0" fmla="*/ 5457608 h 5955498"/>
                <a:gd name="connsiteX1" fmla="*/ 833876 w 4491711"/>
                <a:gd name="connsiteY1" fmla="*/ 210443 h 5955498"/>
                <a:gd name="connsiteX2" fmla="*/ 1563142 w 4491711"/>
                <a:gd name="connsiteY2" fmla="*/ 1228506 h 5955498"/>
                <a:gd name="connsiteX3" fmla="*/ 1869116 w 4491711"/>
                <a:gd name="connsiteY3" fmla="*/ 3048278 h 5955498"/>
                <a:gd name="connsiteX4" fmla="*/ 1960907 w 4491711"/>
                <a:gd name="connsiteY4" fmla="*/ 4988224 h 5955498"/>
                <a:gd name="connsiteX5" fmla="*/ 2525968 w 4491711"/>
                <a:gd name="connsiteY5" fmla="*/ 5869930 h 5955498"/>
                <a:gd name="connsiteX6" fmla="*/ 3176023 w 4491711"/>
                <a:gd name="connsiteY6" fmla="*/ 5921432 h 5955498"/>
                <a:gd name="connsiteX7" fmla="*/ 4491711 w 4491711"/>
                <a:gd name="connsiteY7" fmla="*/ 5904265 h 595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1711" h="5955498">
                  <a:moveTo>
                    <a:pt x="0" y="5457608"/>
                  </a:moveTo>
                  <a:cubicBezTo>
                    <a:pt x="163094" y="3110113"/>
                    <a:pt x="573352" y="915293"/>
                    <a:pt x="833876" y="210443"/>
                  </a:cubicBezTo>
                  <a:cubicBezTo>
                    <a:pt x="1094400" y="-494407"/>
                    <a:pt x="1456896" y="758395"/>
                    <a:pt x="1563142" y="1228506"/>
                  </a:cubicBezTo>
                  <a:cubicBezTo>
                    <a:pt x="1669388" y="1698617"/>
                    <a:pt x="1884415" y="2427381"/>
                    <a:pt x="1869116" y="3048278"/>
                  </a:cubicBezTo>
                  <a:cubicBezTo>
                    <a:pt x="1853817" y="3669175"/>
                    <a:pt x="2055414" y="4506504"/>
                    <a:pt x="1960907" y="4988224"/>
                  </a:cubicBezTo>
                  <a:cubicBezTo>
                    <a:pt x="1866400" y="5469944"/>
                    <a:pt x="2323449" y="5714395"/>
                    <a:pt x="2525968" y="5869930"/>
                  </a:cubicBezTo>
                  <a:cubicBezTo>
                    <a:pt x="2728487" y="6025465"/>
                    <a:pt x="3176023" y="5921432"/>
                    <a:pt x="3176023" y="5921432"/>
                  </a:cubicBezTo>
                  <a:lnTo>
                    <a:pt x="4491711" y="5904265"/>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0" name="Straight Connector 29">
              <a:extLst>
                <a:ext uri="{FF2B5EF4-FFF2-40B4-BE49-F238E27FC236}">
                  <a16:creationId xmlns:a16="http://schemas.microsoft.com/office/drawing/2014/main" id="{41227DC1-C582-4BF4-9340-D2AFC35624DE}"/>
                </a:ext>
              </a:extLst>
            </p:cNvPr>
            <p:cNvCxnSpPr>
              <a:cxnSpLocks/>
            </p:cNvCxnSpPr>
            <p:nvPr/>
          </p:nvCxnSpPr>
          <p:spPr>
            <a:xfrm>
              <a:off x="1953607" y="11224557"/>
              <a:ext cx="911914"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B49637-6E02-43D7-8411-153ED724344A}"/>
                </a:ext>
              </a:extLst>
            </p:cNvPr>
            <p:cNvCxnSpPr>
              <a:cxnSpLocks/>
            </p:cNvCxnSpPr>
            <p:nvPr/>
          </p:nvCxnSpPr>
          <p:spPr>
            <a:xfrm>
              <a:off x="5863309" y="11179765"/>
              <a:ext cx="911914"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C9683BA-FCD5-49E3-A954-D8B872895FEC}"/>
                </a:ext>
              </a:extLst>
            </p:cNvPr>
            <p:cNvSpPr txBox="1"/>
            <p:nvPr/>
          </p:nvSpPr>
          <p:spPr>
            <a:xfrm>
              <a:off x="1511303" y="10066575"/>
              <a:ext cx="843501"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Th</a:t>
              </a:r>
              <a:endParaRPr lang="en-US" sz="4400" baseline="-25000" dirty="0">
                <a:latin typeface="Arial" panose="020B0604020202020204" pitchFamily="34" charset="0"/>
                <a:cs typeface="Arial" panose="020B0604020202020204" pitchFamily="34" charset="0"/>
              </a:endParaRPr>
            </a:p>
          </p:txBody>
        </p:sp>
        <p:cxnSp>
          <p:nvCxnSpPr>
            <p:cNvPr id="84" name="Straight Arrow Connector 83">
              <a:extLst>
                <a:ext uri="{FF2B5EF4-FFF2-40B4-BE49-F238E27FC236}">
                  <a16:creationId xmlns:a16="http://schemas.microsoft.com/office/drawing/2014/main" id="{459569D1-05FD-47D7-BB19-2C89A7139A75}"/>
                </a:ext>
              </a:extLst>
            </p:cNvPr>
            <p:cNvCxnSpPr>
              <a:cxnSpLocks/>
            </p:cNvCxnSpPr>
            <p:nvPr/>
          </p:nvCxnSpPr>
          <p:spPr>
            <a:xfrm>
              <a:off x="2225453" y="10494567"/>
              <a:ext cx="1164960" cy="0"/>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91" name="Straight Arrow Connector 90">
            <a:extLst>
              <a:ext uri="{FF2B5EF4-FFF2-40B4-BE49-F238E27FC236}">
                <a16:creationId xmlns:a16="http://schemas.microsoft.com/office/drawing/2014/main" id="{6A27E57F-E92C-45A6-B671-A47BE58E3EE8}"/>
              </a:ext>
            </a:extLst>
          </p:cNvPr>
          <p:cNvCxnSpPr>
            <a:cxnSpLocks/>
          </p:cNvCxnSpPr>
          <p:nvPr/>
        </p:nvCxnSpPr>
        <p:spPr>
          <a:xfrm>
            <a:off x="2690761" y="11268978"/>
            <a:ext cx="19266269" cy="7641"/>
          </a:xfrm>
          <a:prstGeom prst="straightConnector1">
            <a:avLst/>
          </a:prstGeom>
          <a:ln w="571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8D2D469-A0DE-45C2-A0BB-6209F4192648}"/>
              </a:ext>
            </a:extLst>
          </p:cNvPr>
          <p:cNvSpPr txBox="1"/>
          <p:nvPr/>
        </p:nvSpPr>
        <p:spPr>
          <a:xfrm>
            <a:off x="12075118" y="663023"/>
            <a:ext cx="9735357" cy="1446550"/>
          </a:xfrm>
          <a:prstGeom prst="rect">
            <a:avLst/>
          </a:prstGeom>
          <a:ln w="28575"/>
        </p:spPr>
        <p:style>
          <a:lnRef idx="2">
            <a:schemeClr val="dk1"/>
          </a:lnRef>
          <a:fillRef idx="1">
            <a:schemeClr val="lt1"/>
          </a:fillRef>
          <a:effectRef idx="0">
            <a:schemeClr val="dk1"/>
          </a:effectRef>
          <a:fontRef idx="minor">
            <a:schemeClr val="dk1"/>
          </a:fontRef>
        </p:style>
        <p:txBody>
          <a:bodyPr wrap="none" rtlCol="0">
            <a:spAutoFit/>
          </a:bodyPr>
          <a:lstStyle/>
          <a:p>
            <a:r>
              <a:rPr lang="en-US" sz="4400" dirty="0" err="1">
                <a:latin typeface="Arial" panose="020B0604020202020204" pitchFamily="34" charset="0"/>
                <a:cs typeface="Arial" panose="020B0604020202020204" pitchFamily="34" charset="0"/>
              </a:rPr>
              <a:t>E</a:t>
            </a:r>
            <a:r>
              <a:rPr lang="en-US" sz="4400" baseline="-25000" dirty="0" err="1">
                <a:latin typeface="Arial" panose="020B0604020202020204" pitchFamily="34" charset="0"/>
                <a:cs typeface="Arial" panose="020B0604020202020204" pitchFamily="34" charset="0"/>
              </a:rPr>
              <a:t>Na</a:t>
            </a:r>
            <a:r>
              <a:rPr lang="en-US" sz="4400" baseline="-250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&amp;</a:t>
            </a:r>
            <a:r>
              <a:rPr lang="en-US" sz="4400" baseline="-250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E</a:t>
            </a:r>
            <a:r>
              <a:rPr lang="en-US" sz="4400" baseline="-25000" dirty="0">
                <a:latin typeface="Arial" panose="020B0604020202020204" pitchFamily="34" charset="0"/>
                <a:cs typeface="Arial" panose="020B0604020202020204" pitchFamily="34" charset="0"/>
              </a:rPr>
              <a:t>K </a:t>
            </a:r>
            <a:r>
              <a:rPr lang="en-US" sz="4400" dirty="0">
                <a:latin typeface="Arial" panose="020B0604020202020204" pitchFamily="34" charset="0"/>
                <a:cs typeface="Arial" panose="020B0604020202020204" pitchFamily="34" charset="0"/>
              </a:rPr>
              <a:t> are the equilibrium potentials</a:t>
            </a:r>
          </a:p>
          <a:p>
            <a:r>
              <a:rPr lang="en-US" sz="4400" dirty="0">
                <a:latin typeface="Arial" panose="020B0604020202020204" pitchFamily="34" charset="0"/>
                <a:cs typeface="Arial" panose="020B0604020202020204" pitchFamily="34" charset="0"/>
              </a:rPr>
              <a:t>Th is threshold</a:t>
            </a:r>
          </a:p>
        </p:txBody>
      </p:sp>
    </p:spTree>
    <p:extLst>
      <p:ext uri="{BB962C8B-B14F-4D97-AF65-F5344CB8AC3E}">
        <p14:creationId xmlns:p14="http://schemas.microsoft.com/office/powerpoint/2010/main" val="978093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E4A69B-1662-4B62-9264-EA33D750B70F}"/>
              </a:ext>
            </a:extLst>
          </p:cNvPr>
          <p:cNvSpPr txBox="1"/>
          <p:nvPr/>
        </p:nvSpPr>
        <p:spPr>
          <a:xfrm>
            <a:off x="1165412" y="994589"/>
            <a:ext cx="16804341" cy="4777783"/>
          </a:xfrm>
          <a:prstGeom prst="rect">
            <a:avLst/>
          </a:prstGeom>
          <a:noFill/>
        </p:spPr>
        <p:txBody>
          <a:bodyPr wrap="square">
            <a:spAutoFit/>
          </a:bodyPr>
          <a:lstStyle/>
          <a:p>
            <a:pPr marL="0" marR="0">
              <a:lnSpc>
                <a:spcPct val="115000"/>
              </a:lnSpc>
              <a:spcBef>
                <a:spcPts val="0"/>
              </a:spcBef>
              <a:spcAft>
                <a:spcPts val="1000"/>
              </a:spcAft>
              <a:tabLst>
                <a:tab pos="3491230" algn="l"/>
              </a:tabLst>
            </a:pPr>
            <a:r>
              <a:rPr lang="en-US" sz="3200" dirty="0">
                <a:effectLst/>
                <a:latin typeface="Arial" panose="020B0604020202020204" pitchFamily="34" charset="0"/>
                <a:ea typeface="Calibri" panose="020F0502020204030204" pitchFamily="34" charset="0"/>
                <a:cs typeface="Arial" panose="020B0604020202020204" pitchFamily="34" charset="0"/>
              </a:rPr>
              <a:t>There are values estimated for neurons of crayfish (Atwood 1982) </a:t>
            </a:r>
          </a:p>
          <a:p>
            <a:pPr marL="0" marR="0">
              <a:lnSpc>
                <a:spcPct val="115000"/>
              </a:lnSpc>
              <a:spcBef>
                <a:spcPts val="0"/>
              </a:spcBef>
              <a:spcAft>
                <a:spcPts val="1000"/>
              </a:spcAft>
              <a:tabLst>
                <a:tab pos="3491230" algn="l"/>
              </a:tabLst>
            </a:pPr>
            <a:r>
              <a:rPr lang="en-US" sz="3200" dirty="0">
                <a:effectLst/>
                <a:latin typeface="Arial" panose="020B0604020202020204" pitchFamily="34" charset="0"/>
                <a:ea typeface="Calibri" panose="020F0502020204030204" pitchFamily="34" charset="0"/>
                <a:cs typeface="Arial" panose="020B0604020202020204" pitchFamily="34" charset="0"/>
              </a:rPr>
              <a:t>[Na</a:t>
            </a:r>
            <a:r>
              <a:rPr lang="en-US" sz="3200" baseline="30000" dirty="0">
                <a:effectLst/>
                <a:latin typeface="Arial" panose="020B0604020202020204" pitchFamily="34" charset="0"/>
                <a:ea typeface="Calibri" panose="020F0502020204030204" pitchFamily="34" charset="0"/>
                <a:cs typeface="Arial" panose="020B0604020202020204" pitchFamily="34" charset="0"/>
              </a:rPr>
              <a:t>+</a:t>
            </a:r>
            <a:r>
              <a:rPr lang="en-US" sz="3200" dirty="0">
                <a:effectLst/>
                <a:latin typeface="Arial" panose="020B0604020202020204" pitchFamily="34" charset="0"/>
                <a:ea typeface="Calibri" panose="020F0502020204030204" pitchFamily="34" charset="0"/>
                <a:cs typeface="Arial" panose="020B0604020202020204" pitchFamily="34" charset="0"/>
              </a:rPr>
              <a:t>]</a:t>
            </a:r>
            <a:r>
              <a:rPr lang="en-US" sz="3200" baseline="-25000" dirty="0" err="1">
                <a:effectLst/>
                <a:latin typeface="Arial" panose="020B0604020202020204" pitchFamily="34" charset="0"/>
                <a:ea typeface="Calibri" panose="020F0502020204030204" pitchFamily="34" charset="0"/>
                <a:cs typeface="Arial" panose="020B0604020202020204" pitchFamily="34" charset="0"/>
              </a:rPr>
              <a:t>i</a:t>
            </a:r>
            <a:r>
              <a:rPr lang="en-US" sz="3200" dirty="0">
                <a:effectLst/>
                <a:latin typeface="Arial" panose="020B0604020202020204" pitchFamily="34" charset="0"/>
                <a:ea typeface="Calibri" panose="020F0502020204030204" pitchFamily="34" charset="0"/>
                <a:cs typeface="Arial" panose="020B0604020202020204" pitchFamily="34" charset="0"/>
              </a:rPr>
              <a:t> = 17.4 mM (for neurons, Atwood 1982)</a:t>
            </a:r>
          </a:p>
          <a:p>
            <a:pPr marL="0" marR="0">
              <a:lnSpc>
                <a:spcPct val="115000"/>
              </a:lnSpc>
              <a:spcBef>
                <a:spcPts val="0"/>
              </a:spcBef>
              <a:spcAft>
                <a:spcPts val="1000"/>
              </a:spcAft>
              <a:tabLst>
                <a:tab pos="3491230" algn="l"/>
              </a:tabLst>
            </a:pPr>
            <a:r>
              <a:rPr lang="en-US" sz="3200" dirty="0">
                <a:effectLst/>
                <a:latin typeface="Arial" panose="020B0604020202020204" pitchFamily="34" charset="0"/>
                <a:ea typeface="Calibri" panose="020F0502020204030204" pitchFamily="34" charset="0"/>
                <a:cs typeface="Arial" panose="020B0604020202020204" pitchFamily="34" charset="0"/>
              </a:rPr>
              <a:t>[K</a:t>
            </a:r>
            <a:r>
              <a:rPr lang="en-US" sz="3200" baseline="30000" dirty="0">
                <a:effectLst/>
                <a:latin typeface="Arial" panose="020B0604020202020204" pitchFamily="34" charset="0"/>
                <a:ea typeface="Calibri" panose="020F0502020204030204" pitchFamily="34" charset="0"/>
                <a:cs typeface="Arial" panose="020B0604020202020204" pitchFamily="34" charset="0"/>
              </a:rPr>
              <a:t>+</a:t>
            </a:r>
            <a:r>
              <a:rPr lang="en-US" sz="3200" dirty="0">
                <a:effectLst/>
                <a:latin typeface="Arial" panose="020B0604020202020204" pitchFamily="34" charset="0"/>
                <a:ea typeface="Calibri" panose="020F0502020204030204" pitchFamily="34" charset="0"/>
                <a:cs typeface="Arial" panose="020B0604020202020204" pitchFamily="34" charset="0"/>
              </a:rPr>
              <a:t>]</a:t>
            </a:r>
            <a:r>
              <a:rPr lang="en-US" sz="3200" baseline="-25000" dirty="0" err="1">
                <a:effectLst/>
                <a:latin typeface="Arial" panose="020B0604020202020204" pitchFamily="34" charset="0"/>
                <a:ea typeface="Calibri" panose="020F0502020204030204" pitchFamily="34" charset="0"/>
                <a:cs typeface="Arial" panose="020B0604020202020204" pitchFamily="34" charset="0"/>
              </a:rPr>
              <a:t>i</a:t>
            </a:r>
            <a:r>
              <a:rPr lang="en-US" sz="3200" dirty="0">
                <a:effectLst/>
                <a:latin typeface="Arial" panose="020B0604020202020204" pitchFamily="34" charset="0"/>
                <a:ea typeface="Calibri" panose="020F0502020204030204" pitchFamily="34" charset="0"/>
                <a:cs typeface="Arial" panose="020B0604020202020204" pitchFamily="34" charset="0"/>
              </a:rPr>
              <a:t>  = 265 mM (for neurons, Atwood 1982)</a:t>
            </a:r>
          </a:p>
          <a:p>
            <a:pPr marL="0" marR="0">
              <a:lnSpc>
                <a:spcPct val="115000"/>
              </a:lnSpc>
              <a:spcBef>
                <a:spcPts val="0"/>
              </a:spcBef>
              <a:spcAft>
                <a:spcPts val="1000"/>
              </a:spcAft>
              <a:tabLst>
                <a:tab pos="3491230" algn="l"/>
              </a:tabLst>
            </a:pPr>
            <a:r>
              <a:rPr lang="en-US" sz="3200" dirty="0">
                <a:effectLst/>
                <a:latin typeface="Arial" panose="020B0604020202020204" pitchFamily="34" charset="0"/>
                <a:ea typeface="Calibri" panose="020F0502020204030204" pitchFamily="34" charset="0"/>
                <a:cs typeface="Arial" panose="020B0604020202020204" pitchFamily="34" charset="0"/>
              </a:rPr>
              <a:t>[Cl</a:t>
            </a:r>
            <a:r>
              <a:rPr lang="en-US" sz="3200" baseline="30000" dirty="0">
                <a:effectLst/>
                <a:latin typeface="Arial" panose="020B0604020202020204" pitchFamily="34" charset="0"/>
                <a:ea typeface="Calibri" panose="020F0502020204030204" pitchFamily="34" charset="0"/>
                <a:cs typeface="Arial" panose="020B0604020202020204" pitchFamily="34" charset="0"/>
              </a:rPr>
              <a:t>-</a:t>
            </a:r>
            <a:r>
              <a:rPr lang="en-US" sz="3200" dirty="0">
                <a:effectLst/>
                <a:latin typeface="Arial" panose="020B0604020202020204" pitchFamily="34" charset="0"/>
                <a:ea typeface="Calibri" panose="020F0502020204030204" pitchFamily="34" charset="0"/>
                <a:cs typeface="Arial" panose="020B0604020202020204" pitchFamily="34" charset="0"/>
              </a:rPr>
              <a:t>]</a:t>
            </a:r>
            <a:r>
              <a:rPr lang="en-US" sz="3200" baseline="-25000" dirty="0" err="1">
                <a:effectLst/>
                <a:latin typeface="Arial" panose="020B0604020202020204" pitchFamily="34" charset="0"/>
                <a:ea typeface="Calibri" panose="020F0502020204030204" pitchFamily="34" charset="0"/>
                <a:cs typeface="Arial" panose="020B0604020202020204" pitchFamily="34" charset="0"/>
              </a:rPr>
              <a:t>i</a:t>
            </a:r>
            <a:r>
              <a:rPr lang="en-US" sz="3200" dirty="0">
                <a:effectLst/>
                <a:latin typeface="Arial" panose="020B0604020202020204" pitchFamily="34" charset="0"/>
                <a:ea typeface="Calibri" panose="020F0502020204030204" pitchFamily="34" charset="0"/>
                <a:cs typeface="Arial" panose="020B0604020202020204" pitchFamily="34" charset="0"/>
              </a:rPr>
              <a:t>  = 12.7 (for neurons, Atwood 1982)</a:t>
            </a:r>
          </a:p>
          <a:p>
            <a:pPr marL="0" marR="0">
              <a:lnSpc>
                <a:spcPct val="115000"/>
              </a:lnSpc>
              <a:spcBef>
                <a:spcPts val="0"/>
              </a:spcBef>
              <a:spcAft>
                <a:spcPts val="1000"/>
              </a:spcAft>
              <a:tabLst>
                <a:tab pos="3491230" algn="l"/>
              </a:tabLst>
            </a:pPr>
            <a:r>
              <a:rPr lang="en-US" sz="3200" dirty="0">
                <a:effectLst/>
                <a:latin typeface="Arial" panose="020B0604020202020204" pitchFamily="34" charset="0"/>
                <a:ea typeface="Calibri" panose="020F0502020204030204" pitchFamily="34" charset="0"/>
                <a:cs typeface="Arial" panose="020B0604020202020204" pitchFamily="34" charset="0"/>
              </a:rPr>
              <a:t>P</a:t>
            </a:r>
            <a:r>
              <a:rPr lang="en-US" sz="3200" baseline="-25000" dirty="0">
                <a:effectLst/>
                <a:latin typeface="Arial" panose="020B0604020202020204" pitchFamily="34" charset="0"/>
                <a:ea typeface="Calibri" panose="020F0502020204030204" pitchFamily="34" charset="0"/>
                <a:cs typeface="Arial" panose="020B0604020202020204" pitchFamily="34" charset="0"/>
              </a:rPr>
              <a:t>K</a:t>
            </a:r>
            <a:r>
              <a:rPr lang="en-US" sz="3200" dirty="0">
                <a:effectLst/>
                <a:latin typeface="Arial" panose="020B0604020202020204" pitchFamily="34" charset="0"/>
                <a:ea typeface="Calibri" panose="020F0502020204030204" pitchFamily="34" charset="0"/>
                <a:cs typeface="Arial" panose="020B0604020202020204" pitchFamily="34" charset="0"/>
              </a:rPr>
              <a:t> = 1 (for neurons, Atwood 1982)</a:t>
            </a:r>
          </a:p>
          <a:p>
            <a:pPr marL="0" marR="0">
              <a:lnSpc>
                <a:spcPct val="115000"/>
              </a:lnSpc>
              <a:spcBef>
                <a:spcPts val="0"/>
              </a:spcBef>
              <a:spcAft>
                <a:spcPts val="1000"/>
              </a:spcAft>
              <a:tabLst>
                <a:tab pos="3491230" algn="l"/>
              </a:tabLst>
            </a:pPr>
            <a:r>
              <a:rPr lang="en-US" sz="3200" dirty="0" err="1">
                <a:effectLst/>
                <a:latin typeface="Arial" panose="020B0604020202020204" pitchFamily="34" charset="0"/>
                <a:ea typeface="Calibri" panose="020F0502020204030204" pitchFamily="34" charset="0"/>
                <a:cs typeface="Arial" panose="020B0604020202020204" pitchFamily="34" charset="0"/>
              </a:rPr>
              <a:t>P</a:t>
            </a:r>
            <a:r>
              <a:rPr lang="en-US" sz="3200" baseline="-25000" dirty="0" err="1">
                <a:effectLst/>
                <a:latin typeface="Arial" panose="020B0604020202020204" pitchFamily="34" charset="0"/>
                <a:ea typeface="Calibri" panose="020F0502020204030204" pitchFamily="34" charset="0"/>
                <a:cs typeface="Arial" panose="020B0604020202020204" pitchFamily="34" charset="0"/>
              </a:rPr>
              <a:t>Cl</a:t>
            </a:r>
            <a:r>
              <a:rPr lang="en-US" sz="3200" dirty="0">
                <a:effectLst/>
                <a:latin typeface="Arial" panose="020B0604020202020204" pitchFamily="34" charset="0"/>
                <a:ea typeface="Calibri" panose="020F0502020204030204" pitchFamily="34" charset="0"/>
                <a:cs typeface="Arial" panose="020B0604020202020204" pitchFamily="34" charset="0"/>
              </a:rPr>
              <a:t> = 0.1 (for neurons, Atwood 1982)</a:t>
            </a:r>
          </a:p>
          <a:p>
            <a:pPr marL="0" marR="0">
              <a:lnSpc>
                <a:spcPct val="115000"/>
              </a:lnSpc>
              <a:spcBef>
                <a:spcPts val="0"/>
              </a:spcBef>
              <a:spcAft>
                <a:spcPts val="1000"/>
              </a:spcAft>
              <a:tabLst>
                <a:tab pos="3491230" algn="l"/>
              </a:tabLst>
            </a:pPr>
            <a:r>
              <a:rPr lang="en-US" sz="3200" dirty="0" err="1">
                <a:effectLst/>
                <a:latin typeface="Arial" panose="020B0604020202020204" pitchFamily="34" charset="0"/>
                <a:ea typeface="Calibri" panose="020F0502020204030204" pitchFamily="34" charset="0"/>
                <a:cs typeface="Arial" panose="020B0604020202020204" pitchFamily="34" charset="0"/>
              </a:rPr>
              <a:t>P</a:t>
            </a:r>
            <a:r>
              <a:rPr lang="en-US" sz="3200" baseline="-25000" dirty="0" err="1">
                <a:effectLst/>
                <a:latin typeface="Arial" panose="020B0604020202020204" pitchFamily="34" charset="0"/>
                <a:ea typeface="Calibri" panose="020F0502020204030204" pitchFamily="34" charset="0"/>
                <a:cs typeface="Arial" panose="020B0604020202020204" pitchFamily="34" charset="0"/>
              </a:rPr>
              <a:t>Na</a:t>
            </a:r>
            <a:r>
              <a:rPr lang="en-US" sz="3200" dirty="0">
                <a:effectLst/>
                <a:latin typeface="Arial" panose="020B0604020202020204" pitchFamily="34" charset="0"/>
                <a:ea typeface="Calibri" panose="020F0502020204030204" pitchFamily="34" charset="0"/>
                <a:cs typeface="Arial" panose="020B0604020202020204" pitchFamily="34" charset="0"/>
              </a:rPr>
              <a:t> = 0.001 (for neurons, Atwood 1982)</a:t>
            </a:r>
          </a:p>
        </p:txBody>
      </p:sp>
      <p:sp>
        <p:nvSpPr>
          <p:cNvPr id="7" name="TextBox 6">
            <a:extLst>
              <a:ext uri="{FF2B5EF4-FFF2-40B4-BE49-F238E27FC236}">
                <a16:creationId xmlns:a16="http://schemas.microsoft.com/office/drawing/2014/main" id="{42C215D6-1C31-4292-A991-71AB3ACA4F0F}"/>
              </a:ext>
            </a:extLst>
          </p:cNvPr>
          <p:cNvSpPr txBox="1"/>
          <p:nvPr/>
        </p:nvSpPr>
        <p:spPr>
          <a:xfrm>
            <a:off x="1165412" y="5927255"/>
            <a:ext cx="20529176" cy="2490362"/>
          </a:xfrm>
          <a:prstGeom prst="rect">
            <a:avLst/>
          </a:prstGeom>
          <a:noFill/>
        </p:spPr>
        <p:txBody>
          <a:bodyPr wrap="square">
            <a:spAutoFit/>
          </a:bodyPr>
          <a:lstStyle/>
          <a:p>
            <a:pPr marL="0" marR="0">
              <a:lnSpc>
                <a:spcPct val="115000"/>
              </a:lnSpc>
              <a:spcBef>
                <a:spcPts val="0"/>
              </a:spcBef>
              <a:spcAft>
                <a:spcPts val="1000"/>
              </a:spcAft>
            </a:pPr>
            <a:r>
              <a:rPr lang="en-US" sz="4400" dirty="0">
                <a:effectLst/>
                <a:latin typeface="Arial" panose="020B0604020202020204" pitchFamily="34" charset="0"/>
                <a:ea typeface="Arial" panose="020B0604020202020204" pitchFamily="34" charset="0"/>
                <a:cs typeface="Arial" panose="020B0604020202020204" pitchFamily="34" charset="0"/>
              </a:rPr>
              <a:t>Use the on-line simulator from</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4400" dirty="0">
                <a:effectLst/>
                <a:latin typeface="Arial" panose="020B0604020202020204" pitchFamily="34" charset="0"/>
                <a:ea typeface="Arial" panose="020B0604020202020204" pitchFamily="34" charset="0"/>
                <a:cs typeface="Arial" panose="020B0604020202020204" pitchFamily="34" charset="0"/>
              </a:rPr>
              <a:t>Online </a:t>
            </a:r>
            <a:r>
              <a:rPr lang="en-US" sz="4400" dirty="0">
                <a:solidFill>
                  <a:srgbClr val="0000FF"/>
                </a:solidFill>
                <a:effectLst/>
                <a:latin typeface="Arial" panose="020B0604020202020204" pitchFamily="34" charset="0"/>
                <a:ea typeface="Arial" panose="020B0604020202020204" pitchFamily="34" charset="0"/>
                <a:cs typeface="Arial" panose="020B0604020202020204" pitchFamily="34" charset="0"/>
                <a:hlinkClick r:id="rId2"/>
              </a:rPr>
              <a:t>https://www.physiologyweb.com/calculators/ghk_equation_calculator.html</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r>
              <a:rPr lang="en-US" sz="4400" dirty="0">
                <a:effectLst/>
                <a:latin typeface="Arial" panose="020B0604020202020204" pitchFamily="34" charset="0"/>
                <a:ea typeface="Arial" panose="020B0604020202020204" pitchFamily="34" charset="0"/>
                <a:cs typeface="Arial" panose="020B0604020202020204" pitchFamily="34" charset="0"/>
              </a:rPr>
              <a:t>(note: values of temperature are in K which is 273.15 + the # in centigrade)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Graphical user interface, application&#10;&#10;Description automatically generated">
            <a:extLst>
              <a:ext uri="{FF2B5EF4-FFF2-40B4-BE49-F238E27FC236}">
                <a16:creationId xmlns:a16="http://schemas.microsoft.com/office/drawing/2014/main" id="{5E6AAA7E-1E6B-41E7-85A4-361450315113}"/>
              </a:ext>
            </a:extLst>
          </p:cNvPr>
          <p:cNvPicPr>
            <a:picLocks noChangeAspect="1"/>
          </p:cNvPicPr>
          <p:nvPr/>
        </p:nvPicPr>
        <p:blipFill>
          <a:blip r:embed="rId3"/>
          <a:stretch>
            <a:fillRect/>
          </a:stretch>
        </p:blipFill>
        <p:spPr>
          <a:xfrm>
            <a:off x="1165412" y="8572500"/>
            <a:ext cx="19840575" cy="9715500"/>
          </a:xfrm>
          <a:prstGeom prst="rect">
            <a:avLst/>
          </a:prstGeom>
        </p:spPr>
      </p:pic>
      <p:sp>
        <p:nvSpPr>
          <p:cNvPr id="6" name="TextBox 5">
            <a:extLst>
              <a:ext uri="{FF2B5EF4-FFF2-40B4-BE49-F238E27FC236}">
                <a16:creationId xmlns:a16="http://schemas.microsoft.com/office/drawing/2014/main" id="{F5158FCB-AAF3-4F39-9699-CD8DE4E0D7BE}"/>
              </a:ext>
            </a:extLst>
          </p:cNvPr>
          <p:cNvSpPr txBox="1"/>
          <p:nvPr/>
        </p:nvSpPr>
        <p:spPr>
          <a:xfrm>
            <a:off x="11775141" y="2834693"/>
            <a:ext cx="11430000" cy="2565895"/>
          </a:xfrm>
          <a:prstGeom prst="rect">
            <a:avLst/>
          </a:prstGeom>
          <a:noFill/>
        </p:spPr>
        <p:txBody>
          <a:bodyPr wrap="square">
            <a:spAutoFit/>
          </a:bodyPr>
          <a:lstStyle/>
          <a:p>
            <a:pPr marL="0" marR="0">
              <a:lnSpc>
                <a:spcPct val="115000"/>
              </a:lnSpc>
              <a:spcBef>
                <a:spcPts val="0"/>
              </a:spcBef>
              <a:spcAft>
                <a:spcPts val="1000"/>
              </a:spcAft>
            </a:pPr>
            <a:r>
              <a:rPr lang="en-US" sz="3200" dirty="0">
                <a:effectLst/>
                <a:latin typeface="Arial" panose="020B0604020202020204" pitchFamily="34" charset="0"/>
                <a:ea typeface="Calibri" panose="020F0502020204030204" pitchFamily="34" charset="0"/>
                <a:cs typeface="Arial" panose="020B0604020202020204" pitchFamily="34" charset="0"/>
              </a:rPr>
              <a:t>[K]</a:t>
            </a:r>
            <a:r>
              <a:rPr lang="en-US" sz="3200" baseline="-25000" dirty="0">
                <a:effectLst/>
                <a:latin typeface="Arial" panose="020B0604020202020204" pitchFamily="34" charset="0"/>
                <a:ea typeface="Calibri" panose="020F0502020204030204" pitchFamily="34" charset="0"/>
                <a:cs typeface="Arial" panose="020B0604020202020204" pitchFamily="34" charset="0"/>
              </a:rPr>
              <a:t>o</a:t>
            </a:r>
            <a:r>
              <a:rPr lang="en-US" sz="3200" dirty="0">
                <a:effectLst/>
                <a:latin typeface="Arial" panose="020B0604020202020204" pitchFamily="34" charset="0"/>
                <a:ea typeface="Calibri" panose="020F0502020204030204" pitchFamily="34" charset="0"/>
                <a:cs typeface="Arial" panose="020B0604020202020204" pitchFamily="34" charset="0"/>
              </a:rPr>
              <a:t> = 5.3 mM (Saline)</a:t>
            </a:r>
          </a:p>
          <a:p>
            <a:pPr marL="0" marR="0">
              <a:lnSpc>
                <a:spcPct val="115000"/>
              </a:lnSpc>
              <a:spcBef>
                <a:spcPts val="0"/>
              </a:spcBef>
              <a:spcAft>
                <a:spcPts val="1000"/>
              </a:spcAft>
            </a:pPr>
            <a:r>
              <a:rPr lang="en-US" sz="3200" dirty="0">
                <a:effectLst/>
                <a:latin typeface="Arial" panose="020B0604020202020204" pitchFamily="34" charset="0"/>
                <a:ea typeface="Calibri" panose="020F0502020204030204" pitchFamily="34" charset="0"/>
                <a:cs typeface="Arial" panose="020B0604020202020204" pitchFamily="34" charset="0"/>
              </a:rPr>
              <a:t>[Na]</a:t>
            </a:r>
            <a:r>
              <a:rPr lang="en-US" sz="3200" baseline="-25000" dirty="0">
                <a:effectLst/>
                <a:latin typeface="Arial" panose="020B0604020202020204" pitchFamily="34" charset="0"/>
                <a:ea typeface="Calibri" panose="020F0502020204030204" pitchFamily="34" charset="0"/>
                <a:cs typeface="Arial" panose="020B0604020202020204" pitchFamily="34" charset="0"/>
              </a:rPr>
              <a:t>o</a:t>
            </a:r>
            <a:r>
              <a:rPr lang="en-US" sz="3200" dirty="0">
                <a:effectLst/>
                <a:latin typeface="Arial" panose="020B0604020202020204" pitchFamily="34" charset="0"/>
                <a:ea typeface="Calibri" panose="020F0502020204030204" pitchFamily="34" charset="0"/>
                <a:cs typeface="Arial" panose="020B0604020202020204" pitchFamily="34" charset="0"/>
              </a:rPr>
              <a:t> = 205 mM (Saline)</a:t>
            </a:r>
          </a:p>
          <a:p>
            <a:pPr marL="0" marR="0">
              <a:lnSpc>
                <a:spcPct val="115000"/>
              </a:lnSpc>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[Cl]</a:t>
            </a:r>
            <a:r>
              <a:rPr lang="en-US" sz="3200" baseline="-25000" dirty="0">
                <a:effectLst/>
                <a:latin typeface="Arial" panose="020B0604020202020204" pitchFamily="34" charset="0"/>
                <a:ea typeface="Calibri" panose="020F0502020204030204" pitchFamily="34" charset="0"/>
                <a:cs typeface="Arial" panose="020B0604020202020204" pitchFamily="34" charset="0"/>
              </a:rPr>
              <a:t>o</a:t>
            </a:r>
            <a:r>
              <a:rPr lang="en-US" sz="3200" dirty="0">
                <a:effectLst/>
                <a:latin typeface="Arial" panose="020B0604020202020204" pitchFamily="34" charset="0"/>
                <a:ea typeface="Calibri" panose="020F0502020204030204" pitchFamily="34" charset="0"/>
                <a:cs typeface="Arial" panose="020B0604020202020204" pitchFamily="34" charset="0"/>
              </a:rPr>
              <a:t> = 232.15 mM (assume from saline; 205 mM NaCl; 5.3 mM </a:t>
            </a:r>
            <a:r>
              <a:rPr lang="en-US" sz="3200" dirty="0" err="1">
                <a:effectLst/>
                <a:latin typeface="Arial" panose="020B0604020202020204" pitchFamily="34" charset="0"/>
                <a:ea typeface="Calibri" panose="020F0502020204030204" pitchFamily="34" charset="0"/>
                <a:cs typeface="Arial" panose="020B0604020202020204" pitchFamily="34" charset="0"/>
              </a:rPr>
              <a:t>KCl</a:t>
            </a:r>
            <a:r>
              <a:rPr lang="en-US" sz="3200" dirty="0">
                <a:effectLst/>
                <a:latin typeface="Arial" panose="020B0604020202020204" pitchFamily="34" charset="0"/>
                <a:ea typeface="Calibri" panose="020F0502020204030204" pitchFamily="34" charset="0"/>
                <a:cs typeface="Arial" panose="020B0604020202020204" pitchFamily="34" charset="0"/>
              </a:rPr>
              <a:t>; 13.5 mM CaCl</a:t>
            </a:r>
            <a:r>
              <a:rPr lang="en-US" sz="3200" baseline="-25000" dirty="0">
                <a:effectLst/>
                <a:latin typeface="Arial" panose="020B0604020202020204" pitchFamily="34" charset="0"/>
                <a:ea typeface="Calibri" panose="020F0502020204030204" pitchFamily="34" charset="0"/>
                <a:cs typeface="Arial" panose="020B0604020202020204" pitchFamily="34" charset="0"/>
              </a:rPr>
              <a:t>2</a:t>
            </a:r>
            <a:r>
              <a:rPr lang="en-US" sz="3200" dirty="0">
                <a:effectLst/>
                <a:latin typeface="Arial" panose="020B0604020202020204" pitchFamily="34" charset="0"/>
                <a:ea typeface="Calibri" panose="020F0502020204030204" pitchFamily="34" charset="0"/>
                <a:cs typeface="Arial" panose="020B0604020202020204" pitchFamily="34" charset="0"/>
              </a:rPr>
              <a:t>2H</a:t>
            </a:r>
            <a:r>
              <a:rPr lang="en-US" sz="3200" baseline="-25000" dirty="0">
                <a:effectLst/>
                <a:latin typeface="Arial" panose="020B0604020202020204" pitchFamily="34" charset="0"/>
                <a:ea typeface="Calibri" panose="020F0502020204030204" pitchFamily="34" charset="0"/>
                <a:cs typeface="Arial" panose="020B0604020202020204" pitchFamily="34" charset="0"/>
              </a:rPr>
              <a:t>2</a:t>
            </a:r>
            <a:r>
              <a:rPr lang="en-US" sz="3200" dirty="0">
                <a:effectLst/>
                <a:latin typeface="Arial" panose="020B0604020202020204" pitchFamily="34" charset="0"/>
                <a:ea typeface="Calibri" panose="020F0502020204030204" pitchFamily="34" charset="0"/>
                <a:cs typeface="Arial" panose="020B0604020202020204" pitchFamily="34" charset="0"/>
              </a:rPr>
              <a:t>O; 2.45 mM MgCl</a:t>
            </a:r>
            <a:r>
              <a:rPr lang="en-US" sz="3200" baseline="-25000" dirty="0">
                <a:effectLst/>
                <a:latin typeface="Arial" panose="020B0604020202020204" pitchFamily="34" charset="0"/>
                <a:ea typeface="Calibri" panose="020F0502020204030204" pitchFamily="34" charset="0"/>
                <a:cs typeface="Arial" panose="020B0604020202020204" pitchFamily="34" charset="0"/>
              </a:rPr>
              <a:t>2 </a:t>
            </a:r>
            <a:r>
              <a:rPr lang="en-US" sz="3200" dirty="0">
                <a:effectLst/>
                <a:latin typeface="Arial" panose="020B0604020202020204" pitchFamily="34" charset="0"/>
                <a:ea typeface="Calibri" panose="020F0502020204030204" pitchFamily="34" charset="0"/>
                <a:cs typeface="Arial" panose="020B0604020202020204" pitchFamily="34" charset="0"/>
              </a:rPr>
              <a:t>6H</a:t>
            </a:r>
            <a:r>
              <a:rPr lang="en-US" sz="3200" baseline="-25000" dirty="0">
                <a:effectLst/>
                <a:latin typeface="Arial" panose="020B0604020202020204" pitchFamily="34" charset="0"/>
                <a:ea typeface="Calibri" panose="020F0502020204030204" pitchFamily="34" charset="0"/>
                <a:cs typeface="Arial" panose="020B0604020202020204" pitchFamily="34" charset="0"/>
              </a:rPr>
              <a:t>2</a:t>
            </a:r>
            <a:r>
              <a:rPr lang="en-US" sz="3200" dirty="0">
                <a:effectLst/>
                <a:latin typeface="Arial" panose="020B0604020202020204" pitchFamily="34" charset="0"/>
                <a:ea typeface="Calibri" panose="020F0502020204030204" pitchFamily="34" charset="0"/>
                <a:cs typeface="Arial" panose="020B0604020202020204" pitchFamily="34" charset="0"/>
              </a:rPr>
              <a:t>O)</a:t>
            </a:r>
          </a:p>
        </p:txBody>
      </p:sp>
    </p:spTree>
    <p:extLst>
      <p:ext uri="{BB962C8B-B14F-4D97-AF65-F5344CB8AC3E}">
        <p14:creationId xmlns:p14="http://schemas.microsoft.com/office/powerpoint/2010/main" val="163045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05-14b.jpg                                              000343E7projects                       B63F1671:"/>
          <p:cNvPicPr>
            <a:picLocks noChangeAspect="1" noChangeArrowheads="1"/>
          </p:cNvPicPr>
          <p:nvPr/>
        </p:nvPicPr>
        <p:blipFill>
          <a:blip r:embed="rId3" cstate="print"/>
          <a:srcRect/>
          <a:stretch>
            <a:fillRect/>
          </a:stretch>
        </p:blipFill>
        <p:spPr bwMode="auto">
          <a:xfrm>
            <a:off x="3686971" y="1520034"/>
            <a:ext cx="15486063" cy="1524396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ure-05-15.jpg                                               000343E7projects                       B63F1671:"/>
          <p:cNvPicPr>
            <a:picLocks noChangeAspect="1" noChangeArrowheads="1"/>
          </p:cNvPicPr>
          <p:nvPr/>
        </p:nvPicPr>
        <p:blipFill>
          <a:blip r:embed="rId3" cstate="print"/>
          <a:srcRect/>
          <a:stretch>
            <a:fillRect/>
          </a:stretch>
        </p:blipFill>
        <p:spPr bwMode="auto">
          <a:xfrm>
            <a:off x="4754563" y="1520034"/>
            <a:ext cx="13350875" cy="1524396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2C3D2C1-8506-47B5-965F-302F0D93C0B8}"/>
              </a:ext>
            </a:extLst>
          </p:cNvPr>
          <p:cNvPicPr>
            <a:picLocks noChangeAspect="1"/>
          </p:cNvPicPr>
          <p:nvPr/>
        </p:nvPicPr>
        <p:blipFill rotWithShape="1">
          <a:blip r:embed="rId2">
            <a:extLst>
              <a:ext uri="{28A0092B-C50C-407E-A947-70E740481C1C}">
                <a14:useLocalDpi xmlns:a14="http://schemas.microsoft.com/office/drawing/2010/main" val="0"/>
              </a:ext>
            </a:extLst>
          </a:blip>
          <a:srcRect b="51297"/>
          <a:stretch/>
        </p:blipFill>
        <p:spPr>
          <a:xfrm>
            <a:off x="2038598" y="2840692"/>
            <a:ext cx="16119557" cy="11147859"/>
          </a:xfrm>
          <a:prstGeom prst="rect">
            <a:avLst/>
          </a:prstGeom>
        </p:spPr>
      </p:pic>
    </p:spTree>
    <p:extLst>
      <p:ext uri="{BB962C8B-B14F-4D97-AF65-F5344CB8AC3E}">
        <p14:creationId xmlns:p14="http://schemas.microsoft.com/office/powerpoint/2010/main" val="3832931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5F91ECD6-235C-42A5-B817-C39FA3692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048" y="3910101"/>
            <a:ext cx="19685544" cy="10932090"/>
          </a:xfrm>
          <a:prstGeom prst="rect">
            <a:avLst/>
          </a:prstGeom>
        </p:spPr>
      </p:pic>
    </p:spTree>
    <p:extLst>
      <p:ext uri="{BB962C8B-B14F-4D97-AF65-F5344CB8AC3E}">
        <p14:creationId xmlns:p14="http://schemas.microsoft.com/office/powerpoint/2010/main" val="240811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77A34F-AF4A-403B-A217-9FB92D423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915" y="776702"/>
            <a:ext cx="14183920" cy="14530329"/>
          </a:xfrm>
          <a:prstGeom prst="rect">
            <a:avLst/>
          </a:prstGeom>
        </p:spPr>
      </p:pic>
      <p:sp>
        <p:nvSpPr>
          <p:cNvPr id="2" name="TextBox 1">
            <a:extLst>
              <a:ext uri="{FF2B5EF4-FFF2-40B4-BE49-F238E27FC236}">
                <a16:creationId xmlns:a16="http://schemas.microsoft.com/office/drawing/2014/main" id="{1D178A19-F583-4D2B-90FD-8790A49F3E33}"/>
              </a:ext>
            </a:extLst>
          </p:cNvPr>
          <p:cNvSpPr txBox="1"/>
          <p:nvPr/>
        </p:nvSpPr>
        <p:spPr>
          <a:xfrm>
            <a:off x="8209722" y="16349008"/>
            <a:ext cx="8061887" cy="1938992"/>
          </a:xfrm>
          <a:prstGeom prst="rect">
            <a:avLst/>
          </a:prstGeom>
          <a:noFill/>
        </p:spPr>
        <p:txBody>
          <a:bodyPr wrap="none" rtlCol="0">
            <a:spAutoFit/>
          </a:bodyPr>
          <a:lstStyle/>
          <a:p>
            <a:r>
              <a:rPr lang="en-US" sz="6000" dirty="0" err="1"/>
              <a:t>Na</a:t>
            </a:r>
            <a:r>
              <a:rPr lang="en-US" sz="6000" baseline="-25000" dirty="0" err="1"/>
              <a:t>V</a:t>
            </a:r>
            <a:r>
              <a:rPr lang="en-US" sz="6000" dirty="0"/>
              <a:t> channel inactivation</a:t>
            </a:r>
          </a:p>
          <a:p>
            <a:r>
              <a:rPr lang="en-US" sz="6000" dirty="0"/>
              <a:t>&amp; removal of inactivation</a:t>
            </a:r>
          </a:p>
        </p:txBody>
      </p:sp>
    </p:spTree>
    <p:extLst>
      <p:ext uri="{BB962C8B-B14F-4D97-AF65-F5344CB8AC3E}">
        <p14:creationId xmlns:p14="http://schemas.microsoft.com/office/powerpoint/2010/main" val="3295889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ylinder 4">
            <a:extLst>
              <a:ext uri="{FF2B5EF4-FFF2-40B4-BE49-F238E27FC236}">
                <a16:creationId xmlns:a16="http://schemas.microsoft.com/office/drawing/2014/main" id="{1B7CA9A2-F4CA-4491-B2B8-6D810CC164A4}"/>
              </a:ext>
            </a:extLst>
          </p:cNvPr>
          <p:cNvSpPr/>
          <p:nvPr/>
        </p:nvSpPr>
        <p:spPr>
          <a:xfrm rot="16200000">
            <a:off x="9113922" y="-3027942"/>
            <a:ext cx="4632158" cy="17345526"/>
          </a:xfrm>
          <a:prstGeom prst="can">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6" name="Cylinder 5">
            <a:extLst>
              <a:ext uri="{FF2B5EF4-FFF2-40B4-BE49-F238E27FC236}">
                <a16:creationId xmlns:a16="http://schemas.microsoft.com/office/drawing/2014/main" id="{5D48E709-59C3-4401-AE00-5A3D4913E33B}"/>
              </a:ext>
            </a:extLst>
          </p:cNvPr>
          <p:cNvSpPr/>
          <p:nvPr/>
        </p:nvSpPr>
        <p:spPr>
          <a:xfrm>
            <a:off x="5193631"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7" name="Cylinder 6">
            <a:extLst>
              <a:ext uri="{FF2B5EF4-FFF2-40B4-BE49-F238E27FC236}">
                <a16:creationId xmlns:a16="http://schemas.microsoft.com/office/drawing/2014/main" id="{F76D7DDE-CC5F-4278-859F-66B228352116}"/>
              </a:ext>
            </a:extLst>
          </p:cNvPr>
          <p:cNvSpPr/>
          <p:nvPr/>
        </p:nvSpPr>
        <p:spPr>
          <a:xfrm>
            <a:off x="7309183"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8" name="Cylinder 7">
            <a:extLst>
              <a:ext uri="{FF2B5EF4-FFF2-40B4-BE49-F238E27FC236}">
                <a16:creationId xmlns:a16="http://schemas.microsoft.com/office/drawing/2014/main" id="{B0EB55C0-8498-4F5E-9570-4FF81F1DC4A7}"/>
              </a:ext>
            </a:extLst>
          </p:cNvPr>
          <p:cNvSpPr/>
          <p:nvPr/>
        </p:nvSpPr>
        <p:spPr>
          <a:xfrm>
            <a:off x="10497551"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9" name="Cylinder 8">
            <a:extLst>
              <a:ext uri="{FF2B5EF4-FFF2-40B4-BE49-F238E27FC236}">
                <a16:creationId xmlns:a16="http://schemas.microsoft.com/office/drawing/2014/main" id="{5BBEDF6F-8ACF-4F7B-A3C8-F97A4FDE3734}"/>
              </a:ext>
            </a:extLst>
          </p:cNvPr>
          <p:cNvSpPr/>
          <p:nvPr/>
        </p:nvSpPr>
        <p:spPr>
          <a:xfrm>
            <a:off x="15300158"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1" name="Cylinder 10">
            <a:extLst>
              <a:ext uri="{FF2B5EF4-FFF2-40B4-BE49-F238E27FC236}">
                <a16:creationId xmlns:a16="http://schemas.microsoft.com/office/drawing/2014/main" id="{567141AE-536F-4739-AB86-FF57F8E29D77}"/>
              </a:ext>
            </a:extLst>
          </p:cNvPr>
          <p:cNvSpPr/>
          <p:nvPr/>
        </p:nvSpPr>
        <p:spPr>
          <a:xfrm>
            <a:off x="11430000" y="7419476"/>
            <a:ext cx="1604210" cy="1082848"/>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2" name="Cylinder 11">
            <a:extLst>
              <a:ext uri="{FF2B5EF4-FFF2-40B4-BE49-F238E27FC236}">
                <a16:creationId xmlns:a16="http://schemas.microsoft.com/office/drawing/2014/main" id="{0B3E27FA-8DF3-4E21-990E-9488979339C9}"/>
              </a:ext>
            </a:extLst>
          </p:cNvPr>
          <p:cNvSpPr/>
          <p:nvPr/>
        </p:nvSpPr>
        <p:spPr>
          <a:xfrm>
            <a:off x="8572498" y="7419476"/>
            <a:ext cx="1604210" cy="1082848"/>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b="1" dirty="0"/>
          </a:p>
        </p:txBody>
      </p:sp>
      <p:sp>
        <p:nvSpPr>
          <p:cNvPr id="13" name="Isosceles Triangle 12">
            <a:extLst>
              <a:ext uri="{FF2B5EF4-FFF2-40B4-BE49-F238E27FC236}">
                <a16:creationId xmlns:a16="http://schemas.microsoft.com/office/drawing/2014/main" id="{59A9E381-1E1E-4D72-9E3F-10341B6B7743}"/>
              </a:ext>
            </a:extLst>
          </p:cNvPr>
          <p:cNvSpPr/>
          <p:nvPr/>
        </p:nvSpPr>
        <p:spPr>
          <a:xfrm>
            <a:off x="5063827" y="7249988"/>
            <a:ext cx="1259559" cy="1243271"/>
          </a:xfrm>
          <a:prstGeom prs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4" name="TextBox 13">
            <a:extLst>
              <a:ext uri="{FF2B5EF4-FFF2-40B4-BE49-F238E27FC236}">
                <a16:creationId xmlns:a16="http://schemas.microsoft.com/office/drawing/2014/main" id="{ED696455-25F7-4E6C-A0A3-31DEC212B358}"/>
              </a:ext>
            </a:extLst>
          </p:cNvPr>
          <p:cNvSpPr txBox="1"/>
          <p:nvPr/>
        </p:nvSpPr>
        <p:spPr>
          <a:xfrm>
            <a:off x="14423459" y="8779029"/>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NCX</a:t>
            </a:r>
          </a:p>
        </p:txBody>
      </p:sp>
      <p:sp>
        <p:nvSpPr>
          <p:cNvPr id="15" name="TextBox 14">
            <a:extLst>
              <a:ext uri="{FF2B5EF4-FFF2-40B4-BE49-F238E27FC236}">
                <a16:creationId xmlns:a16="http://schemas.microsoft.com/office/drawing/2014/main" id="{B73F923C-9AE6-47A2-9258-EFF2411B06B9}"/>
              </a:ext>
            </a:extLst>
          </p:cNvPr>
          <p:cNvSpPr txBox="1"/>
          <p:nvPr/>
        </p:nvSpPr>
        <p:spPr>
          <a:xfrm>
            <a:off x="10367208" y="6736106"/>
            <a:ext cx="3079960"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ATP</a:t>
            </a:r>
          </a:p>
        </p:txBody>
      </p:sp>
      <p:sp>
        <p:nvSpPr>
          <p:cNvPr id="16" name="TextBox 15">
            <a:extLst>
              <a:ext uri="{FF2B5EF4-FFF2-40B4-BE49-F238E27FC236}">
                <a16:creationId xmlns:a16="http://schemas.microsoft.com/office/drawing/2014/main" id="{D7DF8E8C-2F0D-48A8-880D-8430F87DA420}"/>
              </a:ext>
            </a:extLst>
          </p:cNvPr>
          <p:cNvSpPr txBox="1"/>
          <p:nvPr/>
        </p:nvSpPr>
        <p:spPr>
          <a:xfrm>
            <a:off x="10395785" y="8454090"/>
            <a:ext cx="3079960"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a:p>
            <a:pPr algn="ctr"/>
            <a:r>
              <a:rPr lang="en-US" sz="5000" dirty="0">
                <a:latin typeface="Arial" panose="020B0604020202020204" pitchFamily="34" charset="0"/>
                <a:cs typeface="Arial" panose="020B0604020202020204" pitchFamily="34" charset="0"/>
              </a:rPr>
              <a:t>Pump</a:t>
            </a:r>
          </a:p>
        </p:txBody>
      </p:sp>
      <p:sp>
        <p:nvSpPr>
          <p:cNvPr id="17" name="Flowchart: Summing Junction 16">
            <a:extLst>
              <a:ext uri="{FF2B5EF4-FFF2-40B4-BE49-F238E27FC236}">
                <a16:creationId xmlns:a16="http://schemas.microsoft.com/office/drawing/2014/main" id="{12B3673D-F77E-4C6D-837F-6AB7342F2BDE}"/>
              </a:ext>
            </a:extLst>
          </p:cNvPr>
          <p:cNvSpPr/>
          <p:nvPr/>
        </p:nvSpPr>
        <p:spPr>
          <a:xfrm>
            <a:off x="14768760" y="7249990"/>
            <a:ext cx="1904996" cy="1484208"/>
          </a:xfrm>
          <a:prstGeom prst="flowChartSummingJunction">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8" name="TextBox 17">
            <a:extLst>
              <a:ext uri="{FF2B5EF4-FFF2-40B4-BE49-F238E27FC236}">
                <a16:creationId xmlns:a16="http://schemas.microsoft.com/office/drawing/2014/main" id="{6B9232B4-BAAC-452A-8563-DFE94C16A81B}"/>
              </a:ext>
            </a:extLst>
          </p:cNvPr>
          <p:cNvSpPr txBox="1"/>
          <p:nvPr/>
        </p:nvSpPr>
        <p:spPr>
          <a:xfrm>
            <a:off x="7888830" y="8692824"/>
            <a:ext cx="3079960"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a:p>
            <a:pPr algn="ctr"/>
            <a:r>
              <a:rPr lang="en-US" sz="5000" dirty="0">
                <a:latin typeface="Arial" panose="020B0604020202020204" pitchFamily="34" charset="0"/>
                <a:cs typeface="Arial" panose="020B0604020202020204" pitchFamily="34" charset="0"/>
              </a:rPr>
              <a:t>Pump</a:t>
            </a:r>
          </a:p>
        </p:txBody>
      </p:sp>
      <p:sp>
        <p:nvSpPr>
          <p:cNvPr id="19" name="TextBox 18">
            <a:extLst>
              <a:ext uri="{FF2B5EF4-FFF2-40B4-BE49-F238E27FC236}">
                <a16:creationId xmlns:a16="http://schemas.microsoft.com/office/drawing/2014/main" id="{217C08BB-9953-46BE-9247-750FBBEE1794}"/>
              </a:ext>
            </a:extLst>
          </p:cNvPr>
          <p:cNvSpPr txBox="1"/>
          <p:nvPr/>
        </p:nvSpPr>
        <p:spPr>
          <a:xfrm>
            <a:off x="4153625" y="8734198"/>
            <a:ext cx="3079960" cy="2400657"/>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a:p>
            <a:pPr algn="ctr"/>
            <a:r>
              <a:rPr lang="en-US" sz="5000" dirty="0">
                <a:latin typeface="Arial" panose="020B0604020202020204" pitchFamily="34" charset="0"/>
                <a:cs typeface="Arial" panose="020B0604020202020204" pitchFamily="34" charset="0"/>
              </a:rPr>
              <a:t>Leak channel</a:t>
            </a:r>
          </a:p>
        </p:txBody>
      </p:sp>
      <p:cxnSp>
        <p:nvCxnSpPr>
          <p:cNvPr id="21" name="Straight Arrow Connector 20">
            <a:extLst>
              <a:ext uri="{FF2B5EF4-FFF2-40B4-BE49-F238E27FC236}">
                <a16:creationId xmlns:a16="http://schemas.microsoft.com/office/drawing/2014/main" id="{D792A310-1162-4C13-9A0B-7EC84BD96279}"/>
              </a:ext>
            </a:extLst>
          </p:cNvPr>
          <p:cNvCxnSpPr>
            <a:cxnSpLocks/>
          </p:cNvCxnSpPr>
          <p:nvPr/>
        </p:nvCxnSpPr>
        <p:spPr>
          <a:xfrm>
            <a:off x="5141714" y="5644821"/>
            <a:ext cx="2444044" cy="5073276"/>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1905DF-5430-4C0C-ADDC-1E5960135E1D}"/>
              </a:ext>
            </a:extLst>
          </p:cNvPr>
          <p:cNvCxnSpPr>
            <a:cxnSpLocks/>
          </p:cNvCxnSpPr>
          <p:nvPr/>
        </p:nvCxnSpPr>
        <p:spPr>
          <a:xfrm flipV="1">
            <a:off x="3893871" y="5595966"/>
            <a:ext cx="2495685" cy="442399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77FD942-74FB-48FA-BCA6-62DA47D2E431}"/>
              </a:ext>
            </a:extLst>
          </p:cNvPr>
          <p:cNvSpPr txBox="1"/>
          <p:nvPr/>
        </p:nvSpPr>
        <p:spPr>
          <a:xfrm>
            <a:off x="1951859" y="9946067"/>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FB9ACD7-BD6A-4C6E-B89A-6BBA339FD174}"/>
              </a:ext>
            </a:extLst>
          </p:cNvPr>
          <p:cNvSpPr txBox="1"/>
          <p:nvPr/>
        </p:nvSpPr>
        <p:spPr>
          <a:xfrm>
            <a:off x="3422599" y="1373504"/>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2233523-4669-47D1-A626-10B9FAF31B7D}"/>
              </a:ext>
            </a:extLst>
          </p:cNvPr>
          <p:cNvSpPr txBox="1"/>
          <p:nvPr/>
        </p:nvSpPr>
        <p:spPr>
          <a:xfrm>
            <a:off x="9278411" y="10388496"/>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p:txBody>
      </p:sp>
      <p:sp>
        <p:nvSpPr>
          <p:cNvPr id="32" name="TextBox 31">
            <a:extLst>
              <a:ext uri="{FF2B5EF4-FFF2-40B4-BE49-F238E27FC236}">
                <a16:creationId xmlns:a16="http://schemas.microsoft.com/office/drawing/2014/main" id="{0B41C626-3EA0-4345-B21B-A7886A04BA18}"/>
              </a:ext>
            </a:extLst>
          </p:cNvPr>
          <p:cNvSpPr txBox="1"/>
          <p:nvPr/>
        </p:nvSpPr>
        <p:spPr>
          <a:xfrm>
            <a:off x="5388816" y="1411172"/>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5570D53-2924-4AF7-A957-FE75C7A3FC9C}"/>
              </a:ext>
            </a:extLst>
          </p:cNvPr>
          <p:cNvSpPr txBox="1"/>
          <p:nvPr/>
        </p:nvSpPr>
        <p:spPr>
          <a:xfrm>
            <a:off x="13377739" y="1391120"/>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(Ca)</a:t>
            </a:r>
          </a:p>
        </p:txBody>
      </p:sp>
      <p:sp>
        <p:nvSpPr>
          <p:cNvPr id="34" name="TextBox 33">
            <a:extLst>
              <a:ext uri="{FF2B5EF4-FFF2-40B4-BE49-F238E27FC236}">
                <a16:creationId xmlns:a16="http://schemas.microsoft.com/office/drawing/2014/main" id="{3A400A20-D3E4-4753-9544-641DB20B0661}"/>
              </a:ext>
            </a:extLst>
          </p:cNvPr>
          <p:cNvSpPr txBox="1"/>
          <p:nvPr/>
        </p:nvSpPr>
        <p:spPr>
          <a:xfrm>
            <a:off x="11430000" y="4174365"/>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id="{C826B834-363B-4F90-A04F-193E9B5BD136}"/>
              </a:ext>
            </a:extLst>
          </p:cNvPr>
          <p:cNvSpPr txBox="1"/>
          <p:nvPr/>
        </p:nvSpPr>
        <p:spPr>
          <a:xfrm>
            <a:off x="8718941" y="1391424"/>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B6C3189-C701-4C3F-BB16-D752203ECF5B}"/>
              </a:ext>
            </a:extLst>
          </p:cNvPr>
          <p:cNvSpPr txBox="1"/>
          <p:nvPr/>
        </p:nvSpPr>
        <p:spPr>
          <a:xfrm>
            <a:off x="7371719" y="5802551"/>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2159D5BF-A776-4BF9-9C42-01534E27DF7B}"/>
              </a:ext>
            </a:extLst>
          </p:cNvPr>
          <p:cNvCxnSpPr>
            <a:cxnSpLocks/>
          </p:cNvCxnSpPr>
          <p:nvPr/>
        </p:nvCxnSpPr>
        <p:spPr>
          <a:xfrm flipH="1">
            <a:off x="8130198" y="6543394"/>
            <a:ext cx="674119" cy="4174703"/>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EDEA72-5868-4AF8-83A8-851EBBF51CE5}"/>
              </a:ext>
            </a:extLst>
          </p:cNvPr>
          <p:cNvCxnSpPr>
            <a:cxnSpLocks/>
            <a:stCxn id="31" idx="0"/>
          </p:cNvCxnSpPr>
          <p:nvPr/>
        </p:nvCxnSpPr>
        <p:spPr>
          <a:xfrm flipH="1" flipV="1">
            <a:off x="9808607" y="6346665"/>
            <a:ext cx="1009784" cy="4041831"/>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C79D9B5-007E-4D70-AF9F-5B9ED3339086}"/>
              </a:ext>
            </a:extLst>
          </p:cNvPr>
          <p:cNvSpPr txBox="1"/>
          <p:nvPr/>
        </p:nvSpPr>
        <p:spPr>
          <a:xfrm>
            <a:off x="3523846" y="4897827"/>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p:txBody>
      </p:sp>
      <p:cxnSp>
        <p:nvCxnSpPr>
          <p:cNvPr id="45" name="Straight Arrow Connector 44">
            <a:extLst>
              <a:ext uri="{FF2B5EF4-FFF2-40B4-BE49-F238E27FC236}">
                <a16:creationId xmlns:a16="http://schemas.microsoft.com/office/drawing/2014/main" id="{067B6B52-3000-4486-B359-4CA8EAE30008}"/>
              </a:ext>
            </a:extLst>
          </p:cNvPr>
          <p:cNvCxnSpPr>
            <a:cxnSpLocks/>
          </p:cNvCxnSpPr>
          <p:nvPr/>
        </p:nvCxnSpPr>
        <p:spPr>
          <a:xfrm flipH="1">
            <a:off x="13034212" y="5102632"/>
            <a:ext cx="13081" cy="636747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85E04E4-CA8D-44B1-8A5E-D5EF64782421}"/>
              </a:ext>
            </a:extLst>
          </p:cNvPr>
          <p:cNvCxnSpPr>
            <a:cxnSpLocks/>
          </p:cNvCxnSpPr>
          <p:nvPr/>
        </p:nvCxnSpPr>
        <p:spPr>
          <a:xfrm flipV="1">
            <a:off x="13645820" y="3818874"/>
            <a:ext cx="1485551" cy="107895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F84CD5-CB42-4660-ACE5-004D6CAC7C76}"/>
              </a:ext>
            </a:extLst>
          </p:cNvPr>
          <p:cNvCxnSpPr>
            <a:cxnSpLocks/>
          </p:cNvCxnSpPr>
          <p:nvPr/>
        </p:nvCxnSpPr>
        <p:spPr>
          <a:xfrm flipH="1">
            <a:off x="10747267" y="2199609"/>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B03577F-0459-4C2C-B6ED-BFBC39F6F8A2}"/>
              </a:ext>
            </a:extLst>
          </p:cNvPr>
          <p:cNvCxnSpPr>
            <a:cxnSpLocks/>
          </p:cNvCxnSpPr>
          <p:nvPr/>
        </p:nvCxnSpPr>
        <p:spPr>
          <a:xfrm flipH="1">
            <a:off x="7628450" y="2210871"/>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081A354-A00A-4B6A-AA2B-28F4BD55EA52}"/>
              </a:ext>
            </a:extLst>
          </p:cNvPr>
          <p:cNvCxnSpPr>
            <a:cxnSpLocks/>
          </p:cNvCxnSpPr>
          <p:nvPr/>
        </p:nvCxnSpPr>
        <p:spPr>
          <a:xfrm flipV="1">
            <a:off x="5514471" y="1891394"/>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0BF4AA4-F51E-4939-AAE3-54D05336382D}"/>
              </a:ext>
            </a:extLst>
          </p:cNvPr>
          <p:cNvCxnSpPr>
            <a:cxnSpLocks/>
          </p:cNvCxnSpPr>
          <p:nvPr/>
        </p:nvCxnSpPr>
        <p:spPr>
          <a:xfrm flipV="1">
            <a:off x="15652448" y="182481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3256D1D-3F27-4316-ADFB-8EED0EEE13C9}"/>
              </a:ext>
            </a:extLst>
          </p:cNvPr>
          <p:cNvSpPr txBox="1"/>
          <p:nvPr/>
        </p:nvSpPr>
        <p:spPr>
          <a:xfrm>
            <a:off x="14155206" y="4469059"/>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p:txBody>
      </p:sp>
      <p:cxnSp>
        <p:nvCxnSpPr>
          <p:cNvPr id="62" name="Straight Arrow Connector 61">
            <a:extLst>
              <a:ext uri="{FF2B5EF4-FFF2-40B4-BE49-F238E27FC236}">
                <a16:creationId xmlns:a16="http://schemas.microsoft.com/office/drawing/2014/main" id="{E7F0B1ED-8BBB-4C36-8C0E-9F2DF4028A7B}"/>
              </a:ext>
            </a:extLst>
          </p:cNvPr>
          <p:cNvCxnSpPr>
            <a:cxnSpLocks/>
          </p:cNvCxnSpPr>
          <p:nvPr/>
        </p:nvCxnSpPr>
        <p:spPr>
          <a:xfrm>
            <a:off x="13456485" y="4992495"/>
            <a:ext cx="2422801" cy="6477611"/>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2DE8E3C-7CCA-411D-9C3A-EC5BDA347741}"/>
              </a:ext>
            </a:extLst>
          </p:cNvPr>
          <p:cNvSpPr txBox="1"/>
          <p:nvPr/>
        </p:nvSpPr>
        <p:spPr>
          <a:xfrm>
            <a:off x="15456798" y="9836050"/>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cxnSp>
        <p:nvCxnSpPr>
          <p:cNvPr id="67" name="Straight Arrow Connector 66">
            <a:extLst>
              <a:ext uri="{FF2B5EF4-FFF2-40B4-BE49-F238E27FC236}">
                <a16:creationId xmlns:a16="http://schemas.microsoft.com/office/drawing/2014/main" id="{F9AC9A17-1D18-4AEC-A131-B09028C8ACDA}"/>
              </a:ext>
            </a:extLst>
          </p:cNvPr>
          <p:cNvCxnSpPr>
            <a:cxnSpLocks/>
          </p:cNvCxnSpPr>
          <p:nvPr/>
        </p:nvCxnSpPr>
        <p:spPr>
          <a:xfrm flipH="1" flipV="1">
            <a:off x="16585102" y="6587847"/>
            <a:ext cx="560618" cy="3310828"/>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1511412-C3D4-42C6-A430-2CCAF22D66B5}"/>
              </a:ext>
            </a:extLst>
          </p:cNvPr>
          <p:cNvCxnSpPr>
            <a:cxnSpLocks/>
          </p:cNvCxnSpPr>
          <p:nvPr/>
        </p:nvCxnSpPr>
        <p:spPr>
          <a:xfrm flipH="1">
            <a:off x="11105873" y="1506949"/>
            <a:ext cx="69810" cy="3846968"/>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A9903351-3553-4E3C-9474-E6AEB9DA4BB0}"/>
              </a:ext>
            </a:extLst>
          </p:cNvPr>
          <p:cNvSpPr txBox="1"/>
          <p:nvPr/>
        </p:nvSpPr>
        <p:spPr>
          <a:xfrm>
            <a:off x="534833" y="1741908"/>
            <a:ext cx="3079960" cy="1131079"/>
          </a:xfrm>
          <a:prstGeom prst="rect">
            <a:avLst/>
          </a:prstGeom>
          <a:noFill/>
        </p:spPr>
        <p:txBody>
          <a:bodyPr wrap="square" rtlCol="0">
            <a:spAutoFit/>
          </a:bodyPr>
          <a:lstStyle/>
          <a:p>
            <a:pPr algn="ctr"/>
            <a:r>
              <a:rPr lang="en-US" sz="6750" b="1" dirty="0">
                <a:latin typeface="Arial" panose="020B0604020202020204" pitchFamily="34" charset="0"/>
                <a:cs typeface="Arial" panose="020B0604020202020204" pitchFamily="34" charset="0"/>
              </a:rPr>
              <a:t>AXON</a:t>
            </a:r>
          </a:p>
        </p:txBody>
      </p:sp>
      <p:sp>
        <p:nvSpPr>
          <p:cNvPr id="91" name="TextBox 90">
            <a:extLst>
              <a:ext uri="{FF2B5EF4-FFF2-40B4-BE49-F238E27FC236}">
                <a16:creationId xmlns:a16="http://schemas.microsoft.com/office/drawing/2014/main" id="{507054B2-F286-474E-9421-5007CA432828}"/>
              </a:ext>
            </a:extLst>
          </p:cNvPr>
          <p:cNvSpPr txBox="1"/>
          <p:nvPr/>
        </p:nvSpPr>
        <p:spPr>
          <a:xfrm>
            <a:off x="3893871" y="14985890"/>
            <a:ext cx="14708044" cy="83332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r>
              <a:rPr lang="en-US" sz="5000" dirty="0">
                <a:latin typeface="Arial" panose="020B0604020202020204" pitchFamily="34" charset="0"/>
                <a:cs typeface="Arial" panose="020B0604020202020204" pitchFamily="34" charset="0"/>
              </a:rPr>
              <a:t>, </a:t>
            </a: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r>
              <a:rPr lang="en-US" sz="5000" dirty="0">
                <a:latin typeface="Arial" panose="020B0604020202020204" pitchFamily="34" charset="0"/>
                <a:cs typeface="Arial" panose="020B0604020202020204" pitchFamily="34" charset="0"/>
              </a:rPr>
              <a:t>, </a:t>
            </a: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r>
              <a:rPr lang="en-US" sz="5000" dirty="0">
                <a:latin typeface="Arial" panose="020B0604020202020204" pitchFamily="34" charset="0"/>
                <a:cs typeface="Arial" panose="020B0604020202020204" pitchFamily="34" charset="0"/>
              </a:rPr>
              <a:t> are voltage gated ion channels</a:t>
            </a:r>
          </a:p>
        </p:txBody>
      </p:sp>
      <p:sp>
        <p:nvSpPr>
          <p:cNvPr id="92" name="TextBox 91">
            <a:extLst>
              <a:ext uri="{FF2B5EF4-FFF2-40B4-BE49-F238E27FC236}">
                <a16:creationId xmlns:a16="http://schemas.microsoft.com/office/drawing/2014/main" id="{7C5D7E7C-AB67-4F19-A935-71618E3196BB}"/>
              </a:ext>
            </a:extLst>
          </p:cNvPr>
          <p:cNvSpPr txBox="1"/>
          <p:nvPr/>
        </p:nvSpPr>
        <p:spPr>
          <a:xfrm>
            <a:off x="3369260" y="15976849"/>
            <a:ext cx="12445193" cy="83332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NCX  is the 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r>
              <a:rPr lang="en-US" sz="5000" dirty="0">
                <a:latin typeface="Arial" panose="020B0604020202020204" pitchFamily="34" charset="0"/>
                <a:cs typeface="Arial" panose="020B0604020202020204" pitchFamily="34" charset="0"/>
              </a:rPr>
              <a:t> exchanger</a:t>
            </a:r>
          </a:p>
        </p:txBody>
      </p:sp>
      <p:sp>
        <p:nvSpPr>
          <p:cNvPr id="93" name="TextBox 92">
            <a:extLst>
              <a:ext uri="{FF2B5EF4-FFF2-40B4-BE49-F238E27FC236}">
                <a16:creationId xmlns:a16="http://schemas.microsoft.com/office/drawing/2014/main" id="{91500E4B-3561-41AE-8697-2B0BADA91DB6}"/>
              </a:ext>
            </a:extLst>
          </p:cNvPr>
          <p:cNvSpPr txBox="1"/>
          <p:nvPr/>
        </p:nvSpPr>
        <p:spPr>
          <a:xfrm>
            <a:off x="3286175" y="16853227"/>
            <a:ext cx="14078955" cy="83332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(Ca) </a:t>
            </a:r>
            <a:r>
              <a:rPr lang="en-US" sz="5000" dirty="0">
                <a:latin typeface="Arial" panose="020B0604020202020204" pitchFamily="34" charset="0"/>
                <a:cs typeface="Arial" panose="020B0604020202020204" pitchFamily="34" charset="0"/>
              </a:rPr>
              <a:t> is the Ca</a:t>
            </a:r>
            <a:r>
              <a:rPr lang="en-US" sz="5000" baseline="30000" dirty="0">
                <a:latin typeface="Arial" panose="020B0604020202020204" pitchFamily="34" charset="0"/>
                <a:cs typeface="Arial" panose="020B0604020202020204" pitchFamily="34" charset="0"/>
              </a:rPr>
              <a:t>2+</a:t>
            </a:r>
            <a:r>
              <a:rPr lang="en-US" sz="5000" dirty="0">
                <a:latin typeface="Arial" panose="020B0604020202020204" pitchFamily="34" charset="0"/>
                <a:cs typeface="Arial" panose="020B0604020202020204" pitchFamily="34" charset="0"/>
              </a:rPr>
              <a:t> activated K</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 channel</a:t>
            </a:r>
            <a:endParaRPr lang="en-US" sz="5000" baseline="-25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DC83972-0E5A-4441-A379-8B36ADB583E2}"/>
              </a:ext>
            </a:extLst>
          </p:cNvPr>
          <p:cNvSpPr/>
          <p:nvPr/>
        </p:nvSpPr>
        <p:spPr>
          <a:xfrm>
            <a:off x="4498680" y="14670960"/>
            <a:ext cx="13555579" cy="31953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68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961CD02-4D0D-43E1-9822-D14A9E93CCE3}"/>
              </a:ext>
            </a:extLst>
          </p:cNvPr>
          <p:cNvPicPr>
            <a:picLocks noChangeAspect="1"/>
          </p:cNvPicPr>
          <p:nvPr/>
        </p:nvPicPr>
        <p:blipFill rotWithShape="1">
          <a:blip r:embed="rId2">
            <a:extLst>
              <a:ext uri="{28A0092B-C50C-407E-A947-70E740481C1C}">
                <a14:useLocalDpi xmlns:a14="http://schemas.microsoft.com/office/drawing/2010/main" val="0"/>
              </a:ext>
            </a:extLst>
          </a:blip>
          <a:srcRect l="8346" r="14142"/>
          <a:stretch/>
        </p:blipFill>
        <p:spPr>
          <a:xfrm>
            <a:off x="457199" y="218661"/>
            <a:ext cx="21905843" cy="13735877"/>
          </a:xfrm>
          <a:prstGeom prst="rect">
            <a:avLst/>
          </a:prstGeom>
        </p:spPr>
      </p:pic>
      <p:sp>
        <p:nvSpPr>
          <p:cNvPr id="7" name="TextBox 6">
            <a:extLst>
              <a:ext uri="{FF2B5EF4-FFF2-40B4-BE49-F238E27FC236}">
                <a16:creationId xmlns:a16="http://schemas.microsoft.com/office/drawing/2014/main" id="{CA55AB36-3C45-4C38-B9FB-E1377F1CE4F3}"/>
              </a:ext>
            </a:extLst>
          </p:cNvPr>
          <p:cNvSpPr txBox="1"/>
          <p:nvPr/>
        </p:nvSpPr>
        <p:spPr>
          <a:xfrm>
            <a:off x="4422914" y="16632343"/>
            <a:ext cx="16807070" cy="707886"/>
          </a:xfrm>
          <a:prstGeom prst="rect">
            <a:avLst/>
          </a:prstGeom>
          <a:noFill/>
        </p:spPr>
        <p:txBody>
          <a:bodyPr wrap="square">
            <a:spAutoFit/>
          </a:bodyPr>
          <a:lstStyle/>
          <a:p>
            <a:r>
              <a:rPr lang="en-US" sz="4000" dirty="0"/>
              <a:t>https://vivadifferences.com/myelinated-vs-unmyelinated-neurons/</a:t>
            </a:r>
          </a:p>
        </p:txBody>
      </p:sp>
    </p:spTree>
    <p:extLst>
      <p:ext uri="{BB962C8B-B14F-4D97-AF65-F5344CB8AC3E}">
        <p14:creationId xmlns:p14="http://schemas.microsoft.com/office/powerpoint/2010/main" val="2648981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FD110239-B1D5-49D1-9CC8-88696F83F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5033" y="952500"/>
            <a:ext cx="9175750" cy="88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11DAC2FF-D478-4A61-BB79-8C683F570A55}"/>
              </a:ext>
            </a:extLst>
          </p:cNvPr>
          <p:cNvSpPr txBox="1">
            <a:spLocks noChangeArrowheads="1"/>
          </p:cNvSpPr>
          <p:nvPr/>
        </p:nvSpPr>
        <p:spPr bwMode="auto">
          <a:xfrm>
            <a:off x="900908" y="11291095"/>
            <a:ext cx="21601905" cy="274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7000" rIns="225000" bIns="117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750" dirty="0"/>
              <a:t>Figure 1. An overview of the various ion channels, pumps and exchangers that are important in axonal impulse conduction. Na+ channels are present in highest density at the Node of Ranvier as are slow K+ channels (Ks). Fast K+ channels, also known as </a:t>
            </a:r>
            <a:r>
              <a:rPr lang="en-US" altLang="en-US" sz="2750" dirty="0" err="1"/>
              <a:t>Kv</a:t>
            </a:r>
            <a:r>
              <a:rPr lang="en-US" altLang="en-US" sz="2750" dirty="0"/>
              <a:t> 1.1 channels are present in the highest concentration in the </a:t>
            </a:r>
            <a:r>
              <a:rPr lang="en-US" altLang="en-US" sz="2750" dirty="0" err="1"/>
              <a:t>juxtaparanodal</a:t>
            </a:r>
            <a:r>
              <a:rPr lang="en-US" altLang="en-US" sz="2750" dirty="0"/>
              <a:t> region and are blocked by 4-aminopyridine (fampridine). Inwardly rectifying channels (</a:t>
            </a:r>
            <a:r>
              <a:rPr lang="en-US" altLang="en-US" sz="2750" dirty="0" err="1"/>
              <a:t>Ih</a:t>
            </a:r>
            <a:r>
              <a:rPr lang="en-US" altLang="en-US" sz="2750" dirty="0"/>
              <a:t>) are permeable to Na+ and K+ ions and limit axonal </a:t>
            </a:r>
            <a:r>
              <a:rPr lang="en-US" altLang="en-US" sz="2750" dirty="0" err="1"/>
              <a:t>hyperpolarisation</a:t>
            </a:r>
            <a:r>
              <a:rPr lang="en-US" altLang="en-US" sz="2750" dirty="0"/>
              <a:t>. Transient Na+ channels (Nat) are responsible for action potential propagation while persistent Na+ </a:t>
            </a:r>
            <a:r>
              <a:rPr lang="en-US" altLang="en-US" sz="2750" dirty="0" err="1"/>
              <a:t>conductances</a:t>
            </a:r>
            <a:r>
              <a:rPr lang="en-US" altLang="en-US" sz="2750" dirty="0"/>
              <a:t> (Nap) modulate resting membrane potential. The sodium-calcium exchanger (Na+/Ca2+) plays an important role in the processes of axonal degeneration. Lk refers to leak </a:t>
            </a:r>
            <a:r>
              <a:rPr lang="en-US" altLang="en-US" sz="2750" dirty="0" err="1"/>
              <a:t>conductances</a:t>
            </a:r>
            <a:r>
              <a:rPr lang="en-US" altLang="en-US" sz="2750" dirty="0"/>
              <a:t>.</a:t>
            </a:r>
          </a:p>
        </p:txBody>
      </p:sp>
      <p:sp>
        <p:nvSpPr>
          <p:cNvPr id="3075" name="Text Box 3">
            <a:extLst>
              <a:ext uri="{FF2B5EF4-FFF2-40B4-BE49-F238E27FC236}">
                <a16:creationId xmlns:a16="http://schemas.microsoft.com/office/drawing/2014/main" id="{3408BD84-E341-4555-8636-E929B7ED5276}"/>
              </a:ext>
            </a:extLst>
          </p:cNvPr>
          <p:cNvSpPr txBox="1">
            <a:spLocks noChangeArrowheads="1"/>
          </p:cNvSpPr>
          <p:nvPr/>
        </p:nvSpPr>
        <p:spPr bwMode="auto">
          <a:xfrm>
            <a:off x="900908" y="15422564"/>
            <a:ext cx="21601905" cy="567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2500" rIns="225000" bIns="1125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250" b="1"/>
              <a:t>Article Copyright © 2012 Authors, Source DOI: </a:t>
            </a:r>
            <a:r>
              <a:rPr lang="en-US" altLang="en-US" sz="2250" b="1">
                <a:hlinkClick r:id="rId4"/>
              </a:rPr>
              <a:t>10.1177/1352458512463769</a:t>
            </a:r>
            <a:r>
              <a:rPr lang="en-US" altLang="en-US" sz="2250" b="1"/>
              <a:t>. See content reuse guidelines at: </a:t>
            </a:r>
            <a:r>
              <a:rPr lang="en-US" altLang="en-US" sz="2250" b="1">
                <a:hlinkClick r:id="rId5"/>
              </a:rPr>
              <a:t>sagepub.com/journals-permissions </a:t>
            </a:r>
          </a:p>
        </p:txBody>
      </p:sp>
      <p:pic>
        <p:nvPicPr>
          <p:cNvPr id="3076" name="Picture 4">
            <a:extLst>
              <a:ext uri="{FF2B5EF4-FFF2-40B4-BE49-F238E27FC236}">
                <a16:creationId xmlns:a16="http://schemas.microsoft.com/office/drawing/2014/main" id="{D28C88A8-6B0F-4373-B998-5179E7403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23" y="866421"/>
            <a:ext cx="22167790" cy="8944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Click="0">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9C3645-D8C4-4050-A5BC-2CAF965D6DD8}"/>
              </a:ext>
            </a:extLst>
          </p:cNvPr>
          <p:cNvSpPr>
            <a:spLocks noGrp="1"/>
          </p:cNvSpPr>
          <p:nvPr>
            <p:ph type="subTitle" idx="1"/>
          </p:nvPr>
        </p:nvSpPr>
        <p:spPr>
          <a:xfrm>
            <a:off x="2857500" y="6467788"/>
            <a:ext cx="17145000" cy="2030753"/>
          </a:xfrm>
        </p:spPr>
        <p:txBody>
          <a:bodyPr/>
          <a:lstStyle/>
          <a:p>
            <a:r>
              <a:rPr lang="en-US" dirty="0"/>
              <a:t>Your class homework and pre-survey</a:t>
            </a:r>
          </a:p>
        </p:txBody>
      </p:sp>
    </p:spTree>
    <p:extLst>
      <p:ext uri="{BB962C8B-B14F-4D97-AF65-F5344CB8AC3E}">
        <p14:creationId xmlns:p14="http://schemas.microsoft.com/office/powerpoint/2010/main" val="554978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E94F2DE7-68D4-4CCD-AC4B-598DB3A1C60F}"/>
              </a:ext>
            </a:extLst>
          </p:cNvPr>
          <p:cNvSpPr/>
          <p:nvPr/>
        </p:nvSpPr>
        <p:spPr>
          <a:xfrm>
            <a:off x="815010" y="5367130"/>
            <a:ext cx="19063252" cy="9362661"/>
          </a:xfrm>
          <a:prstGeom prst="flowChartDelay">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04BC98C-43FF-4739-811B-FE3ADA9C0186}"/>
              </a:ext>
            </a:extLst>
          </p:cNvPr>
          <p:cNvSpPr/>
          <p:nvPr/>
        </p:nvSpPr>
        <p:spPr>
          <a:xfrm>
            <a:off x="19979308" y="95879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22DD1C-7A22-4519-91D9-A6C4F3246283}"/>
              </a:ext>
            </a:extLst>
          </p:cNvPr>
          <p:cNvSpPr/>
          <p:nvPr/>
        </p:nvSpPr>
        <p:spPr>
          <a:xfrm>
            <a:off x="17330530" y="814014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14284BF-94CD-4705-831C-C8A1D147648C}"/>
              </a:ext>
            </a:extLst>
          </p:cNvPr>
          <p:cNvSpPr/>
          <p:nvPr/>
        </p:nvSpPr>
        <p:spPr>
          <a:xfrm>
            <a:off x="17830800" y="760343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142ED-C48F-4789-927D-4CDBD47AB872}"/>
              </a:ext>
            </a:extLst>
          </p:cNvPr>
          <p:cNvSpPr/>
          <p:nvPr/>
        </p:nvSpPr>
        <p:spPr>
          <a:xfrm>
            <a:off x="17699935" y="958794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6AAD8C-13A8-46D9-9C25-D3EA6B6429A2}"/>
              </a:ext>
            </a:extLst>
          </p:cNvPr>
          <p:cNvSpPr/>
          <p:nvPr/>
        </p:nvSpPr>
        <p:spPr>
          <a:xfrm>
            <a:off x="17598887" y="8763000"/>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7C4A7-DBB5-4E8C-A18A-E97A4B75B97D}"/>
              </a:ext>
            </a:extLst>
          </p:cNvPr>
          <p:cNvSpPr/>
          <p:nvPr/>
        </p:nvSpPr>
        <p:spPr>
          <a:xfrm>
            <a:off x="18148852" y="8216347"/>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489C4C-CEDA-46DF-AD5C-D0B2A16C2121}"/>
              </a:ext>
            </a:extLst>
          </p:cNvPr>
          <p:cNvSpPr/>
          <p:nvPr/>
        </p:nvSpPr>
        <p:spPr>
          <a:xfrm>
            <a:off x="18377452" y="9201978"/>
            <a:ext cx="516835"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16DE59-A564-4B2B-B0B6-8D4DCAB2ADF9}"/>
              </a:ext>
            </a:extLst>
          </p:cNvPr>
          <p:cNvSpPr/>
          <p:nvPr/>
        </p:nvSpPr>
        <p:spPr>
          <a:xfrm>
            <a:off x="19195774" y="10048460"/>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94503D-D24B-4AE7-81EF-6B180372526D}"/>
              </a:ext>
            </a:extLst>
          </p:cNvPr>
          <p:cNvSpPr/>
          <p:nvPr/>
        </p:nvSpPr>
        <p:spPr>
          <a:xfrm>
            <a:off x="18665687" y="810370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319F1-D185-4D43-8648-ABE38788D846}"/>
              </a:ext>
            </a:extLst>
          </p:cNvPr>
          <p:cNvSpPr/>
          <p:nvPr/>
        </p:nvSpPr>
        <p:spPr>
          <a:xfrm>
            <a:off x="18907539" y="8554278"/>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0A247D-CEB3-4BF9-AD25-52530BCFDD2F}"/>
              </a:ext>
            </a:extLst>
          </p:cNvPr>
          <p:cNvSpPr/>
          <p:nvPr/>
        </p:nvSpPr>
        <p:spPr>
          <a:xfrm>
            <a:off x="19288539" y="9309653"/>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148807-42DF-4FCF-BD9F-1E6D810A5B0C}"/>
              </a:ext>
            </a:extLst>
          </p:cNvPr>
          <p:cNvSpPr/>
          <p:nvPr/>
        </p:nvSpPr>
        <p:spPr>
          <a:xfrm>
            <a:off x="18377452" y="10048460"/>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9DE6CB-EAAC-4F85-BAD3-D70110013311}"/>
              </a:ext>
            </a:extLst>
          </p:cNvPr>
          <p:cNvSpPr/>
          <p:nvPr/>
        </p:nvSpPr>
        <p:spPr>
          <a:xfrm>
            <a:off x="17699935" y="1077732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C8BE7B-53B3-4E05-8E0E-F40EAD1C0864}"/>
              </a:ext>
            </a:extLst>
          </p:cNvPr>
          <p:cNvSpPr/>
          <p:nvPr/>
        </p:nvSpPr>
        <p:spPr>
          <a:xfrm>
            <a:off x="20131708" y="97403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FF000-E35F-408F-9948-12F4D5F298A0}"/>
              </a:ext>
            </a:extLst>
          </p:cNvPr>
          <p:cNvSpPr/>
          <p:nvPr/>
        </p:nvSpPr>
        <p:spPr>
          <a:xfrm>
            <a:off x="20284108" y="98927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25C4B0-13A9-4848-9BEC-A1BAB2D5B945}"/>
              </a:ext>
            </a:extLst>
          </p:cNvPr>
          <p:cNvSpPr/>
          <p:nvPr/>
        </p:nvSpPr>
        <p:spPr>
          <a:xfrm>
            <a:off x="20355339" y="977120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5E6A00-A4B1-4BA4-B3D9-45E0411CEAA5}"/>
              </a:ext>
            </a:extLst>
          </p:cNvPr>
          <p:cNvSpPr/>
          <p:nvPr/>
        </p:nvSpPr>
        <p:spPr>
          <a:xfrm>
            <a:off x="20588908" y="101975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8BE8BD-CDAB-4806-B91D-A7D39DCD41DF}"/>
              </a:ext>
            </a:extLst>
          </p:cNvPr>
          <p:cNvSpPr/>
          <p:nvPr/>
        </p:nvSpPr>
        <p:spPr>
          <a:xfrm>
            <a:off x="20861405" y="980081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C1BF90C-DC44-45E7-9BC2-81412A29BDEA}"/>
              </a:ext>
            </a:extLst>
          </p:cNvPr>
          <p:cNvSpPr/>
          <p:nvPr/>
        </p:nvSpPr>
        <p:spPr>
          <a:xfrm>
            <a:off x="20616239" y="9832285"/>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A0230D-2F48-40F3-9846-B0D9304F3E2F}"/>
              </a:ext>
            </a:extLst>
          </p:cNvPr>
          <p:cNvSpPr/>
          <p:nvPr/>
        </p:nvSpPr>
        <p:spPr>
          <a:xfrm>
            <a:off x="20911928" y="948027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E35D58-1A51-44E9-A64F-34F1D47742FB}"/>
              </a:ext>
            </a:extLst>
          </p:cNvPr>
          <p:cNvSpPr/>
          <p:nvPr/>
        </p:nvSpPr>
        <p:spPr>
          <a:xfrm>
            <a:off x="20619552" y="935230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6E3899-D2AC-4030-BFBF-3ABE908B62E2}"/>
              </a:ext>
            </a:extLst>
          </p:cNvPr>
          <p:cNvSpPr/>
          <p:nvPr/>
        </p:nvSpPr>
        <p:spPr>
          <a:xfrm>
            <a:off x="20616240" y="9555231"/>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6D93C7C-7A16-475D-B689-73F8264E25B9}"/>
              </a:ext>
            </a:extLst>
          </p:cNvPr>
          <p:cNvSpPr/>
          <p:nvPr/>
        </p:nvSpPr>
        <p:spPr>
          <a:xfrm>
            <a:off x="20212879" y="925912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BE3B61F-1D76-4C98-A0A0-AF7491AC6099}"/>
              </a:ext>
            </a:extLst>
          </p:cNvPr>
          <p:cNvSpPr/>
          <p:nvPr/>
        </p:nvSpPr>
        <p:spPr>
          <a:xfrm>
            <a:off x="20345399" y="949476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CA076BC-7762-467E-ADA2-74AF9F5C5518}"/>
              </a:ext>
            </a:extLst>
          </p:cNvPr>
          <p:cNvSpPr/>
          <p:nvPr/>
        </p:nvSpPr>
        <p:spPr>
          <a:xfrm>
            <a:off x="19979308" y="924919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676556C-95EA-4041-A6B8-A1D7DDB1E6FA}"/>
              </a:ext>
            </a:extLst>
          </p:cNvPr>
          <p:cNvGrpSpPr/>
          <p:nvPr/>
        </p:nvGrpSpPr>
        <p:grpSpPr>
          <a:xfrm>
            <a:off x="1204028" y="7185088"/>
            <a:ext cx="4896854" cy="5110519"/>
            <a:chOff x="2823412" y="4944704"/>
            <a:chExt cx="6288503" cy="6146332"/>
          </a:xfrm>
        </p:grpSpPr>
        <p:sp>
          <p:nvSpPr>
            <p:cNvPr id="31" name="Freeform: Shape 30">
              <a:extLst>
                <a:ext uri="{FF2B5EF4-FFF2-40B4-BE49-F238E27FC236}">
                  <a16:creationId xmlns:a16="http://schemas.microsoft.com/office/drawing/2014/main" id="{6DA4EE66-1993-48AF-A5FD-620FF5FF4C9D}"/>
                </a:ext>
              </a:extLst>
            </p:cNvPr>
            <p:cNvSpPr/>
            <p:nvPr/>
          </p:nvSpPr>
          <p:spPr>
            <a:xfrm>
              <a:off x="3994485" y="9416716"/>
              <a:ext cx="1171073" cy="1459831"/>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2" name="Freeform: Shape 31">
              <a:extLst>
                <a:ext uri="{FF2B5EF4-FFF2-40B4-BE49-F238E27FC236}">
                  <a16:creationId xmlns:a16="http://schemas.microsoft.com/office/drawing/2014/main" id="{820F6937-FE3B-4BD1-A8DF-8DF303E98651}"/>
                </a:ext>
              </a:extLst>
            </p:cNvPr>
            <p:cNvSpPr/>
            <p:nvPr/>
          </p:nvSpPr>
          <p:spPr>
            <a:xfrm>
              <a:off x="5133474" y="4944704"/>
              <a:ext cx="2839452" cy="6146332"/>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2" h="6146332">
                  <a:moveTo>
                    <a:pt x="0" y="4504096"/>
                  </a:moveTo>
                  <a:cubicBezTo>
                    <a:pt x="163094" y="2156601"/>
                    <a:pt x="326189" y="-190893"/>
                    <a:pt x="497305" y="12307"/>
                  </a:cubicBezTo>
                  <a:cubicBezTo>
                    <a:pt x="668421" y="215507"/>
                    <a:pt x="636336" y="4771465"/>
                    <a:pt x="1026694" y="5723296"/>
                  </a:cubicBezTo>
                  <a:cubicBezTo>
                    <a:pt x="1417052" y="6675128"/>
                    <a:pt x="2839452" y="5723296"/>
                    <a:pt x="2839452" y="5723296"/>
                  </a:cubicBezTo>
                  <a:lnTo>
                    <a:pt x="2839452" y="5723296"/>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3" name="Straight Connector 32">
              <a:extLst>
                <a:ext uri="{FF2B5EF4-FFF2-40B4-BE49-F238E27FC236}">
                  <a16:creationId xmlns:a16="http://schemas.microsoft.com/office/drawing/2014/main" id="{83892470-1DA2-4AB4-A00E-3F6533D6840D}"/>
                </a:ext>
              </a:extLst>
            </p:cNvPr>
            <p:cNvCxnSpPr>
              <a:cxnSpLocks/>
            </p:cNvCxnSpPr>
            <p:nvPr/>
          </p:nvCxnSpPr>
          <p:spPr>
            <a:xfrm>
              <a:off x="2823412" y="10876547"/>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E061C7-4107-40C0-A38A-524EABEF6911}"/>
                </a:ext>
              </a:extLst>
            </p:cNvPr>
            <p:cNvCxnSpPr>
              <a:cxnSpLocks/>
            </p:cNvCxnSpPr>
            <p:nvPr/>
          </p:nvCxnSpPr>
          <p:spPr>
            <a:xfrm>
              <a:off x="7940842" y="10659978"/>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Cylinder 42">
            <a:extLst>
              <a:ext uri="{FF2B5EF4-FFF2-40B4-BE49-F238E27FC236}">
                <a16:creationId xmlns:a16="http://schemas.microsoft.com/office/drawing/2014/main" id="{1F390AA2-9907-489C-9426-FB78B6A7562D}"/>
              </a:ext>
            </a:extLst>
          </p:cNvPr>
          <p:cNvSpPr/>
          <p:nvPr/>
        </p:nvSpPr>
        <p:spPr>
          <a:xfrm>
            <a:off x="2067657" y="4387445"/>
            <a:ext cx="641684" cy="1403685"/>
          </a:xfrm>
          <a:prstGeom prst="can">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4" name="Cylinder 43">
            <a:extLst>
              <a:ext uri="{FF2B5EF4-FFF2-40B4-BE49-F238E27FC236}">
                <a16:creationId xmlns:a16="http://schemas.microsoft.com/office/drawing/2014/main" id="{0FE3FD00-6731-41D3-BA99-846C00DB05D9}"/>
              </a:ext>
            </a:extLst>
          </p:cNvPr>
          <p:cNvSpPr/>
          <p:nvPr/>
        </p:nvSpPr>
        <p:spPr>
          <a:xfrm>
            <a:off x="3685275" y="4387445"/>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5" name="Cylinder 44">
            <a:extLst>
              <a:ext uri="{FF2B5EF4-FFF2-40B4-BE49-F238E27FC236}">
                <a16:creationId xmlns:a16="http://schemas.microsoft.com/office/drawing/2014/main" id="{B7C7DA37-6C0A-4326-94F7-DC1DD897B5E8}"/>
              </a:ext>
            </a:extLst>
          </p:cNvPr>
          <p:cNvSpPr/>
          <p:nvPr/>
        </p:nvSpPr>
        <p:spPr>
          <a:xfrm>
            <a:off x="5324631" y="4467014"/>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6" name="TextBox 45">
            <a:extLst>
              <a:ext uri="{FF2B5EF4-FFF2-40B4-BE49-F238E27FC236}">
                <a16:creationId xmlns:a16="http://schemas.microsoft.com/office/drawing/2014/main" id="{12AB752A-2C4A-4DDE-AFB3-FEBB54A77F13}"/>
              </a:ext>
            </a:extLst>
          </p:cNvPr>
          <p:cNvSpPr txBox="1"/>
          <p:nvPr/>
        </p:nvSpPr>
        <p:spPr>
          <a:xfrm>
            <a:off x="2465563" y="2794113"/>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E6346142-8DBA-4374-AEE7-C14725A19225}"/>
              </a:ext>
            </a:extLst>
          </p:cNvPr>
          <p:cNvCxnSpPr>
            <a:cxnSpLocks/>
          </p:cNvCxnSpPr>
          <p:nvPr/>
        </p:nvCxnSpPr>
        <p:spPr>
          <a:xfrm flipH="1">
            <a:off x="5574347" y="4039724"/>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42042E7-21C6-49A3-83B3-B202F9332C3D}"/>
              </a:ext>
            </a:extLst>
          </p:cNvPr>
          <p:cNvCxnSpPr>
            <a:cxnSpLocks/>
          </p:cNvCxnSpPr>
          <p:nvPr/>
        </p:nvCxnSpPr>
        <p:spPr>
          <a:xfrm flipH="1">
            <a:off x="4004542" y="3971417"/>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5944FDB-E527-4D00-81DB-8F12870EB15F}"/>
              </a:ext>
            </a:extLst>
          </p:cNvPr>
          <p:cNvCxnSpPr>
            <a:cxnSpLocks/>
          </p:cNvCxnSpPr>
          <p:nvPr/>
        </p:nvCxnSpPr>
        <p:spPr>
          <a:xfrm flipV="1">
            <a:off x="2388497" y="365194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454AE2B-FC46-4B72-ACC6-D4841615C84C}"/>
              </a:ext>
            </a:extLst>
          </p:cNvPr>
          <p:cNvSpPr txBox="1"/>
          <p:nvPr/>
        </p:nvSpPr>
        <p:spPr>
          <a:xfrm>
            <a:off x="460601" y="2932946"/>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9C782B7-AF99-4116-A7D0-222A69B14C8C}"/>
              </a:ext>
            </a:extLst>
          </p:cNvPr>
          <p:cNvSpPr txBox="1"/>
          <p:nvPr/>
        </p:nvSpPr>
        <p:spPr>
          <a:xfrm>
            <a:off x="4116116" y="2779946"/>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61" name="Cylinder 60">
            <a:extLst>
              <a:ext uri="{FF2B5EF4-FFF2-40B4-BE49-F238E27FC236}">
                <a16:creationId xmlns:a16="http://schemas.microsoft.com/office/drawing/2014/main" id="{C90AF431-8495-4E4E-BA7D-4CF318051F1E}"/>
              </a:ext>
            </a:extLst>
          </p:cNvPr>
          <p:cNvSpPr/>
          <p:nvPr/>
        </p:nvSpPr>
        <p:spPr>
          <a:xfrm>
            <a:off x="1165367" y="4387445"/>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62" name="Straight Arrow Connector 61">
            <a:extLst>
              <a:ext uri="{FF2B5EF4-FFF2-40B4-BE49-F238E27FC236}">
                <a16:creationId xmlns:a16="http://schemas.microsoft.com/office/drawing/2014/main" id="{B3449041-ACD4-4F0B-8F9F-87C27954AE91}"/>
              </a:ext>
            </a:extLst>
          </p:cNvPr>
          <p:cNvCxnSpPr>
            <a:cxnSpLocks/>
          </p:cNvCxnSpPr>
          <p:nvPr/>
        </p:nvCxnSpPr>
        <p:spPr>
          <a:xfrm flipV="1">
            <a:off x="1486207" y="365194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AD1F3CF-DBA8-488B-B781-9836E8BA8D35}"/>
              </a:ext>
            </a:extLst>
          </p:cNvPr>
          <p:cNvSpPr txBox="1"/>
          <p:nvPr/>
        </p:nvSpPr>
        <p:spPr>
          <a:xfrm>
            <a:off x="5687174" y="7647988"/>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p:txBody>
      </p:sp>
      <p:cxnSp>
        <p:nvCxnSpPr>
          <p:cNvPr id="71" name="Straight Arrow Connector 70">
            <a:extLst>
              <a:ext uri="{FF2B5EF4-FFF2-40B4-BE49-F238E27FC236}">
                <a16:creationId xmlns:a16="http://schemas.microsoft.com/office/drawing/2014/main" id="{73C18DCA-CD58-46E1-A8F0-983ED14DD405}"/>
              </a:ext>
            </a:extLst>
          </p:cNvPr>
          <p:cNvCxnSpPr>
            <a:cxnSpLocks/>
            <a:stCxn id="70" idx="2"/>
          </p:cNvCxnSpPr>
          <p:nvPr/>
        </p:nvCxnSpPr>
        <p:spPr>
          <a:xfrm>
            <a:off x="7227154" y="8509762"/>
            <a:ext cx="10371733" cy="860353"/>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3CB9940F-5D77-4E32-9A38-86AF7750711C}"/>
              </a:ext>
            </a:extLst>
          </p:cNvPr>
          <p:cNvSpPr/>
          <p:nvPr/>
        </p:nvSpPr>
        <p:spPr>
          <a:xfrm>
            <a:off x="20328007" y="911936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33855135-489D-4A59-B54A-5AF8DD603C42}"/>
              </a:ext>
            </a:extLst>
          </p:cNvPr>
          <p:cNvSpPr txBox="1"/>
          <p:nvPr/>
        </p:nvSpPr>
        <p:spPr>
          <a:xfrm>
            <a:off x="1073515" y="992793"/>
            <a:ext cx="4875758" cy="830997"/>
          </a:xfrm>
          <a:prstGeom prst="rect">
            <a:avLst/>
          </a:prstGeom>
          <a:noFill/>
        </p:spPr>
        <p:txBody>
          <a:bodyPr wrap="none" rtlCol="0">
            <a:spAutoFit/>
          </a:bodyPr>
          <a:lstStyle/>
          <a:p>
            <a:r>
              <a:rPr lang="en-US" sz="4800" b="1" dirty="0">
                <a:solidFill>
                  <a:schemeClr val="accent6">
                    <a:lumMod val="75000"/>
                  </a:schemeClr>
                </a:solidFill>
              </a:rPr>
              <a:t>4-AP sensitive one</a:t>
            </a:r>
          </a:p>
        </p:txBody>
      </p:sp>
    </p:spTree>
    <p:extLst>
      <p:ext uri="{BB962C8B-B14F-4D97-AF65-F5344CB8AC3E}">
        <p14:creationId xmlns:p14="http://schemas.microsoft.com/office/powerpoint/2010/main" val="2809599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A51D092-B9EE-4C5B-AF05-53A5E25AC43B}"/>
              </a:ext>
            </a:extLst>
          </p:cNvPr>
          <p:cNvSpPr txBox="1"/>
          <p:nvPr/>
        </p:nvSpPr>
        <p:spPr>
          <a:xfrm>
            <a:off x="5716052" y="5434051"/>
            <a:ext cx="11427896" cy="611706"/>
          </a:xfrm>
          <a:prstGeom prst="rect">
            <a:avLst/>
          </a:prstGeom>
          <a:noFill/>
        </p:spPr>
        <p:txBody>
          <a:bodyPr wrap="square">
            <a:spAutoFit/>
          </a:bodyPr>
          <a:lstStyle/>
          <a:p>
            <a:r>
              <a:rPr lang="en-US" sz="3375" dirty="0">
                <a:latin typeface="Arial" panose="020B0604020202020204" pitchFamily="34" charset="0"/>
                <a:ea typeface="Arial" panose="020B0604020202020204" pitchFamily="34" charset="0"/>
                <a:cs typeface="Arial" panose="020B0604020202020204" pitchFamily="34" charset="0"/>
              </a:rPr>
              <a:t>Goldman-Hodgkin-Katz (G-H-K) equation</a:t>
            </a:r>
            <a:endParaRPr lang="en-US" sz="3375"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AE0559-262C-498C-AF5E-A1D5C6D3A437}"/>
                  </a:ext>
                </a:extLst>
              </p:cNvPr>
              <p:cNvSpPr txBox="1"/>
              <p:nvPr/>
            </p:nvSpPr>
            <p:spPr>
              <a:xfrm>
                <a:off x="2896895" y="6918963"/>
                <a:ext cx="14595311" cy="2817503"/>
              </a:xfrm>
              <a:prstGeom prst="rect">
                <a:avLst/>
              </a:prstGeom>
              <a:noFill/>
            </p:spPr>
            <p:txBody>
              <a:bodyPr wrap="square">
                <a:spAutoFit/>
              </a:bodyPr>
              <a:lstStyle/>
              <a:p>
                <a:pPr algn="just">
                  <a:lnSpc>
                    <a:spcPct val="115000"/>
                  </a:lnSpc>
                </a:pP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Here is a generalized G-H-K equation for Na</a:t>
                </a:r>
                <a:r>
                  <a:rPr lang="en-US" sz="3375" baseline="3000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 K</a:t>
                </a:r>
                <a:r>
                  <a:rPr lang="en-US" sz="3375" baseline="3000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 and Cl</a:t>
                </a:r>
                <a:r>
                  <a:rPr lang="en-US" sz="3375" baseline="3000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 ions:</a:t>
                </a:r>
                <a:endParaRPr lang="en-US" sz="3375"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3375" dirty="0">
                    <a:latin typeface="Arial" panose="020B0604020202020204" pitchFamily="34" charset="0"/>
                    <a:ea typeface="Arial" panose="020B0604020202020204" pitchFamily="34" charset="0"/>
                    <a:cs typeface="Arial" panose="020B0604020202020204" pitchFamily="34" charset="0"/>
                  </a:rPr>
                  <a:t> </a:t>
                </a:r>
                <a:endParaRPr lang="en-US" sz="3375"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875"/>
                  </a:spcAft>
                </a:pPr>
                <a14:m>
                  <m:oMathPara xmlns:m="http://schemas.openxmlformats.org/officeDocument/2006/math">
                    <m:oMathParaPr>
                      <m:jc m:val="centerGroup"/>
                    </m:oMathParaPr>
                    <m:oMath xmlns:m="http://schemas.openxmlformats.org/officeDocument/2006/math">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𝐸𝑚</m:t>
                          </m:r>
                        </m:e>
                        <m:sub>
                          <m:r>
                            <a:rPr lang="en-US" sz="3375" i="1">
                              <a:latin typeface="Cambria Math" panose="02040503050406030204" pitchFamily="18" charset="0"/>
                              <a:ea typeface="Cambria Math" panose="02040503050406030204" pitchFamily="18" charset="0"/>
                              <a:cs typeface="Cambria Math" panose="02040503050406030204" pitchFamily="18" charset="0"/>
                            </a:rPr>
                            <m:t>𝐾</m:t>
                          </m:r>
                          <m:r>
                            <a:rPr lang="en-US" sz="3375" i="1">
                              <a:latin typeface="Cambria Math" panose="02040503050406030204" pitchFamily="18" charset="0"/>
                              <a:ea typeface="Cambria Math" panose="02040503050406030204" pitchFamily="18" charset="0"/>
                              <a:cs typeface="Cambria Math" panose="02040503050406030204" pitchFamily="18" charset="0"/>
                            </a:rPr>
                            <m:t>, </m:t>
                          </m:r>
                          <m:r>
                            <a:rPr lang="en-US" sz="3375" i="1">
                              <a:latin typeface="Cambria Math" panose="02040503050406030204" pitchFamily="18" charset="0"/>
                              <a:ea typeface="Cambria Math" panose="02040503050406030204" pitchFamily="18" charset="0"/>
                              <a:cs typeface="Cambria Math" panose="02040503050406030204" pitchFamily="18" charset="0"/>
                            </a:rPr>
                            <m:t>𝑁𝑎</m:t>
                          </m:r>
                          <m:r>
                            <a:rPr lang="en-US" sz="3375" i="1">
                              <a:latin typeface="Cambria Math" panose="02040503050406030204" pitchFamily="18" charset="0"/>
                              <a:ea typeface="Cambria Math" panose="02040503050406030204" pitchFamily="18" charset="0"/>
                              <a:cs typeface="Cambria Math" panose="02040503050406030204" pitchFamily="18" charset="0"/>
                            </a:rPr>
                            <m:t>, </m:t>
                          </m:r>
                          <m:r>
                            <a:rPr lang="en-US" sz="3375" i="1">
                              <a:latin typeface="Cambria Math" panose="02040503050406030204" pitchFamily="18" charset="0"/>
                              <a:ea typeface="Cambria Math" panose="02040503050406030204" pitchFamily="18" charset="0"/>
                              <a:cs typeface="Cambria Math" panose="02040503050406030204" pitchFamily="18" charset="0"/>
                            </a:rPr>
                            <m:t>𝐶𝑙</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f>
                        <m:fPr>
                          <m:ctrlPr>
                            <a:rPr lang="en-US" sz="3375" i="1">
                              <a:latin typeface="Cambria Math" panose="02040503050406030204" pitchFamily="18" charset="0"/>
                              <a:ea typeface="Cambria Math" panose="02040503050406030204" pitchFamily="18" charset="0"/>
                              <a:cs typeface="Cambria Math" panose="02040503050406030204" pitchFamily="18" charset="0"/>
                            </a:rPr>
                          </m:ctrlPr>
                        </m:fPr>
                        <m:num>
                          <m:r>
                            <a:rPr lang="en-US" sz="3375" i="1">
                              <a:latin typeface="Cambria Math" panose="02040503050406030204" pitchFamily="18" charset="0"/>
                              <a:ea typeface="Cambria Math" panose="02040503050406030204" pitchFamily="18" charset="0"/>
                              <a:cs typeface="Cambria Math" panose="02040503050406030204" pitchFamily="18" charset="0"/>
                            </a:rPr>
                            <m:t>𝑅𝑇</m:t>
                          </m:r>
                        </m:num>
                        <m:den>
                          <m:r>
                            <a:rPr lang="en-US" sz="3375" i="1">
                              <a:latin typeface="Cambria Math" panose="02040503050406030204" pitchFamily="18" charset="0"/>
                              <a:ea typeface="Cambria Math" panose="02040503050406030204" pitchFamily="18" charset="0"/>
                              <a:cs typeface="Cambria Math" panose="02040503050406030204" pitchFamily="18" charset="0"/>
                            </a:rPr>
                            <m:t>𝐹</m:t>
                          </m:r>
                        </m:den>
                      </m:f>
                      <m:box>
                        <m:boxPr>
                          <m:ctrlPr>
                            <a:rPr lang="en-US" sz="3375" i="1">
                              <a:latin typeface="Cambria Math" panose="02040503050406030204" pitchFamily="18" charset="0"/>
                              <a:ea typeface="Cambria Math" panose="02040503050406030204" pitchFamily="18" charset="0"/>
                              <a:cs typeface="Cambria Math" panose="02040503050406030204" pitchFamily="18" charset="0"/>
                            </a:rPr>
                          </m:ctrlPr>
                        </m:boxPr>
                        <m:e>
                          <m:r>
                            <a:rPr lang="en-US" sz="3375" i="1">
                              <a:latin typeface="Cambria Math" panose="02040503050406030204" pitchFamily="18" charset="0"/>
                              <a:ea typeface="Cambria Math" panose="02040503050406030204" pitchFamily="18" charset="0"/>
                              <a:cs typeface="Cambria Math" panose="02040503050406030204" pitchFamily="18" charset="0"/>
                            </a:rPr>
                            <m:t>𝑙𝑛</m:t>
                          </m:r>
                        </m:e>
                      </m:box>
                      <m:r>
                        <a:rPr lang="en-US" sz="3375" i="1">
                          <a:latin typeface="Cambria Math" panose="02040503050406030204" pitchFamily="18" charset="0"/>
                          <a:ea typeface="Cambria Math" panose="02040503050406030204" pitchFamily="18" charset="0"/>
                          <a:cs typeface="Cambria Math" panose="02040503050406030204" pitchFamily="18" charset="0"/>
                        </a:rPr>
                        <m:t>𝑙𝑛</m:t>
                      </m:r>
                      <m:r>
                        <a:rPr lang="en-US" sz="3375" i="1">
                          <a:latin typeface="Cambria Math" panose="02040503050406030204" pitchFamily="18" charset="0"/>
                          <a:ea typeface="Calibri" panose="020F0502020204030204" pitchFamily="34" charset="0"/>
                        </a:rPr>
                        <m:t> </m:t>
                      </m:r>
                      <m:f>
                        <m:fPr>
                          <m:ctrlPr>
                            <a:rPr lang="en-US" sz="3375" i="1">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𝑜𝑢𝑡</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𝑜𝑢𝑡</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𝑃𝐶𝑙</m:t>
                          </m:r>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𝐶𝑙</m:t>
                          </m:r>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𝑖𝑛</m:t>
                          </m:r>
                        </m:num>
                        <m:den>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𝑖𝑛</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𝑖𝑛</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𝑃𝐶𝑙</m:t>
                          </m:r>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𝐶𝑙</m:t>
                          </m:r>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𝑜𝑢𝑡</m:t>
                          </m:r>
                        </m:den>
                      </m:f>
                      <m:r>
                        <a:rPr lang="en-US" sz="3375" i="1">
                          <a:latin typeface="Cambria Math" panose="02040503050406030204" pitchFamily="18" charset="0"/>
                          <a:ea typeface="Calibri" panose="020F0502020204030204" pitchFamily="34" charset="0"/>
                        </a:rPr>
                        <m:t> </m:t>
                      </m:r>
                    </m:oMath>
                  </m:oMathPara>
                </a14:m>
                <a:endParaRPr lang="en-US" sz="3375"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01AE0559-262C-498C-AF5E-A1D5C6D3A437}"/>
                  </a:ext>
                </a:extLst>
              </p:cNvPr>
              <p:cNvSpPr txBox="1">
                <a:spLocks noRot="1" noChangeAspect="1" noMove="1" noResize="1" noEditPoints="1" noAdjustHandles="1" noChangeArrowheads="1" noChangeShapeType="1" noTextEdit="1"/>
              </p:cNvSpPr>
              <p:nvPr/>
            </p:nvSpPr>
            <p:spPr>
              <a:xfrm>
                <a:off x="2896895" y="6918963"/>
                <a:ext cx="14595311" cy="2817503"/>
              </a:xfrm>
              <a:prstGeom prst="rect">
                <a:avLst/>
              </a:prstGeom>
              <a:blipFill>
                <a:blip r:embed="rId2"/>
                <a:stretch>
                  <a:fillRect l="-1128" t="-1948"/>
                </a:stretch>
              </a:blipFill>
            </p:spPr>
            <p:txBody>
              <a:bodyPr/>
              <a:lstStyle/>
              <a:p>
                <a:r>
                  <a:rPr lang="en-US">
                    <a:noFill/>
                  </a:rPr>
                  <a:t> </a:t>
                </a:r>
              </a:p>
            </p:txBody>
          </p:sp>
        </mc:Fallback>
      </mc:AlternateContent>
    </p:spTree>
    <p:extLst>
      <p:ext uri="{BB962C8B-B14F-4D97-AF65-F5344CB8AC3E}">
        <p14:creationId xmlns:p14="http://schemas.microsoft.com/office/powerpoint/2010/main" val="716046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0271121-4274-45D2-8F98-71EB0369418C}"/>
              </a:ext>
            </a:extLst>
          </p:cNvPr>
          <p:cNvPicPr>
            <a:picLocks noChangeAspect="1"/>
          </p:cNvPicPr>
          <p:nvPr/>
        </p:nvPicPr>
        <p:blipFill rotWithShape="1">
          <a:blip r:embed="rId2">
            <a:extLst>
              <a:ext uri="{28A0092B-C50C-407E-A947-70E740481C1C}">
                <a14:useLocalDpi xmlns:a14="http://schemas.microsoft.com/office/drawing/2010/main" val="0"/>
              </a:ext>
            </a:extLst>
          </a:blip>
          <a:srcRect l="17784" t="-2247" r="17202" b="2247"/>
          <a:stretch/>
        </p:blipFill>
        <p:spPr>
          <a:xfrm>
            <a:off x="2133597" y="840315"/>
            <a:ext cx="19302019" cy="12506716"/>
          </a:xfrm>
          <a:prstGeom prst="rect">
            <a:avLst/>
          </a:prstGeom>
        </p:spPr>
      </p:pic>
      <p:sp>
        <p:nvSpPr>
          <p:cNvPr id="7" name="TextBox 6">
            <a:extLst>
              <a:ext uri="{FF2B5EF4-FFF2-40B4-BE49-F238E27FC236}">
                <a16:creationId xmlns:a16="http://schemas.microsoft.com/office/drawing/2014/main" id="{5A62ED71-36AE-4BA8-94E9-433229E7BCEC}"/>
              </a:ext>
            </a:extLst>
          </p:cNvPr>
          <p:cNvSpPr txBox="1"/>
          <p:nvPr/>
        </p:nvSpPr>
        <p:spPr>
          <a:xfrm>
            <a:off x="3003559" y="14537704"/>
            <a:ext cx="17562094" cy="2554545"/>
          </a:xfrm>
          <a:prstGeom prst="rect">
            <a:avLst/>
          </a:prstGeom>
          <a:noFill/>
        </p:spPr>
        <p:txBody>
          <a:bodyPr wrap="square">
            <a:spAutoFit/>
          </a:bodyPr>
          <a:lstStyle/>
          <a:p>
            <a:r>
              <a:rPr lang="en-US" sz="4000" dirty="0" err="1"/>
              <a:t>Tsantoulas</a:t>
            </a:r>
            <a:r>
              <a:rPr lang="en-US" sz="4000" dirty="0"/>
              <a:t> C, McMahon SB. Opening paths to novel analgesics: the role of potassium channels in chronic pain. Trends </a:t>
            </a:r>
            <a:r>
              <a:rPr lang="en-US" sz="4000" dirty="0" err="1"/>
              <a:t>Neurosci</a:t>
            </a:r>
            <a:r>
              <a:rPr lang="en-US" sz="4000" dirty="0"/>
              <a:t>. 2014 Mar;37(3):146-58. </a:t>
            </a:r>
            <a:r>
              <a:rPr lang="en-US" sz="4000" dirty="0" err="1"/>
              <a:t>doi</a:t>
            </a:r>
            <a:r>
              <a:rPr lang="en-US" sz="4000" dirty="0"/>
              <a:t>: 10.1016/j.tins.2013.12.002. </a:t>
            </a:r>
            <a:r>
              <a:rPr lang="en-US" sz="4000" dirty="0" err="1"/>
              <a:t>Epub</a:t>
            </a:r>
            <a:r>
              <a:rPr lang="en-US" sz="4000" dirty="0"/>
              <a:t> 2014 Jan 21. PMID: 24461875; PMCID: PMC3945816.</a:t>
            </a:r>
          </a:p>
        </p:txBody>
      </p:sp>
    </p:spTree>
    <p:extLst>
      <p:ext uri="{BB962C8B-B14F-4D97-AF65-F5344CB8AC3E}">
        <p14:creationId xmlns:p14="http://schemas.microsoft.com/office/powerpoint/2010/main" val="981385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8F56B3D-6CF5-493E-B92E-459E1CE11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5" y="-164287"/>
            <a:ext cx="12288253" cy="18616573"/>
          </a:xfrm>
          <a:prstGeom prst="rect">
            <a:avLst/>
          </a:prstGeom>
        </p:spPr>
      </p:pic>
      <p:sp>
        <p:nvSpPr>
          <p:cNvPr id="7" name="TextBox 6">
            <a:extLst>
              <a:ext uri="{FF2B5EF4-FFF2-40B4-BE49-F238E27FC236}">
                <a16:creationId xmlns:a16="http://schemas.microsoft.com/office/drawing/2014/main" id="{C0F653ED-0E79-45C4-9B5C-DEE6DA76B309}"/>
              </a:ext>
            </a:extLst>
          </p:cNvPr>
          <p:cNvSpPr txBox="1"/>
          <p:nvPr/>
        </p:nvSpPr>
        <p:spPr>
          <a:xfrm>
            <a:off x="11794959" y="15461195"/>
            <a:ext cx="11430000" cy="2554545"/>
          </a:xfrm>
          <a:prstGeom prst="rect">
            <a:avLst/>
          </a:prstGeom>
          <a:noFill/>
        </p:spPr>
        <p:txBody>
          <a:bodyPr wrap="square">
            <a:spAutoFit/>
          </a:bodyPr>
          <a:lstStyle/>
          <a:p>
            <a:r>
              <a:rPr lang="en-US" sz="4000" dirty="0"/>
              <a:t>Johnston, J., I.D. Forsythe, and C. Kopp-</a:t>
            </a:r>
            <a:r>
              <a:rPr lang="en-US" sz="4000" dirty="0" err="1"/>
              <a:t>Scheinpflug</a:t>
            </a:r>
            <a:r>
              <a:rPr lang="en-US" sz="4000" dirty="0"/>
              <a:t>, Going native: voltage-gated potassium channels controlling neuronal excitability. J </a:t>
            </a:r>
            <a:r>
              <a:rPr lang="en-US" sz="4000" dirty="0" err="1"/>
              <a:t>Physiol</a:t>
            </a:r>
            <a:r>
              <a:rPr lang="en-US" sz="4000" dirty="0"/>
              <a:t>, 2010. 588(Pt 17): p. 3187-200</a:t>
            </a:r>
          </a:p>
        </p:txBody>
      </p:sp>
    </p:spTree>
    <p:extLst>
      <p:ext uri="{BB962C8B-B14F-4D97-AF65-F5344CB8AC3E}">
        <p14:creationId xmlns:p14="http://schemas.microsoft.com/office/powerpoint/2010/main" val="1618949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7DB8D0-2DE5-4A75-A082-7EE4DD229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137" y="131623"/>
            <a:ext cx="17132968" cy="16300116"/>
          </a:xfrm>
          <a:prstGeom prst="rect">
            <a:avLst/>
          </a:prstGeom>
        </p:spPr>
      </p:pic>
      <p:sp>
        <p:nvSpPr>
          <p:cNvPr id="6" name="TextBox 5">
            <a:extLst>
              <a:ext uri="{FF2B5EF4-FFF2-40B4-BE49-F238E27FC236}">
                <a16:creationId xmlns:a16="http://schemas.microsoft.com/office/drawing/2014/main" id="{A574C5B2-E869-4D5B-97B8-10960564A1EF}"/>
              </a:ext>
            </a:extLst>
          </p:cNvPr>
          <p:cNvSpPr txBox="1"/>
          <p:nvPr/>
        </p:nvSpPr>
        <p:spPr>
          <a:xfrm>
            <a:off x="771863" y="16431739"/>
            <a:ext cx="21316273" cy="1938992"/>
          </a:xfrm>
          <a:prstGeom prst="rect">
            <a:avLst/>
          </a:prstGeom>
          <a:noFill/>
        </p:spPr>
        <p:txBody>
          <a:bodyPr wrap="square">
            <a:spAutoFit/>
          </a:bodyPr>
          <a:lstStyle/>
          <a:p>
            <a:r>
              <a:rPr lang="en-US" sz="4000" dirty="0" err="1"/>
              <a:t>Tsantoulas</a:t>
            </a:r>
            <a:r>
              <a:rPr lang="en-US" sz="4000" dirty="0"/>
              <a:t> C, McMahon SB. Opening paths to novel analgesics: the role of potassium channels in chronic pain. Trends </a:t>
            </a:r>
            <a:r>
              <a:rPr lang="en-US" sz="4000" dirty="0" err="1"/>
              <a:t>Neurosci</a:t>
            </a:r>
            <a:r>
              <a:rPr lang="en-US" sz="4000" dirty="0"/>
              <a:t>. 2014 Mar;37(3):146-58. </a:t>
            </a:r>
            <a:r>
              <a:rPr lang="en-US" sz="4000" dirty="0" err="1"/>
              <a:t>doi</a:t>
            </a:r>
            <a:r>
              <a:rPr lang="en-US" sz="4000" dirty="0"/>
              <a:t>: 10.1016/j.tins.2013.12.002. </a:t>
            </a:r>
            <a:r>
              <a:rPr lang="en-US" sz="4000" dirty="0" err="1"/>
              <a:t>Epub</a:t>
            </a:r>
            <a:r>
              <a:rPr lang="en-US" sz="4000" dirty="0"/>
              <a:t> 2014 Jan 21. PMID: 24461875; PMCID: PMC3945816.</a:t>
            </a:r>
          </a:p>
        </p:txBody>
      </p:sp>
    </p:spTree>
    <p:extLst>
      <p:ext uri="{BB962C8B-B14F-4D97-AF65-F5344CB8AC3E}">
        <p14:creationId xmlns:p14="http://schemas.microsoft.com/office/powerpoint/2010/main" val="3167883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741B1CD-B314-433A-910D-922C5C2BAFA8}"/>
              </a:ext>
            </a:extLst>
          </p:cNvPr>
          <p:cNvPicPr>
            <a:picLocks noChangeAspect="1"/>
          </p:cNvPicPr>
          <p:nvPr/>
        </p:nvPicPr>
        <p:blipFill rotWithShape="1">
          <a:blip r:embed="rId3">
            <a:extLst>
              <a:ext uri="{28A0092B-C50C-407E-A947-70E740481C1C}">
                <a14:useLocalDpi xmlns:a14="http://schemas.microsoft.com/office/drawing/2010/main" val="0"/>
              </a:ext>
            </a:extLst>
          </a:blip>
          <a:srcRect b="53726"/>
          <a:stretch/>
        </p:blipFill>
        <p:spPr>
          <a:xfrm>
            <a:off x="1562197" y="1857565"/>
            <a:ext cx="10566097" cy="13828400"/>
          </a:xfrm>
          <a:prstGeom prst="rect">
            <a:avLst/>
          </a:prstGeom>
        </p:spPr>
      </p:pic>
      <p:pic>
        <p:nvPicPr>
          <p:cNvPr id="4" name="Picture 3" descr="Diagram&#10;&#10;Description automatically generated">
            <a:extLst>
              <a:ext uri="{FF2B5EF4-FFF2-40B4-BE49-F238E27FC236}">
                <a16:creationId xmlns:a16="http://schemas.microsoft.com/office/drawing/2014/main" id="{5F197787-605D-4149-B76C-86FA8F7C7FBA}"/>
              </a:ext>
            </a:extLst>
          </p:cNvPr>
          <p:cNvPicPr>
            <a:picLocks noChangeAspect="1"/>
          </p:cNvPicPr>
          <p:nvPr/>
        </p:nvPicPr>
        <p:blipFill rotWithShape="1">
          <a:blip r:embed="rId3">
            <a:extLst>
              <a:ext uri="{28A0092B-C50C-407E-A947-70E740481C1C}">
                <a14:useLocalDpi xmlns:a14="http://schemas.microsoft.com/office/drawing/2010/main" val="0"/>
              </a:ext>
            </a:extLst>
          </a:blip>
          <a:srcRect t="44837"/>
          <a:stretch/>
        </p:blipFill>
        <p:spPr>
          <a:xfrm>
            <a:off x="13499311" y="1857565"/>
            <a:ext cx="9104295" cy="14204070"/>
          </a:xfrm>
          <a:prstGeom prst="rect">
            <a:avLst/>
          </a:prstGeom>
        </p:spPr>
      </p:pic>
      <p:sp>
        <p:nvSpPr>
          <p:cNvPr id="5" name="TextBox 4">
            <a:extLst>
              <a:ext uri="{FF2B5EF4-FFF2-40B4-BE49-F238E27FC236}">
                <a16:creationId xmlns:a16="http://schemas.microsoft.com/office/drawing/2014/main" id="{59DCC31D-FDD3-4D30-AEF6-737F5E7487B3}"/>
              </a:ext>
            </a:extLst>
          </p:cNvPr>
          <p:cNvSpPr txBox="1"/>
          <p:nvPr/>
        </p:nvSpPr>
        <p:spPr>
          <a:xfrm>
            <a:off x="566529" y="16869774"/>
            <a:ext cx="20862235" cy="830997"/>
          </a:xfrm>
          <a:prstGeom prst="rect">
            <a:avLst/>
          </a:prstGeom>
          <a:noFill/>
        </p:spPr>
        <p:txBody>
          <a:bodyPr wrap="square">
            <a:spAutoFit/>
          </a:bodyPr>
          <a:lstStyle/>
          <a:p>
            <a:r>
              <a:rPr lang="en-US" sz="2400" dirty="0"/>
              <a:t>Dallas ML, Atkinson L, Milligan CJ, Morris NP, Lewis DI, </a:t>
            </a:r>
            <a:r>
              <a:rPr lang="en-US" sz="2400" dirty="0" err="1"/>
              <a:t>Deuchars</a:t>
            </a:r>
            <a:r>
              <a:rPr lang="en-US" sz="2400" dirty="0"/>
              <a:t> SA, </a:t>
            </a:r>
            <a:r>
              <a:rPr lang="en-US" sz="2400" dirty="0" err="1"/>
              <a:t>Deuchars</a:t>
            </a:r>
            <a:r>
              <a:rPr lang="en-US" sz="2400" dirty="0"/>
              <a:t> J. Localization and function of the Kv3.1b subunit in the rat medulla oblongata: focus on the nucleus tractus </a:t>
            </a:r>
            <a:r>
              <a:rPr lang="en-US" sz="2400" dirty="0" err="1"/>
              <a:t>solitarii</a:t>
            </a:r>
            <a:r>
              <a:rPr lang="en-US" sz="2400" dirty="0"/>
              <a:t>. J Physiol. 2005 Feb 1;562(Pt 3):655-72. </a:t>
            </a:r>
            <a:r>
              <a:rPr lang="en-US" sz="2400" dirty="0" err="1"/>
              <a:t>doi</a:t>
            </a:r>
            <a:r>
              <a:rPr lang="en-US" sz="2400" dirty="0"/>
              <a:t>: 10.1113/jphysiol.2004.073338. </a:t>
            </a:r>
            <a:r>
              <a:rPr lang="en-US" sz="2400" dirty="0" err="1"/>
              <a:t>Epub</a:t>
            </a:r>
            <a:r>
              <a:rPr lang="en-US" sz="2400" dirty="0"/>
              <a:t> 2004 Nov 4. PMID: 15528247; PMCID: PMC1665536.</a:t>
            </a:r>
          </a:p>
        </p:txBody>
      </p:sp>
    </p:spTree>
    <p:extLst>
      <p:ext uri="{BB962C8B-B14F-4D97-AF65-F5344CB8AC3E}">
        <p14:creationId xmlns:p14="http://schemas.microsoft.com/office/powerpoint/2010/main" val="2501202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D2D366F-6C87-412A-AB38-291E54CE1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780" y="1093304"/>
            <a:ext cx="11487523" cy="14480071"/>
          </a:xfrm>
          <a:prstGeom prst="rect">
            <a:avLst/>
          </a:prstGeom>
        </p:spPr>
      </p:pic>
      <p:sp>
        <p:nvSpPr>
          <p:cNvPr id="5" name="TextBox 4">
            <a:extLst>
              <a:ext uri="{FF2B5EF4-FFF2-40B4-BE49-F238E27FC236}">
                <a16:creationId xmlns:a16="http://schemas.microsoft.com/office/drawing/2014/main" id="{698AFF76-C26F-47E7-B6C4-B21F935BED0B}"/>
              </a:ext>
            </a:extLst>
          </p:cNvPr>
          <p:cNvSpPr txBox="1"/>
          <p:nvPr/>
        </p:nvSpPr>
        <p:spPr>
          <a:xfrm>
            <a:off x="13529507" y="5170935"/>
            <a:ext cx="8985366" cy="6324808"/>
          </a:xfrm>
          <a:prstGeom prst="rect">
            <a:avLst/>
          </a:prstGeom>
          <a:noFill/>
        </p:spPr>
        <p:txBody>
          <a:bodyPr wrap="square">
            <a:spAutoFit/>
          </a:bodyPr>
          <a:lstStyle/>
          <a:p>
            <a:r>
              <a:rPr lang="en-US" sz="3375" dirty="0"/>
              <a:t>The overall voltage-dependent potassium current in the neurons could be split into three major components based on pharmacology and kinetics during step voltage pulses: </a:t>
            </a:r>
            <a:r>
              <a:rPr lang="en-US" sz="3375" i="1" dirty="0"/>
              <a:t>I</a:t>
            </a:r>
            <a:r>
              <a:rPr lang="en-US" sz="3375" baseline="-25000" dirty="0"/>
              <a:t>D</a:t>
            </a:r>
            <a:r>
              <a:rPr lang="en-US" sz="3375" dirty="0"/>
              <a:t> (fast activating, slowly inactivating, and sensitive to 4-aminopyridine at 30 </a:t>
            </a:r>
            <a:r>
              <a:rPr lang="en-US" sz="3375" dirty="0" err="1"/>
              <a:t>μm</a:t>
            </a:r>
            <a:r>
              <a:rPr lang="en-US" sz="3375" dirty="0"/>
              <a:t>),</a:t>
            </a:r>
            <a:r>
              <a:rPr lang="en-US" sz="3375" i="1" dirty="0"/>
              <a:t>I</a:t>
            </a:r>
            <a:r>
              <a:rPr lang="en-US" sz="3375" baseline="-25000" dirty="0"/>
              <a:t>A</a:t>
            </a:r>
            <a:r>
              <a:rPr lang="en-US" sz="3375" dirty="0"/>
              <a:t> (fast activating, fast inactivating, and sensitive to 4-aminopyridine at 3 mm), </a:t>
            </a:r>
            <a:r>
              <a:rPr lang="en-US" sz="3375" dirty="0" err="1"/>
              <a:t>and</a:t>
            </a:r>
            <a:r>
              <a:rPr lang="en-US" sz="3375" i="1" dirty="0" err="1"/>
              <a:t>I</a:t>
            </a:r>
            <a:r>
              <a:rPr lang="en-US" sz="3375" baseline="-25000" dirty="0" err="1"/>
              <a:t>K</a:t>
            </a:r>
            <a:r>
              <a:rPr lang="en-US" sz="3375" dirty="0"/>
              <a:t> (slowly activating, </a:t>
            </a:r>
            <a:r>
              <a:rPr lang="en-US" sz="3375" dirty="0" err="1"/>
              <a:t>noninactivating</a:t>
            </a:r>
            <a:r>
              <a:rPr lang="en-US" sz="3375" dirty="0"/>
              <a:t>, and sensitive to external TEA at 3–25 mm). The potassium current during the action potential was composed of approximately equal contributions of </a:t>
            </a:r>
            <a:r>
              <a:rPr lang="en-US" sz="3375" i="1" dirty="0"/>
              <a:t>I</a:t>
            </a:r>
            <a:r>
              <a:rPr lang="en-US" sz="3375" baseline="-25000" dirty="0"/>
              <a:t>D</a:t>
            </a:r>
            <a:r>
              <a:rPr lang="en-US" sz="3375" dirty="0"/>
              <a:t> </a:t>
            </a:r>
            <a:r>
              <a:rPr lang="en-US" sz="3375" dirty="0" err="1"/>
              <a:t>and</a:t>
            </a:r>
            <a:r>
              <a:rPr lang="en-US" sz="3375" i="1" dirty="0" err="1"/>
              <a:t>I</a:t>
            </a:r>
            <a:r>
              <a:rPr lang="en-US" sz="3375" baseline="-25000" dirty="0" err="1"/>
              <a:t>A</a:t>
            </a:r>
            <a:r>
              <a:rPr lang="en-US" sz="3375" dirty="0"/>
              <a:t>, with a negligible contribution </a:t>
            </a:r>
            <a:r>
              <a:rPr lang="en-US" sz="3375" dirty="0" err="1"/>
              <a:t>of</a:t>
            </a:r>
            <a:r>
              <a:rPr lang="en-US" sz="3375" i="1" dirty="0" err="1"/>
              <a:t>I</a:t>
            </a:r>
            <a:r>
              <a:rPr lang="en-US" sz="3375" baseline="-25000" dirty="0" err="1"/>
              <a:t>K</a:t>
            </a:r>
            <a:r>
              <a:rPr lang="en-US" sz="3375" dirty="0"/>
              <a:t>.</a:t>
            </a:r>
          </a:p>
        </p:txBody>
      </p:sp>
      <p:sp>
        <p:nvSpPr>
          <p:cNvPr id="7" name="TextBox 6">
            <a:extLst>
              <a:ext uri="{FF2B5EF4-FFF2-40B4-BE49-F238E27FC236}">
                <a16:creationId xmlns:a16="http://schemas.microsoft.com/office/drawing/2014/main" id="{9EF298D8-40B6-4228-9917-F65FF07A896E}"/>
              </a:ext>
            </a:extLst>
          </p:cNvPr>
          <p:cNvSpPr txBox="1"/>
          <p:nvPr/>
        </p:nvSpPr>
        <p:spPr>
          <a:xfrm>
            <a:off x="13114035" y="14558977"/>
            <a:ext cx="11427896" cy="611706"/>
          </a:xfrm>
          <a:prstGeom prst="rect">
            <a:avLst/>
          </a:prstGeom>
          <a:noFill/>
        </p:spPr>
        <p:txBody>
          <a:bodyPr wrap="square">
            <a:spAutoFit/>
          </a:bodyPr>
          <a:lstStyle/>
          <a:p>
            <a:r>
              <a:rPr lang="en-US" sz="3375" dirty="0"/>
              <a:t>https://www.jneurosci.org/content/22/23/10106</a:t>
            </a:r>
          </a:p>
        </p:txBody>
      </p:sp>
      <p:sp>
        <p:nvSpPr>
          <p:cNvPr id="6" name="TextBox 5">
            <a:extLst>
              <a:ext uri="{FF2B5EF4-FFF2-40B4-BE49-F238E27FC236}">
                <a16:creationId xmlns:a16="http://schemas.microsoft.com/office/drawing/2014/main" id="{D0646D82-1670-4A9A-865F-0DFF05805F39}"/>
              </a:ext>
            </a:extLst>
          </p:cNvPr>
          <p:cNvSpPr txBox="1"/>
          <p:nvPr/>
        </p:nvSpPr>
        <p:spPr>
          <a:xfrm>
            <a:off x="1644926" y="16409866"/>
            <a:ext cx="18650778" cy="1569660"/>
          </a:xfrm>
          <a:prstGeom prst="rect">
            <a:avLst/>
          </a:prstGeom>
          <a:noFill/>
        </p:spPr>
        <p:txBody>
          <a:bodyPr wrap="square">
            <a:spAutoFit/>
          </a:bodyPr>
          <a:lstStyle/>
          <a:p>
            <a:r>
              <a:rPr lang="en-US" sz="3200" dirty="0" err="1"/>
              <a:t>Mitterdorfer</a:t>
            </a:r>
            <a:r>
              <a:rPr lang="en-US" sz="3200" dirty="0"/>
              <a:t> J, Bean BP. Potassium currents during the action potential of hippocampal CA3 neurons. J </a:t>
            </a:r>
            <a:r>
              <a:rPr lang="en-US" sz="3200" dirty="0" err="1"/>
              <a:t>Neurosci</a:t>
            </a:r>
            <a:r>
              <a:rPr lang="en-US" sz="3200" dirty="0"/>
              <a:t>. 2002 Dec 1;22(23):10106-15. </a:t>
            </a:r>
            <a:r>
              <a:rPr lang="en-US" sz="3200" dirty="0" err="1"/>
              <a:t>doi</a:t>
            </a:r>
            <a:r>
              <a:rPr lang="en-US" sz="3200" dirty="0"/>
              <a:t>: 10.1523/JNEUROSCI.22-23-10106.2002. PMID: 12451111; PMCID: PMC6758734.</a:t>
            </a:r>
          </a:p>
        </p:txBody>
      </p:sp>
    </p:spTree>
    <p:extLst>
      <p:ext uri="{BB962C8B-B14F-4D97-AF65-F5344CB8AC3E}">
        <p14:creationId xmlns:p14="http://schemas.microsoft.com/office/powerpoint/2010/main" val="3645583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E94F2DE7-68D4-4CCD-AC4B-598DB3A1C60F}"/>
              </a:ext>
            </a:extLst>
          </p:cNvPr>
          <p:cNvSpPr/>
          <p:nvPr/>
        </p:nvSpPr>
        <p:spPr>
          <a:xfrm>
            <a:off x="815010" y="5367130"/>
            <a:ext cx="19063252" cy="9362661"/>
          </a:xfrm>
          <a:prstGeom prst="flowChartDelay">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04BC98C-43FF-4739-811B-FE3ADA9C0186}"/>
              </a:ext>
            </a:extLst>
          </p:cNvPr>
          <p:cNvSpPr/>
          <p:nvPr/>
        </p:nvSpPr>
        <p:spPr>
          <a:xfrm>
            <a:off x="19979308" y="95879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22DD1C-7A22-4519-91D9-A6C4F3246283}"/>
              </a:ext>
            </a:extLst>
          </p:cNvPr>
          <p:cNvSpPr/>
          <p:nvPr/>
        </p:nvSpPr>
        <p:spPr>
          <a:xfrm>
            <a:off x="17330530" y="814014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14284BF-94CD-4705-831C-C8A1D147648C}"/>
              </a:ext>
            </a:extLst>
          </p:cNvPr>
          <p:cNvSpPr/>
          <p:nvPr/>
        </p:nvSpPr>
        <p:spPr>
          <a:xfrm>
            <a:off x="17830800" y="760343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142ED-C48F-4789-927D-4CDBD47AB872}"/>
              </a:ext>
            </a:extLst>
          </p:cNvPr>
          <p:cNvSpPr/>
          <p:nvPr/>
        </p:nvSpPr>
        <p:spPr>
          <a:xfrm>
            <a:off x="17699935" y="958794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6AAD8C-13A8-46D9-9C25-D3EA6B6429A2}"/>
              </a:ext>
            </a:extLst>
          </p:cNvPr>
          <p:cNvSpPr/>
          <p:nvPr/>
        </p:nvSpPr>
        <p:spPr>
          <a:xfrm>
            <a:off x="17598887" y="8763000"/>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7C4A7-DBB5-4E8C-A18A-E97A4B75B97D}"/>
              </a:ext>
            </a:extLst>
          </p:cNvPr>
          <p:cNvSpPr/>
          <p:nvPr/>
        </p:nvSpPr>
        <p:spPr>
          <a:xfrm>
            <a:off x="18148852" y="8216347"/>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489C4C-CEDA-46DF-AD5C-D0B2A16C2121}"/>
              </a:ext>
            </a:extLst>
          </p:cNvPr>
          <p:cNvSpPr/>
          <p:nvPr/>
        </p:nvSpPr>
        <p:spPr>
          <a:xfrm>
            <a:off x="18377452" y="9201978"/>
            <a:ext cx="516835"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16DE59-A564-4B2B-B0B6-8D4DCAB2ADF9}"/>
              </a:ext>
            </a:extLst>
          </p:cNvPr>
          <p:cNvSpPr/>
          <p:nvPr/>
        </p:nvSpPr>
        <p:spPr>
          <a:xfrm>
            <a:off x="19195774" y="10048460"/>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94503D-D24B-4AE7-81EF-6B180372526D}"/>
              </a:ext>
            </a:extLst>
          </p:cNvPr>
          <p:cNvSpPr/>
          <p:nvPr/>
        </p:nvSpPr>
        <p:spPr>
          <a:xfrm>
            <a:off x="18665687" y="810370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319F1-D185-4D43-8648-ABE38788D846}"/>
              </a:ext>
            </a:extLst>
          </p:cNvPr>
          <p:cNvSpPr/>
          <p:nvPr/>
        </p:nvSpPr>
        <p:spPr>
          <a:xfrm>
            <a:off x="18907539" y="8554278"/>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0A247D-CEB3-4BF9-AD25-52530BCFDD2F}"/>
              </a:ext>
            </a:extLst>
          </p:cNvPr>
          <p:cNvSpPr/>
          <p:nvPr/>
        </p:nvSpPr>
        <p:spPr>
          <a:xfrm>
            <a:off x="19288539" y="9309653"/>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148807-42DF-4FCF-BD9F-1E6D810A5B0C}"/>
              </a:ext>
            </a:extLst>
          </p:cNvPr>
          <p:cNvSpPr/>
          <p:nvPr/>
        </p:nvSpPr>
        <p:spPr>
          <a:xfrm>
            <a:off x="18377452" y="10048460"/>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9DE6CB-EAAC-4F85-BAD3-D70110013311}"/>
              </a:ext>
            </a:extLst>
          </p:cNvPr>
          <p:cNvSpPr/>
          <p:nvPr/>
        </p:nvSpPr>
        <p:spPr>
          <a:xfrm>
            <a:off x="17699935" y="1077732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C8BE7B-53B3-4E05-8E0E-F40EAD1C0864}"/>
              </a:ext>
            </a:extLst>
          </p:cNvPr>
          <p:cNvSpPr/>
          <p:nvPr/>
        </p:nvSpPr>
        <p:spPr>
          <a:xfrm>
            <a:off x="20131708" y="97403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FF000-E35F-408F-9948-12F4D5F298A0}"/>
              </a:ext>
            </a:extLst>
          </p:cNvPr>
          <p:cNvSpPr/>
          <p:nvPr/>
        </p:nvSpPr>
        <p:spPr>
          <a:xfrm>
            <a:off x="20284108" y="98927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25C4B0-13A9-4848-9BEC-A1BAB2D5B945}"/>
              </a:ext>
            </a:extLst>
          </p:cNvPr>
          <p:cNvSpPr/>
          <p:nvPr/>
        </p:nvSpPr>
        <p:spPr>
          <a:xfrm>
            <a:off x="20355339" y="977120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5E6A00-A4B1-4BA4-B3D9-45E0411CEAA5}"/>
              </a:ext>
            </a:extLst>
          </p:cNvPr>
          <p:cNvSpPr/>
          <p:nvPr/>
        </p:nvSpPr>
        <p:spPr>
          <a:xfrm>
            <a:off x="20588908" y="101975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8BE8BD-CDAB-4806-B91D-A7D39DCD41DF}"/>
              </a:ext>
            </a:extLst>
          </p:cNvPr>
          <p:cNvSpPr/>
          <p:nvPr/>
        </p:nvSpPr>
        <p:spPr>
          <a:xfrm>
            <a:off x="20861405" y="980081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C1BF90C-DC44-45E7-9BC2-81412A29BDEA}"/>
              </a:ext>
            </a:extLst>
          </p:cNvPr>
          <p:cNvSpPr/>
          <p:nvPr/>
        </p:nvSpPr>
        <p:spPr>
          <a:xfrm>
            <a:off x="20616239" y="9832285"/>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A0230D-2F48-40F3-9846-B0D9304F3E2F}"/>
              </a:ext>
            </a:extLst>
          </p:cNvPr>
          <p:cNvSpPr/>
          <p:nvPr/>
        </p:nvSpPr>
        <p:spPr>
          <a:xfrm>
            <a:off x="20911928" y="948027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E35D58-1A51-44E9-A64F-34F1D47742FB}"/>
              </a:ext>
            </a:extLst>
          </p:cNvPr>
          <p:cNvSpPr/>
          <p:nvPr/>
        </p:nvSpPr>
        <p:spPr>
          <a:xfrm>
            <a:off x="20619552" y="935230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6E3899-D2AC-4030-BFBF-3ABE908B62E2}"/>
              </a:ext>
            </a:extLst>
          </p:cNvPr>
          <p:cNvSpPr/>
          <p:nvPr/>
        </p:nvSpPr>
        <p:spPr>
          <a:xfrm>
            <a:off x="20616240" y="9555231"/>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6D93C7C-7A16-475D-B689-73F8264E25B9}"/>
              </a:ext>
            </a:extLst>
          </p:cNvPr>
          <p:cNvSpPr/>
          <p:nvPr/>
        </p:nvSpPr>
        <p:spPr>
          <a:xfrm>
            <a:off x="20212879" y="925912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BE3B61F-1D76-4C98-A0A0-AF7491AC6099}"/>
              </a:ext>
            </a:extLst>
          </p:cNvPr>
          <p:cNvSpPr/>
          <p:nvPr/>
        </p:nvSpPr>
        <p:spPr>
          <a:xfrm>
            <a:off x="20345399" y="949476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CA076BC-7762-467E-ADA2-74AF9F5C5518}"/>
              </a:ext>
            </a:extLst>
          </p:cNvPr>
          <p:cNvSpPr/>
          <p:nvPr/>
        </p:nvSpPr>
        <p:spPr>
          <a:xfrm>
            <a:off x="19979308" y="924919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676556C-95EA-4041-A6B8-A1D7DDB1E6FA}"/>
              </a:ext>
            </a:extLst>
          </p:cNvPr>
          <p:cNvGrpSpPr/>
          <p:nvPr/>
        </p:nvGrpSpPr>
        <p:grpSpPr>
          <a:xfrm>
            <a:off x="1204028" y="7185088"/>
            <a:ext cx="4896854" cy="5110519"/>
            <a:chOff x="2823412" y="4944704"/>
            <a:chExt cx="6288503" cy="6146332"/>
          </a:xfrm>
        </p:grpSpPr>
        <p:sp>
          <p:nvSpPr>
            <p:cNvPr id="31" name="Freeform: Shape 30">
              <a:extLst>
                <a:ext uri="{FF2B5EF4-FFF2-40B4-BE49-F238E27FC236}">
                  <a16:creationId xmlns:a16="http://schemas.microsoft.com/office/drawing/2014/main" id="{6DA4EE66-1993-48AF-A5FD-620FF5FF4C9D}"/>
                </a:ext>
              </a:extLst>
            </p:cNvPr>
            <p:cNvSpPr/>
            <p:nvPr/>
          </p:nvSpPr>
          <p:spPr>
            <a:xfrm>
              <a:off x="3994485" y="9416716"/>
              <a:ext cx="1171073" cy="1459831"/>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2" name="Freeform: Shape 31">
              <a:extLst>
                <a:ext uri="{FF2B5EF4-FFF2-40B4-BE49-F238E27FC236}">
                  <a16:creationId xmlns:a16="http://schemas.microsoft.com/office/drawing/2014/main" id="{820F6937-FE3B-4BD1-A8DF-8DF303E98651}"/>
                </a:ext>
              </a:extLst>
            </p:cNvPr>
            <p:cNvSpPr/>
            <p:nvPr/>
          </p:nvSpPr>
          <p:spPr>
            <a:xfrm>
              <a:off x="5133474" y="4944704"/>
              <a:ext cx="2839452" cy="6146332"/>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2" h="6146332">
                  <a:moveTo>
                    <a:pt x="0" y="4504096"/>
                  </a:moveTo>
                  <a:cubicBezTo>
                    <a:pt x="163094" y="2156601"/>
                    <a:pt x="326189" y="-190893"/>
                    <a:pt x="497305" y="12307"/>
                  </a:cubicBezTo>
                  <a:cubicBezTo>
                    <a:pt x="668421" y="215507"/>
                    <a:pt x="636336" y="4771465"/>
                    <a:pt x="1026694" y="5723296"/>
                  </a:cubicBezTo>
                  <a:cubicBezTo>
                    <a:pt x="1417052" y="6675128"/>
                    <a:pt x="2839452" y="5723296"/>
                    <a:pt x="2839452" y="5723296"/>
                  </a:cubicBezTo>
                  <a:lnTo>
                    <a:pt x="2839452" y="5723296"/>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3" name="Straight Connector 32">
              <a:extLst>
                <a:ext uri="{FF2B5EF4-FFF2-40B4-BE49-F238E27FC236}">
                  <a16:creationId xmlns:a16="http://schemas.microsoft.com/office/drawing/2014/main" id="{83892470-1DA2-4AB4-A00E-3F6533D6840D}"/>
                </a:ext>
              </a:extLst>
            </p:cNvPr>
            <p:cNvCxnSpPr>
              <a:cxnSpLocks/>
            </p:cNvCxnSpPr>
            <p:nvPr/>
          </p:nvCxnSpPr>
          <p:spPr>
            <a:xfrm>
              <a:off x="2823412" y="10876547"/>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E061C7-4107-40C0-A38A-524EABEF6911}"/>
                </a:ext>
              </a:extLst>
            </p:cNvPr>
            <p:cNvCxnSpPr>
              <a:cxnSpLocks/>
            </p:cNvCxnSpPr>
            <p:nvPr/>
          </p:nvCxnSpPr>
          <p:spPr>
            <a:xfrm>
              <a:off x="7940842" y="10659978"/>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Freeform: Shape 35">
            <a:extLst>
              <a:ext uri="{FF2B5EF4-FFF2-40B4-BE49-F238E27FC236}">
                <a16:creationId xmlns:a16="http://schemas.microsoft.com/office/drawing/2014/main" id="{542E8FF2-409F-476A-8135-F7BC5F878C0E}"/>
              </a:ext>
            </a:extLst>
          </p:cNvPr>
          <p:cNvSpPr/>
          <p:nvPr/>
        </p:nvSpPr>
        <p:spPr>
          <a:xfrm>
            <a:off x="8013261" y="10718335"/>
            <a:ext cx="872865" cy="1213812"/>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7" name="Freeform: Shape 36">
            <a:extLst>
              <a:ext uri="{FF2B5EF4-FFF2-40B4-BE49-F238E27FC236}">
                <a16:creationId xmlns:a16="http://schemas.microsoft.com/office/drawing/2014/main" id="{DA9C3F48-FF0A-4409-A324-9DB852E5CF51}"/>
              </a:ext>
            </a:extLst>
          </p:cNvPr>
          <p:cNvSpPr/>
          <p:nvPr/>
        </p:nvSpPr>
        <p:spPr>
          <a:xfrm>
            <a:off x="8862214" y="7008943"/>
            <a:ext cx="2613358" cy="4755707"/>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 name="connsiteX0" fmla="*/ 0 w 2839452"/>
              <a:gd name="connsiteY0" fmla="*/ 4494745 h 5760924"/>
              <a:gd name="connsiteX1" fmla="*/ 497305 w 2839452"/>
              <a:gd name="connsiteY1" fmla="*/ 2956 h 5760924"/>
              <a:gd name="connsiteX2" fmla="*/ 1773440 w 2839452"/>
              <a:gd name="connsiteY2" fmla="*/ 5068450 h 5760924"/>
              <a:gd name="connsiteX3" fmla="*/ 2839452 w 2839452"/>
              <a:gd name="connsiteY3" fmla="*/ 5713945 h 5760924"/>
              <a:gd name="connsiteX4" fmla="*/ 2839452 w 2839452"/>
              <a:gd name="connsiteY4" fmla="*/ 5713945 h 5760924"/>
              <a:gd name="connsiteX0" fmla="*/ 0 w 2839452"/>
              <a:gd name="connsiteY0" fmla="*/ 4493307 h 5719607"/>
              <a:gd name="connsiteX1" fmla="*/ 497305 w 2839452"/>
              <a:gd name="connsiteY1" fmla="*/ 1518 h 5719607"/>
              <a:gd name="connsiteX2" fmla="*/ 2440178 w 2839452"/>
              <a:gd name="connsiteY2" fmla="*/ 4899662 h 5719607"/>
              <a:gd name="connsiteX3" fmla="*/ 2839452 w 2839452"/>
              <a:gd name="connsiteY3" fmla="*/ 5712507 h 5719607"/>
              <a:gd name="connsiteX4" fmla="*/ 2839452 w 2839452"/>
              <a:gd name="connsiteY4" fmla="*/ 5712507 h 5719607"/>
              <a:gd name="connsiteX0" fmla="*/ 0 w 3479520"/>
              <a:gd name="connsiteY0" fmla="*/ 4493306 h 5719606"/>
              <a:gd name="connsiteX1" fmla="*/ 497305 w 3479520"/>
              <a:gd name="connsiteY1" fmla="*/ 1517 h 5719606"/>
              <a:gd name="connsiteX2" fmla="*/ 2440178 w 3479520"/>
              <a:gd name="connsiteY2" fmla="*/ 4899661 h 5719606"/>
              <a:gd name="connsiteX3" fmla="*/ 2839452 w 3479520"/>
              <a:gd name="connsiteY3" fmla="*/ 5712506 h 5719606"/>
              <a:gd name="connsiteX4" fmla="*/ 3479520 w 3479520"/>
              <a:gd name="connsiteY4" fmla="*/ 5353898 h 5719606"/>
              <a:gd name="connsiteX0" fmla="*/ 0 w 3506190"/>
              <a:gd name="connsiteY0" fmla="*/ 4493306 h 5719606"/>
              <a:gd name="connsiteX1" fmla="*/ 497305 w 3506190"/>
              <a:gd name="connsiteY1" fmla="*/ 1517 h 5719606"/>
              <a:gd name="connsiteX2" fmla="*/ 2440178 w 3506190"/>
              <a:gd name="connsiteY2" fmla="*/ 4899661 h 5719606"/>
              <a:gd name="connsiteX3" fmla="*/ 2839452 w 3506190"/>
              <a:gd name="connsiteY3" fmla="*/ 5712506 h 5719606"/>
              <a:gd name="connsiteX4" fmla="*/ 3506190 w 3506190"/>
              <a:gd name="connsiteY4" fmla="*/ 5712507 h 571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190" h="5719606">
                <a:moveTo>
                  <a:pt x="0" y="4493306"/>
                </a:moveTo>
                <a:cubicBezTo>
                  <a:pt x="163094" y="2145811"/>
                  <a:pt x="90609" y="-66209"/>
                  <a:pt x="497305" y="1517"/>
                </a:cubicBezTo>
                <a:cubicBezTo>
                  <a:pt x="904001" y="69243"/>
                  <a:pt x="2049820" y="3947830"/>
                  <a:pt x="2440178" y="4899661"/>
                </a:cubicBezTo>
                <a:cubicBezTo>
                  <a:pt x="2830536" y="5851493"/>
                  <a:pt x="2839452" y="5712506"/>
                  <a:pt x="2839452" y="5712506"/>
                </a:cubicBezTo>
                <a:lnTo>
                  <a:pt x="3506190" y="5712507"/>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8" name="Straight Connector 37">
            <a:extLst>
              <a:ext uri="{FF2B5EF4-FFF2-40B4-BE49-F238E27FC236}">
                <a16:creationId xmlns:a16="http://schemas.microsoft.com/office/drawing/2014/main" id="{9ABEB2A7-3D88-41AF-8987-414AB3DBE3BF}"/>
              </a:ext>
            </a:extLst>
          </p:cNvPr>
          <p:cNvCxnSpPr>
            <a:cxnSpLocks/>
          </p:cNvCxnSpPr>
          <p:nvPr/>
        </p:nvCxnSpPr>
        <p:spPr>
          <a:xfrm>
            <a:off x="7140396" y="11932147"/>
            <a:ext cx="872865"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DF95B79-BF0E-4B9D-9084-7D5D650AEA5E}"/>
              </a:ext>
            </a:extLst>
          </p:cNvPr>
          <p:cNvCxnSpPr>
            <a:cxnSpLocks/>
          </p:cNvCxnSpPr>
          <p:nvPr/>
        </p:nvCxnSpPr>
        <p:spPr>
          <a:xfrm>
            <a:off x="10954700" y="11752076"/>
            <a:ext cx="972257" cy="125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4A2D321-B65C-4D3B-A786-C2F1901DDD15}"/>
              </a:ext>
            </a:extLst>
          </p:cNvPr>
          <p:cNvCxnSpPr>
            <a:cxnSpLocks/>
          </p:cNvCxnSpPr>
          <p:nvPr/>
        </p:nvCxnSpPr>
        <p:spPr>
          <a:xfrm flipV="1">
            <a:off x="8862213" y="9144000"/>
            <a:ext cx="2092487" cy="243"/>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Cylinder 42">
            <a:extLst>
              <a:ext uri="{FF2B5EF4-FFF2-40B4-BE49-F238E27FC236}">
                <a16:creationId xmlns:a16="http://schemas.microsoft.com/office/drawing/2014/main" id="{1F390AA2-9907-489C-9426-FB78B6A7562D}"/>
              </a:ext>
            </a:extLst>
          </p:cNvPr>
          <p:cNvSpPr/>
          <p:nvPr/>
        </p:nvSpPr>
        <p:spPr>
          <a:xfrm>
            <a:off x="2067657" y="4387445"/>
            <a:ext cx="641684" cy="1403685"/>
          </a:xfrm>
          <a:prstGeom prst="can">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4" name="Cylinder 43">
            <a:extLst>
              <a:ext uri="{FF2B5EF4-FFF2-40B4-BE49-F238E27FC236}">
                <a16:creationId xmlns:a16="http://schemas.microsoft.com/office/drawing/2014/main" id="{0FE3FD00-6731-41D3-BA99-846C00DB05D9}"/>
              </a:ext>
            </a:extLst>
          </p:cNvPr>
          <p:cNvSpPr/>
          <p:nvPr/>
        </p:nvSpPr>
        <p:spPr>
          <a:xfrm>
            <a:off x="3685275" y="4387445"/>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5" name="Cylinder 44">
            <a:extLst>
              <a:ext uri="{FF2B5EF4-FFF2-40B4-BE49-F238E27FC236}">
                <a16:creationId xmlns:a16="http://schemas.microsoft.com/office/drawing/2014/main" id="{B7C7DA37-6C0A-4326-94F7-DC1DD897B5E8}"/>
              </a:ext>
            </a:extLst>
          </p:cNvPr>
          <p:cNvSpPr/>
          <p:nvPr/>
        </p:nvSpPr>
        <p:spPr>
          <a:xfrm>
            <a:off x="5324631" y="4467014"/>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6" name="TextBox 45">
            <a:extLst>
              <a:ext uri="{FF2B5EF4-FFF2-40B4-BE49-F238E27FC236}">
                <a16:creationId xmlns:a16="http://schemas.microsoft.com/office/drawing/2014/main" id="{12AB752A-2C4A-4DDE-AFB3-FEBB54A77F13}"/>
              </a:ext>
            </a:extLst>
          </p:cNvPr>
          <p:cNvSpPr txBox="1"/>
          <p:nvPr/>
        </p:nvSpPr>
        <p:spPr>
          <a:xfrm>
            <a:off x="2465563" y="2794113"/>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E6346142-8DBA-4374-AEE7-C14725A19225}"/>
              </a:ext>
            </a:extLst>
          </p:cNvPr>
          <p:cNvCxnSpPr>
            <a:cxnSpLocks/>
          </p:cNvCxnSpPr>
          <p:nvPr/>
        </p:nvCxnSpPr>
        <p:spPr>
          <a:xfrm flipH="1">
            <a:off x="5574347" y="4039724"/>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42042E7-21C6-49A3-83B3-B202F9332C3D}"/>
              </a:ext>
            </a:extLst>
          </p:cNvPr>
          <p:cNvCxnSpPr>
            <a:cxnSpLocks/>
          </p:cNvCxnSpPr>
          <p:nvPr/>
        </p:nvCxnSpPr>
        <p:spPr>
          <a:xfrm flipH="1">
            <a:off x="4004542" y="3971417"/>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5944FDB-E527-4D00-81DB-8F12870EB15F}"/>
              </a:ext>
            </a:extLst>
          </p:cNvPr>
          <p:cNvCxnSpPr>
            <a:cxnSpLocks/>
          </p:cNvCxnSpPr>
          <p:nvPr/>
        </p:nvCxnSpPr>
        <p:spPr>
          <a:xfrm flipV="1">
            <a:off x="2388497" y="365194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454AE2B-FC46-4B72-ACC6-D4841615C84C}"/>
              </a:ext>
            </a:extLst>
          </p:cNvPr>
          <p:cNvSpPr txBox="1"/>
          <p:nvPr/>
        </p:nvSpPr>
        <p:spPr>
          <a:xfrm>
            <a:off x="460601" y="2932946"/>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9C782B7-AF99-4116-A7D0-222A69B14C8C}"/>
              </a:ext>
            </a:extLst>
          </p:cNvPr>
          <p:cNvSpPr txBox="1"/>
          <p:nvPr/>
        </p:nvSpPr>
        <p:spPr>
          <a:xfrm>
            <a:off x="4116116" y="2779946"/>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52" name="Cylinder 51">
            <a:extLst>
              <a:ext uri="{FF2B5EF4-FFF2-40B4-BE49-F238E27FC236}">
                <a16:creationId xmlns:a16="http://schemas.microsoft.com/office/drawing/2014/main" id="{467047B1-3812-44DC-9413-7FC7B19B3971}"/>
              </a:ext>
            </a:extLst>
          </p:cNvPr>
          <p:cNvSpPr/>
          <p:nvPr/>
        </p:nvSpPr>
        <p:spPr>
          <a:xfrm>
            <a:off x="9252491" y="4535722"/>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3" name="Cylinder 52">
            <a:extLst>
              <a:ext uri="{FF2B5EF4-FFF2-40B4-BE49-F238E27FC236}">
                <a16:creationId xmlns:a16="http://schemas.microsoft.com/office/drawing/2014/main" id="{B2AA2900-2892-4B02-B4F9-B18F2706EEEC}"/>
              </a:ext>
            </a:extLst>
          </p:cNvPr>
          <p:cNvSpPr/>
          <p:nvPr/>
        </p:nvSpPr>
        <p:spPr>
          <a:xfrm>
            <a:off x="11481773" y="4367164"/>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4" name="Cylinder 53">
            <a:extLst>
              <a:ext uri="{FF2B5EF4-FFF2-40B4-BE49-F238E27FC236}">
                <a16:creationId xmlns:a16="http://schemas.microsoft.com/office/drawing/2014/main" id="{C25B1B40-8FB3-400D-911C-5C4D2CBE5589}"/>
              </a:ext>
            </a:extLst>
          </p:cNvPr>
          <p:cNvSpPr/>
          <p:nvPr/>
        </p:nvSpPr>
        <p:spPr>
          <a:xfrm>
            <a:off x="13121128" y="4446733"/>
            <a:ext cx="671435"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5" name="TextBox 54">
            <a:extLst>
              <a:ext uri="{FF2B5EF4-FFF2-40B4-BE49-F238E27FC236}">
                <a16:creationId xmlns:a16="http://schemas.microsoft.com/office/drawing/2014/main" id="{5C49B20E-A017-4776-BEDC-E5DEA9592DD1}"/>
              </a:ext>
            </a:extLst>
          </p:cNvPr>
          <p:cNvSpPr txBox="1"/>
          <p:nvPr/>
        </p:nvSpPr>
        <p:spPr>
          <a:xfrm>
            <a:off x="10262061" y="2773832"/>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cxnSp>
        <p:nvCxnSpPr>
          <p:cNvPr id="56" name="Straight Arrow Connector 55">
            <a:extLst>
              <a:ext uri="{FF2B5EF4-FFF2-40B4-BE49-F238E27FC236}">
                <a16:creationId xmlns:a16="http://schemas.microsoft.com/office/drawing/2014/main" id="{DDF78F43-4D8A-45D8-98AC-12B6F761CA2A}"/>
              </a:ext>
            </a:extLst>
          </p:cNvPr>
          <p:cNvCxnSpPr>
            <a:cxnSpLocks/>
          </p:cNvCxnSpPr>
          <p:nvPr/>
        </p:nvCxnSpPr>
        <p:spPr>
          <a:xfrm flipH="1">
            <a:off x="13409420" y="3942869"/>
            <a:ext cx="90148" cy="2791307"/>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C61CA83-D471-45DD-8F64-EF54BCECE89E}"/>
              </a:ext>
            </a:extLst>
          </p:cNvPr>
          <p:cNvCxnSpPr>
            <a:cxnSpLocks/>
          </p:cNvCxnSpPr>
          <p:nvPr/>
        </p:nvCxnSpPr>
        <p:spPr>
          <a:xfrm flipH="1">
            <a:off x="11801040" y="3951136"/>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9B6CAD0-14A8-4FC3-8B90-E7E35FB2DF55}"/>
              </a:ext>
            </a:extLst>
          </p:cNvPr>
          <p:cNvCxnSpPr>
            <a:cxnSpLocks/>
          </p:cNvCxnSpPr>
          <p:nvPr/>
        </p:nvCxnSpPr>
        <p:spPr>
          <a:xfrm flipV="1">
            <a:off x="9573331" y="3800217"/>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8F54425-383F-46F6-BAF3-A78F9B80C0E9}"/>
              </a:ext>
            </a:extLst>
          </p:cNvPr>
          <p:cNvSpPr txBox="1"/>
          <p:nvPr/>
        </p:nvSpPr>
        <p:spPr>
          <a:xfrm>
            <a:off x="7999844" y="2902880"/>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21C9B7BF-F6C1-4364-97DB-A7B047431F9E}"/>
              </a:ext>
            </a:extLst>
          </p:cNvPr>
          <p:cNvSpPr txBox="1"/>
          <p:nvPr/>
        </p:nvSpPr>
        <p:spPr>
          <a:xfrm>
            <a:off x="11802041" y="2794113"/>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61" name="Cylinder 60">
            <a:extLst>
              <a:ext uri="{FF2B5EF4-FFF2-40B4-BE49-F238E27FC236}">
                <a16:creationId xmlns:a16="http://schemas.microsoft.com/office/drawing/2014/main" id="{C90AF431-8495-4E4E-BA7D-4CF318051F1E}"/>
              </a:ext>
            </a:extLst>
          </p:cNvPr>
          <p:cNvSpPr/>
          <p:nvPr/>
        </p:nvSpPr>
        <p:spPr>
          <a:xfrm>
            <a:off x="1165367" y="4387445"/>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62" name="Straight Arrow Connector 61">
            <a:extLst>
              <a:ext uri="{FF2B5EF4-FFF2-40B4-BE49-F238E27FC236}">
                <a16:creationId xmlns:a16="http://schemas.microsoft.com/office/drawing/2014/main" id="{B3449041-ACD4-4F0B-8F9F-87C27954AE91}"/>
              </a:ext>
            </a:extLst>
          </p:cNvPr>
          <p:cNvCxnSpPr>
            <a:cxnSpLocks/>
          </p:cNvCxnSpPr>
          <p:nvPr/>
        </p:nvCxnSpPr>
        <p:spPr>
          <a:xfrm flipV="1">
            <a:off x="1486207" y="365194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3" name="Cylinder 62">
            <a:extLst>
              <a:ext uri="{FF2B5EF4-FFF2-40B4-BE49-F238E27FC236}">
                <a16:creationId xmlns:a16="http://schemas.microsoft.com/office/drawing/2014/main" id="{CA0B6D9B-6305-4569-86AA-E95B0D7A9CA0}"/>
              </a:ext>
            </a:extLst>
          </p:cNvPr>
          <p:cNvSpPr/>
          <p:nvPr/>
        </p:nvSpPr>
        <p:spPr>
          <a:xfrm>
            <a:off x="10143891" y="4615291"/>
            <a:ext cx="641684" cy="1403685"/>
          </a:xfrm>
          <a:prstGeom prst="can">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64" name="Straight Arrow Connector 63">
            <a:extLst>
              <a:ext uri="{FF2B5EF4-FFF2-40B4-BE49-F238E27FC236}">
                <a16:creationId xmlns:a16="http://schemas.microsoft.com/office/drawing/2014/main" id="{304AF0D1-8BA0-4288-A7B8-8B0FC19EDCE2}"/>
              </a:ext>
            </a:extLst>
          </p:cNvPr>
          <p:cNvCxnSpPr>
            <a:cxnSpLocks/>
          </p:cNvCxnSpPr>
          <p:nvPr/>
        </p:nvCxnSpPr>
        <p:spPr>
          <a:xfrm flipV="1">
            <a:off x="10434710" y="3956775"/>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5" name="Multiplication Sign 64">
            <a:extLst>
              <a:ext uri="{FF2B5EF4-FFF2-40B4-BE49-F238E27FC236}">
                <a16:creationId xmlns:a16="http://schemas.microsoft.com/office/drawing/2014/main" id="{2DAC10C9-3783-49B2-94B2-8604B5C46BBA}"/>
              </a:ext>
            </a:extLst>
          </p:cNvPr>
          <p:cNvSpPr/>
          <p:nvPr/>
        </p:nvSpPr>
        <p:spPr>
          <a:xfrm flipH="1">
            <a:off x="9946046" y="4596062"/>
            <a:ext cx="1059387" cy="1416991"/>
          </a:xfrm>
          <a:prstGeom prst="mathMultiply">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66" name="TextBox 65">
            <a:extLst>
              <a:ext uri="{FF2B5EF4-FFF2-40B4-BE49-F238E27FC236}">
                <a16:creationId xmlns:a16="http://schemas.microsoft.com/office/drawing/2014/main" id="{0E49D46D-9651-4F1E-AB7F-8809429262CD}"/>
              </a:ext>
            </a:extLst>
          </p:cNvPr>
          <p:cNvSpPr txBox="1"/>
          <p:nvPr/>
        </p:nvSpPr>
        <p:spPr>
          <a:xfrm>
            <a:off x="8331805" y="1884949"/>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4-AP</a:t>
            </a:r>
            <a:endParaRPr lang="en-US" sz="5000" baseline="30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98A74BE-EB60-4113-AA42-1F1225A889FD}"/>
              </a:ext>
            </a:extLst>
          </p:cNvPr>
          <p:cNvSpPr/>
          <p:nvPr/>
        </p:nvSpPr>
        <p:spPr>
          <a:xfrm>
            <a:off x="7144153" y="1252330"/>
            <a:ext cx="7923570" cy="1156914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6BA25A7B-E586-4747-B93E-3E76E9366D57}"/>
              </a:ext>
            </a:extLst>
          </p:cNvPr>
          <p:cNvCxnSpPr>
            <a:cxnSpLocks/>
          </p:cNvCxnSpPr>
          <p:nvPr/>
        </p:nvCxnSpPr>
        <p:spPr>
          <a:xfrm flipH="1">
            <a:off x="13590644" y="4095269"/>
            <a:ext cx="61324" cy="2859614"/>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4CBCE67-4D3B-498E-B18E-8FB8A73A105C}"/>
              </a:ext>
            </a:extLst>
          </p:cNvPr>
          <p:cNvCxnSpPr>
            <a:cxnSpLocks/>
          </p:cNvCxnSpPr>
          <p:nvPr/>
        </p:nvCxnSpPr>
        <p:spPr>
          <a:xfrm flipH="1">
            <a:off x="13008373" y="4057997"/>
            <a:ext cx="90148" cy="2791307"/>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9F01C53-0AC8-44C2-9A3D-89BB69870EA3}"/>
              </a:ext>
            </a:extLst>
          </p:cNvPr>
          <p:cNvCxnSpPr>
            <a:cxnSpLocks/>
          </p:cNvCxnSpPr>
          <p:nvPr/>
        </p:nvCxnSpPr>
        <p:spPr>
          <a:xfrm flipH="1">
            <a:off x="13189597" y="4210397"/>
            <a:ext cx="61324" cy="2859614"/>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AD1F3CF-DBA8-488B-B781-9836E8BA8D35}"/>
              </a:ext>
            </a:extLst>
          </p:cNvPr>
          <p:cNvSpPr txBox="1"/>
          <p:nvPr/>
        </p:nvSpPr>
        <p:spPr>
          <a:xfrm>
            <a:off x="11810189" y="8179522"/>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p:txBody>
      </p:sp>
      <p:cxnSp>
        <p:nvCxnSpPr>
          <p:cNvPr id="71" name="Straight Arrow Connector 70">
            <a:extLst>
              <a:ext uri="{FF2B5EF4-FFF2-40B4-BE49-F238E27FC236}">
                <a16:creationId xmlns:a16="http://schemas.microsoft.com/office/drawing/2014/main" id="{73C18DCA-CD58-46E1-A8F0-983ED14DD405}"/>
              </a:ext>
            </a:extLst>
          </p:cNvPr>
          <p:cNvCxnSpPr>
            <a:cxnSpLocks/>
          </p:cNvCxnSpPr>
          <p:nvPr/>
        </p:nvCxnSpPr>
        <p:spPr>
          <a:xfrm>
            <a:off x="14240817" y="8773183"/>
            <a:ext cx="3358070" cy="596932"/>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8A6E18E8-AE6E-4A38-BF57-1AE800930141}"/>
              </a:ext>
            </a:extLst>
          </p:cNvPr>
          <p:cNvSpPr/>
          <p:nvPr/>
        </p:nvSpPr>
        <p:spPr>
          <a:xfrm>
            <a:off x="19718407" y="850976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116A478-974F-4A23-9589-2891F7294183}"/>
              </a:ext>
            </a:extLst>
          </p:cNvPr>
          <p:cNvSpPr/>
          <p:nvPr/>
        </p:nvSpPr>
        <p:spPr>
          <a:xfrm>
            <a:off x="19870807" y="866216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9EA76CC-B13F-4844-88AD-20F67EC9CE53}"/>
              </a:ext>
            </a:extLst>
          </p:cNvPr>
          <p:cNvSpPr/>
          <p:nvPr/>
        </p:nvSpPr>
        <p:spPr>
          <a:xfrm>
            <a:off x="20023207" y="881456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403165F-19B3-45F4-B856-3876E31D0718}"/>
              </a:ext>
            </a:extLst>
          </p:cNvPr>
          <p:cNvSpPr/>
          <p:nvPr/>
        </p:nvSpPr>
        <p:spPr>
          <a:xfrm>
            <a:off x="20094438" y="8693016"/>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CB9940F-5D77-4E32-9A38-86AF7750711C}"/>
              </a:ext>
            </a:extLst>
          </p:cNvPr>
          <p:cNvSpPr/>
          <p:nvPr/>
        </p:nvSpPr>
        <p:spPr>
          <a:xfrm>
            <a:off x="20328007" y="911936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7FFB30A-E6FF-4FCF-86D7-9D14A8282B9F}"/>
              </a:ext>
            </a:extLst>
          </p:cNvPr>
          <p:cNvSpPr/>
          <p:nvPr/>
        </p:nvSpPr>
        <p:spPr>
          <a:xfrm>
            <a:off x="20600504" y="872262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B26B7C2-4E36-47C0-A712-585064D2AB4F}"/>
              </a:ext>
            </a:extLst>
          </p:cNvPr>
          <p:cNvSpPr/>
          <p:nvPr/>
        </p:nvSpPr>
        <p:spPr>
          <a:xfrm>
            <a:off x="20355338" y="875409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FC365E8-D4AC-4110-930A-0BD48B62D2F8}"/>
              </a:ext>
            </a:extLst>
          </p:cNvPr>
          <p:cNvSpPr/>
          <p:nvPr/>
        </p:nvSpPr>
        <p:spPr>
          <a:xfrm>
            <a:off x="20651027" y="840208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08552A2-00D6-482D-9B97-1A59603F90D4}"/>
              </a:ext>
            </a:extLst>
          </p:cNvPr>
          <p:cNvSpPr/>
          <p:nvPr/>
        </p:nvSpPr>
        <p:spPr>
          <a:xfrm>
            <a:off x="20358651" y="8274121"/>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D2BE262-4610-4469-950A-E73C6A8F787D}"/>
              </a:ext>
            </a:extLst>
          </p:cNvPr>
          <p:cNvSpPr/>
          <p:nvPr/>
        </p:nvSpPr>
        <p:spPr>
          <a:xfrm>
            <a:off x="20355339" y="8477045"/>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8DBE33F-57E3-4B66-BED4-0A68924B4695}"/>
              </a:ext>
            </a:extLst>
          </p:cNvPr>
          <p:cNvSpPr/>
          <p:nvPr/>
        </p:nvSpPr>
        <p:spPr>
          <a:xfrm>
            <a:off x="19951978" y="818094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EFCCA32-17D2-4D17-A613-212D69DAA51D}"/>
              </a:ext>
            </a:extLst>
          </p:cNvPr>
          <p:cNvSpPr/>
          <p:nvPr/>
        </p:nvSpPr>
        <p:spPr>
          <a:xfrm>
            <a:off x="20084498" y="841658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3F1984B-4930-462D-A73B-D503DBE9F1F8}"/>
              </a:ext>
            </a:extLst>
          </p:cNvPr>
          <p:cNvSpPr/>
          <p:nvPr/>
        </p:nvSpPr>
        <p:spPr>
          <a:xfrm>
            <a:off x="19718407" y="817100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D4C085A4-5201-4854-B197-E15D89B04466}"/>
              </a:ext>
            </a:extLst>
          </p:cNvPr>
          <p:cNvSpPr txBox="1"/>
          <p:nvPr/>
        </p:nvSpPr>
        <p:spPr>
          <a:xfrm>
            <a:off x="15724652" y="5092724"/>
            <a:ext cx="6586611" cy="830997"/>
          </a:xfrm>
          <a:prstGeom prst="rect">
            <a:avLst/>
          </a:prstGeom>
          <a:noFill/>
        </p:spPr>
        <p:txBody>
          <a:bodyPr wrap="none" rtlCol="0">
            <a:spAutoFit/>
          </a:bodyPr>
          <a:lstStyle/>
          <a:p>
            <a:r>
              <a:rPr lang="en-US" sz="4800" b="1" dirty="0"/>
              <a:t>More transmitter release</a:t>
            </a:r>
          </a:p>
        </p:txBody>
      </p:sp>
    </p:spTree>
    <p:extLst>
      <p:ext uri="{BB962C8B-B14F-4D97-AF65-F5344CB8AC3E}">
        <p14:creationId xmlns:p14="http://schemas.microsoft.com/office/powerpoint/2010/main" val="3691377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7843-E981-4829-B5F6-E772E14B0D45}"/>
              </a:ext>
            </a:extLst>
          </p:cNvPr>
          <p:cNvSpPr>
            <a:spLocks noGrp="1"/>
          </p:cNvSpPr>
          <p:nvPr>
            <p:ph type="title"/>
          </p:nvPr>
        </p:nvSpPr>
        <p:spPr>
          <a:xfrm>
            <a:off x="997884" y="8253012"/>
            <a:ext cx="19716750" cy="3534835"/>
          </a:xfrm>
        </p:spPr>
        <p:txBody>
          <a:bodyPr/>
          <a:lstStyle/>
          <a:p>
            <a:r>
              <a:rPr lang="en-US" dirty="0"/>
              <a:t>MS</a:t>
            </a:r>
            <a:r>
              <a:rPr lang="en-US" sz="9600" b="1" dirty="0"/>
              <a:t> ……..Multiple sclerosis</a:t>
            </a:r>
            <a:r>
              <a:rPr lang="en-US" dirty="0"/>
              <a:t> </a:t>
            </a:r>
          </a:p>
        </p:txBody>
      </p:sp>
      <p:sp>
        <p:nvSpPr>
          <p:cNvPr id="3" name="Content Placeholder 2">
            <a:extLst>
              <a:ext uri="{FF2B5EF4-FFF2-40B4-BE49-F238E27FC236}">
                <a16:creationId xmlns:a16="http://schemas.microsoft.com/office/drawing/2014/main" id="{FB96203A-F6ED-405D-B4E1-83DB62C288EB}"/>
              </a:ext>
            </a:extLst>
          </p:cNvPr>
          <p:cNvSpPr>
            <a:spLocks noGrp="1"/>
          </p:cNvSpPr>
          <p:nvPr>
            <p:ph idx="1"/>
          </p:nvPr>
        </p:nvSpPr>
        <p:spPr>
          <a:xfrm>
            <a:off x="854448" y="13169651"/>
            <a:ext cx="19716750" cy="11603568"/>
          </a:xfrm>
        </p:spPr>
        <p:txBody>
          <a:bodyPr/>
          <a:lstStyle/>
          <a:p>
            <a:pPr marL="0" marR="0">
              <a:spcBef>
                <a:spcPts val="0"/>
              </a:spcBef>
              <a:spcAft>
                <a:spcPts val="0"/>
              </a:spcAft>
            </a:pPr>
            <a:r>
              <a:rPr lang="en-US" sz="4400" dirty="0">
                <a:effectLst/>
                <a:highlight>
                  <a:srgbClr val="FFFF00"/>
                </a:highlight>
                <a:latin typeface="Arial" panose="020B0604020202020204" pitchFamily="34" charset="0"/>
                <a:ea typeface="Arial" panose="020B0604020202020204" pitchFamily="34" charset="0"/>
                <a:cs typeface="Arial" panose="020B0604020202020204" pitchFamily="34" charset="0"/>
              </a:rPr>
              <a:t>4. Detail the pathology involved with MS</a:t>
            </a:r>
            <a:endParaRPr lang="en-US" sz="4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4" name="Periph vs central">
            <a:hlinkClick r:id="" action="ppaction://media"/>
            <a:extLst>
              <a:ext uri="{FF2B5EF4-FFF2-40B4-BE49-F238E27FC236}">
                <a16:creationId xmlns:a16="http://schemas.microsoft.com/office/drawing/2014/main" id="{7F364189-A15C-4792-8358-0D4CBC8F4C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45036" y="772689"/>
            <a:ext cx="3783106" cy="3783106"/>
          </a:xfrm>
          <a:prstGeom prst="rect">
            <a:avLst/>
          </a:prstGeom>
        </p:spPr>
      </p:pic>
      <p:sp>
        <p:nvSpPr>
          <p:cNvPr id="5" name="TextBox 4">
            <a:extLst>
              <a:ext uri="{FF2B5EF4-FFF2-40B4-BE49-F238E27FC236}">
                <a16:creationId xmlns:a16="http://schemas.microsoft.com/office/drawing/2014/main" id="{E7E3297C-7E37-4A08-9931-2241E3D015B4}"/>
              </a:ext>
            </a:extLst>
          </p:cNvPr>
          <p:cNvSpPr txBox="1"/>
          <p:nvPr/>
        </p:nvSpPr>
        <p:spPr>
          <a:xfrm>
            <a:off x="4521570" y="2097742"/>
            <a:ext cx="6908430" cy="923330"/>
          </a:xfrm>
          <a:prstGeom prst="rect">
            <a:avLst/>
          </a:prstGeom>
          <a:noFill/>
        </p:spPr>
        <p:txBody>
          <a:bodyPr wrap="none" rtlCol="0">
            <a:spAutoFit/>
          </a:bodyPr>
          <a:lstStyle/>
          <a:p>
            <a:r>
              <a:rPr lang="en-US" sz="5400" dirty="0"/>
              <a:t>Back you our case study</a:t>
            </a:r>
          </a:p>
        </p:txBody>
      </p:sp>
      <p:pic>
        <p:nvPicPr>
          <p:cNvPr id="6" name="Diagnosis of MS">
            <a:hlinkClick r:id="" action="ppaction://media"/>
            <a:extLst>
              <a:ext uri="{FF2B5EF4-FFF2-40B4-BE49-F238E27FC236}">
                <a16:creationId xmlns:a16="http://schemas.microsoft.com/office/drawing/2014/main" id="{4BFC5E16-0259-4A14-8C15-2397012079F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192966" y="4625108"/>
            <a:ext cx="3627904" cy="3627904"/>
          </a:xfrm>
          <a:prstGeom prst="rect">
            <a:avLst/>
          </a:prstGeom>
        </p:spPr>
      </p:pic>
      <p:pic>
        <p:nvPicPr>
          <p:cNvPr id="7" name="Types of MS">
            <a:hlinkClick r:id="" action="ppaction://media"/>
            <a:extLst>
              <a:ext uri="{FF2B5EF4-FFF2-40B4-BE49-F238E27FC236}">
                <a16:creationId xmlns:a16="http://schemas.microsoft.com/office/drawing/2014/main" id="{F39C1B23-0523-406A-99D6-A333DF1B7A8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100046" y="10344529"/>
            <a:ext cx="2886635" cy="2886635"/>
          </a:xfrm>
          <a:prstGeom prst="rect">
            <a:avLst/>
          </a:prstGeom>
        </p:spPr>
      </p:pic>
    </p:spTree>
    <p:extLst>
      <p:ext uri="{BB962C8B-B14F-4D97-AF65-F5344CB8AC3E}">
        <p14:creationId xmlns:p14="http://schemas.microsoft.com/office/powerpoint/2010/main" val="3375442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885"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3B94DF30-1EB4-495B-8CDF-D1638A3FA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268" y="3597965"/>
            <a:ext cx="14391350" cy="14163639"/>
          </a:xfrm>
          <a:prstGeom prst="rect">
            <a:avLst/>
          </a:prstGeom>
        </p:spPr>
      </p:pic>
      <p:sp>
        <p:nvSpPr>
          <p:cNvPr id="6" name="TextBox 5">
            <a:extLst>
              <a:ext uri="{FF2B5EF4-FFF2-40B4-BE49-F238E27FC236}">
                <a16:creationId xmlns:a16="http://schemas.microsoft.com/office/drawing/2014/main" id="{3B20BCC3-B6B0-4CB2-8441-ED8B47C40EF7}"/>
              </a:ext>
            </a:extLst>
          </p:cNvPr>
          <p:cNvSpPr txBox="1"/>
          <p:nvPr/>
        </p:nvSpPr>
        <p:spPr>
          <a:xfrm>
            <a:off x="7530353" y="526396"/>
            <a:ext cx="9083320" cy="830997"/>
          </a:xfrm>
          <a:prstGeom prst="rect">
            <a:avLst/>
          </a:prstGeom>
          <a:noFill/>
        </p:spPr>
        <p:txBody>
          <a:bodyPr wrap="none" rtlCol="0">
            <a:spAutoFit/>
          </a:bodyPr>
          <a:lstStyle/>
          <a:p>
            <a:r>
              <a:rPr lang="en-US" sz="4800" dirty="0"/>
              <a:t>The general idea: </a:t>
            </a:r>
            <a:r>
              <a:rPr lang="en-US" sz="4800" b="1" dirty="0"/>
              <a:t>Multiple sclerosis</a:t>
            </a:r>
          </a:p>
        </p:txBody>
      </p:sp>
      <p:sp>
        <p:nvSpPr>
          <p:cNvPr id="8" name="TextBox 7">
            <a:extLst>
              <a:ext uri="{FF2B5EF4-FFF2-40B4-BE49-F238E27FC236}">
                <a16:creationId xmlns:a16="http://schemas.microsoft.com/office/drawing/2014/main" id="{0175830C-AA52-46E9-9789-70DBBBDD3826}"/>
              </a:ext>
            </a:extLst>
          </p:cNvPr>
          <p:cNvSpPr txBox="1"/>
          <p:nvPr/>
        </p:nvSpPr>
        <p:spPr>
          <a:xfrm>
            <a:off x="1297312" y="1357393"/>
            <a:ext cx="21021261" cy="2800767"/>
          </a:xfrm>
          <a:prstGeom prst="rect">
            <a:avLst/>
          </a:prstGeom>
          <a:noFill/>
        </p:spPr>
        <p:txBody>
          <a:bodyPr wrap="square">
            <a:spAutoFit/>
          </a:bodyPr>
          <a:lstStyle/>
          <a:p>
            <a:r>
              <a:rPr lang="en-US" sz="4400" dirty="0"/>
              <a:t>Multiple sclerosis (MS) is a potentially disabling disease of the brain and spinal cord (central nervous system). </a:t>
            </a:r>
            <a:r>
              <a:rPr lang="en-US" sz="4400" dirty="0">
                <a:cs typeface="Arial" panose="020B0604020202020204" pitchFamily="34" charset="0"/>
              </a:rPr>
              <a:t>Autoimmune</a:t>
            </a:r>
            <a:r>
              <a:rPr lang="en-US" sz="4400" dirty="0">
                <a:effectLst/>
                <a:cs typeface="Arial" panose="020B0604020202020204" pitchFamily="34" charset="0"/>
              </a:rPr>
              <a:t> disease, etiology not exactly known. Myelin Sheaths (and further inflammation) are destroyed by the own immune system</a:t>
            </a:r>
          </a:p>
          <a:p>
            <a:endParaRPr lang="en-US" sz="4400" dirty="0"/>
          </a:p>
        </p:txBody>
      </p:sp>
    </p:spTree>
    <p:extLst>
      <p:ext uri="{BB962C8B-B14F-4D97-AF65-F5344CB8AC3E}">
        <p14:creationId xmlns:p14="http://schemas.microsoft.com/office/powerpoint/2010/main" val="1424129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A9BA0-D980-F20F-C539-1802B4847C4A}"/>
              </a:ext>
            </a:extLst>
          </p:cNvPr>
          <p:cNvPicPr>
            <a:picLocks noChangeAspect="1"/>
          </p:cNvPicPr>
          <p:nvPr/>
        </p:nvPicPr>
        <p:blipFill>
          <a:blip r:embed="rId2"/>
          <a:stretch>
            <a:fillRect/>
          </a:stretch>
        </p:blipFill>
        <p:spPr>
          <a:xfrm>
            <a:off x="4016189" y="484640"/>
            <a:ext cx="13682071" cy="17803360"/>
          </a:xfrm>
          <a:prstGeom prst="rect">
            <a:avLst/>
          </a:prstGeom>
        </p:spPr>
      </p:pic>
    </p:spTree>
    <p:extLst>
      <p:ext uri="{BB962C8B-B14F-4D97-AF65-F5344CB8AC3E}">
        <p14:creationId xmlns:p14="http://schemas.microsoft.com/office/powerpoint/2010/main" val="114464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410EE1D-2226-4180-B7FC-236A6232FC4F}"/>
              </a:ext>
            </a:extLst>
          </p:cNvPr>
          <p:cNvPicPr>
            <a:picLocks noChangeAspect="1"/>
          </p:cNvPicPr>
          <p:nvPr/>
        </p:nvPicPr>
        <p:blipFill>
          <a:blip r:embed="rId2"/>
          <a:stretch>
            <a:fillRect/>
          </a:stretch>
        </p:blipFill>
        <p:spPr>
          <a:xfrm>
            <a:off x="1559859" y="959647"/>
            <a:ext cx="19740282" cy="13931247"/>
          </a:xfrm>
          <a:prstGeom prst="rect">
            <a:avLst/>
          </a:prstGeom>
        </p:spPr>
      </p:pic>
      <p:sp>
        <p:nvSpPr>
          <p:cNvPr id="6" name="Oval 5">
            <a:extLst>
              <a:ext uri="{FF2B5EF4-FFF2-40B4-BE49-F238E27FC236}">
                <a16:creationId xmlns:a16="http://schemas.microsoft.com/office/drawing/2014/main" id="{C92FE2DA-AB97-4801-A9B1-009F59DF9DB8}"/>
              </a:ext>
            </a:extLst>
          </p:cNvPr>
          <p:cNvSpPr/>
          <p:nvPr/>
        </p:nvSpPr>
        <p:spPr>
          <a:xfrm>
            <a:off x="10632142" y="806823"/>
            <a:ext cx="6938682" cy="17032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
        <p:nvSpPr>
          <p:cNvPr id="4" name="TextBox 3">
            <a:extLst>
              <a:ext uri="{FF2B5EF4-FFF2-40B4-BE49-F238E27FC236}">
                <a16:creationId xmlns:a16="http://schemas.microsoft.com/office/drawing/2014/main" id="{E09488BD-38D1-4E7D-94FE-8019054F3F08}"/>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spTree>
    <p:extLst>
      <p:ext uri="{BB962C8B-B14F-4D97-AF65-F5344CB8AC3E}">
        <p14:creationId xmlns:p14="http://schemas.microsoft.com/office/powerpoint/2010/main" val="2530723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3A19DFE-8E61-4F20-B2A0-DDB6A50A737D}"/>
              </a:ext>
            </a:extLst>
          </p:cNvPr>
          <p:cNvPicPr>
            <a:picLocks noChangeAspect="1"/>
          </p:cNvPicPr>
          <p:nvPr/>
        </p:nvPicPr>
        <p:blipFill>
          <a:blip r:embed="rId2"/>
          <a:stretch>
            <a:fillRect/>
          </a:stretch>
        </p:blipFill>
        <p:spPr>
          <a:xfrm>
            <a:off x="803779" y="1972235"/>
            <a:ext cx="20455315" cy="13160189"/>
          </a:xfrm>
          <a:prstGeom prst="rect">
            <a:avLst/>
          </a:prstGeom>
        </p:spPr>
      </p:pic>
      <p:sp>
        <p:nvSpPr>
          <p:cNvPr id="4" name="Oval 3">
            <a:extLst>
              <a:ext uri="{FF2B5EF4-FFF2-40B4-BE49-F238E27FC236}">
                <a16:creationId xmlns:a16="http://schemas.microsoft.com/office/drawing/2014/main" id="{74C9FB48-A027-4A35-A717-6BA5CE44E894}"/>
              </a:ext>
            </a:extLst>
          </p:cNvPr>
          <p:cNvSpPr/>
          <p:nvPr/>
        </p:nvSpPr>
        <p:spPr>
          <a:xfrm>
            <a:off x="10130118" y="1972235"/>
            <a:ext cx="6347011" cy="17032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
        <p:nvSpPr>
          <p:cNvPr id="5" name="TextBox 4">
            <a:extLst>
              <a:ext uri="{FF2B5EF4-FFF2-40B4-BE49-F238E27FC236}">
                <a16:creationId xmlns:a16="http://schemas.microsoft.com/office/drawing/2014/main" id="{2A79DE27-5FFC-4759-907B-51CA8D4040ED}"/>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spTree>
    <p:extLst>
      <p:ext uri="{BB962C8B-B14F-4D97-AF65-F5344CB8AC3E}">
        <p14:creationId xmlns:p14="http://schemas.microsoft.com/office/powerpoint/2010/main" val="640241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A9834275-B6DC-4F94-A3D1-0D488F1B47C4}"/>
              </a:ext>
            </a:extLst>
          </p:cNvPr>
          <p:cNvPicPr>
            <a:picLocks noChangeAspect="1"/>
          </p:cNvPicPr>
          <p:nvPr/>
        </p:nvPicPr>
        <p:blipFill>
          <a:blip r:embed="rId2"/>
          <a:stretch>
            <a:fillRect/>
          </a:stretch>
        </p:blipFill>
        <p:spPr>
          <a:xfrm>
            <a:off x="4034118" y="-146869"/>
            <a:ext cx="13805647" cy="17428405"/>
          </a:xfrm>
          <a:prstGeom prst="rect">
            <a:avLst/>
          </a:prstGeom>
        </p:spPr>
      </p:pic>
      <p:sp>
        <p:nvSpPr>
          <p:cNvPr id="4" name="TextBox 3">
            <a:extLst>
              <a:ext uri="{FF2B5EF4-FFF2-40B4-BE49-F238E27FC236}">
                <a16:creationId xmlns:a16="http://schemas.microsoft.com/office/drawing/2014/main" id="{D60D3776-C4E0-4AFC-B48F-B287A95F6465}"/>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spTree>
    <p:extLst>
      <p:ext uri="{BB962C8B-B14F-4D97-AF65-F5344CB8AC3E}">
        <p14:creationId xmlns:p14="http://schemas.microsoft.com/office/powerpoint/2010/main" val="66010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58FC5E-24F3-48FD-9098-6C30E7D0440C}"/>
              </a:ext>
            </a:extLst>
          </p:cNvPr>
          <p:cNvSpPr>
            <a:spLocks noGrp="1"/>
          </p:cNvSpPr>
          <p:nvPr>
            <p:ph idx="1"/>
          </p:nvPr>
        </p:nvSpPr>
        <p:spPr>
          <a:xfrm>
            <a:off x="1571624" y="887662"/>
            <a:ext cx="19716750" cy="6570632"/>
          </a:xfrm>
        </p:spPr>
        <p:txBody>
          <a:bodyPr>
            <a:normAutofit/>
          </a:bodyPr>
          <a:lstStyle/>
          <a:p>
            <a:pPr marL="0" indent="0" algn="l">
              <a:buNone/>
            </a:pPr>
            <a:r>
              <a:rPr lang="en-US" sz="4400" b="1" i="0" u="none" strike="noStrike" baseline="0" dirty="0">
                <a:latin typeface="Arial" panose="020B0604020202020204" pitchFamily="34" charset="0"/>
                <a:cs typeface="Arial" panose="020B0604020202020204" pitchFamily="34" charset="0"/>
              </a:rPr>
              <a:t>There are 4 types of MS lesions: </a:t>
            </a:r>
          </a:p>
          <a:p>
            <a:pPr marL="0" indent="0" algn="l">
              <a:buNone/>
            </a:pPr>
            <a:endParaRPr lang="en-US" sz="4400" b="1" i="0" u="none" strike="noStrike" baseline="0" dirty="0">
              <a:latin typeface="Arial" panose="020B0604020202020204" pitchFamily="34" charset="0"/>
              <a:cs typeface="Arial" panose="020B0604020202020204" pitchFamily="34" charset="0"/>
            </a:endParaRPr>
          </a:p>
          <a:p>
            <a:pPr marL="0" indent="0" algn="l">
              <a:buNone/>
            </a:pPr>
            <a:r>
              <a:rPr lang="en-US" sz="4400" b="1" dirty="0">
                <a:latin typeface="Arial" panose="020B0604020202020204" pitchFamily="34" charset="0"/>
                <a:cs typeface="Arial" panose="020B0604020202020204" pitchFamily="34" charset="0"/>
              </a:rPr>
              <a:t>1. </a:t>
            </a:r>
            <a:r>
              <a:rPr lang="en-US" sz="4400" b="1" i="0" u="none" strike="noStrike" baseline="0" dirty="0">
                <a:latin typeface="Arial" panose="020B0604020202020204" pitchFamily="34" charset="0"/>
                <a:cs typeface="Arial" panose="020B0604020202020204" pitchFamily="34" charset="0"/>
              </a:rPr>
              <a:t>active lesions with profound </a:t>
            </a:r>
            <a:r>
              <a:rPr lang="en-US" sz="4400" b="1" i="0" u="none" strike="noStrike" baseline="0" dirty="0">
                <a:highlight>
                  <a:srgbClr val="FFFF00"/>
                </a:highlight>
                <a:latin typeface="Arial" panose="020B0604020202020204" pitchFamily="34" charset="0"/>
                <a:cs typeface="Arial" panose="020B0604020202020204" pitchFamily="34" charset="0"/>
              </a:rPr>
              <a:t>inflammation and blood–brain barrier 	(BBB)  damag</a:t>
            </a:r>
            <a:r>
              <a:rPr lang="en-US" sz="4400" b="1" i="0" u="none" strike="noStrike" baseline="0" dirty="0">
                <a:latin typeface="Arial" panose="020B0604020202020204" pitchFamily="34" charset="0"/>
                <a:cs typeface="Arial" panose="020B0604020202020204" pitchFamily="34" charset="0"/>
              </a:rPr>
              <a:t>e;</a:t>
            </a:r>
          </a:p>
          <a:p>
            <a:pPr marL="0" indent="0" algn="l">
              <a:buNone/>
            </a:pPr>
            <a:r>
              <a:rPr lang="en-US" sz="4400" b="1" dirty="0">
                <a:latin typeface="Arial" panose="020B0604020202020204" pitchFamily="34" charset="0"/>
                <a:cs typeface="Arial" panose="020B0604020202020204" pitchFamily="34" charset="0"/>
              </a:rPr>
              <a:t>2.</a:t>
            </a:r>
            <a:r>
              <a:rPr lang="en-US" sz="4400" b="1" i="0" u="none" strike="noStrike" baseline="0" dirty="0">
                <a:latin typeface="Arial" panose="020B0604020202020204" pitchFamily="34" charset="0"/>
                <a:cs typeface="Arial" panose="020B0604020202020204" pitchFamily="34" charset="0"/>
              </a:rPr>
              <a:t> chronic active, smoldering, or slowly expanding lesions (SELs); </a:t>
            </a:r>
          </a:p>
          <a:p>
            <a:pPr marL="0" indent="0" algn="l">
              <a:buNone/>
            </a:pPr>
            <a:r>
              <a:rPr lang="en-US" sz="4400" b="1" dirty="0">
                <a:latin typeface="Arial" panose="020B0604020202020204" pitchFamily="34" charset="0"/>
                <a:cs typeface="Arial" panose="020B0604020202020204" pitchFamily="34" charset="0"/>
              </a:rPr>
              <a:t>3. </a:t>
            </a:r>
            <a:r>
              <a:rPr lang="en-US" sz="4400" b="1" i="0" u="none" strike="noStrike" baseline="0" dirty="0">
                <a:latin typeface="Arial" panose="020B0604020202020204" pitchFamily="34" charset="0"/>
                <a:cs typeface="Arial" panose="020B0604020202020204" pitchFamily="34" charset="0"/>
              </a:rPr>
              <a:t>inactive lesions; </a:t>
            </a:r>
          </a:p>
          <a:p>
            <a:pPr marL="0" indent="0" algn="l">
              <a:buNone/>
            </a:pPr>
            <a:r>
              <a:rPr lang="en-US" sz="4400" b="1" dirty="0">
                <a:latin typeface="Arial" panose="020B0604020202020204" pitchFamily="34" charset="0"/>
                <a:cs typeface="Arial" panose="020B0604020202020204" pitchFamily="34" charset="0"/>
              </a:rPr>
              <a:t>4. </a:t>
            </a:r>
            <a:r>
              <a:rPr lang="en-US" sz="4400" b="1" i="0" u="none" strike="noStrike" baseline="0" dirty="0">
                <a:latin typeface="Arial" panose="020B0604020202020204" pitchFamily="34" charset="0"/>
                <a:cs typeface="Arial" panose="020B0604020202020204" pitchFamily="34" charset="0"/>
              </a:rPr>
              <a:t>and remyelinated shadow plaques (next slide).</a:t>
            </a:r>
            <a:endParaRPr lang="en-US" sz="4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88E856-80AC-4D57-AACA-8ABFEBA3BC76}"/>
              </a:ext>
            </a:extLst>
          </p:cNvPr>
          <p:cNvSpPr txBox="1"/>
          <p:nvPr/>
        </p:nvSpPr>
        <p:spPr>
          <a:xfrm>
            <a:off x="1336562" y="13644392"/>
            <a:ext cx="20515730" cy="1938992"/>
          </a:xfrm>
          <a:prstGeom prst="rect">
            <a:avLst/>
          </a:prstGeom>
          <a:noFill/>
        </p:spPr>
        <p:txBody>
          <a:bodyPr wrap="square">
            <a:spAutoFit/>
          </a:bodyPr>
          <a:lstStyle/>
          <a:p>
            <a:pPr marL="0" marR="0">
              <a:spcBef>
                <a:spcPts val="0"/>
              </a:spcBef>
              <a:spcAft>
                <a:spcPts val="0"/>
              </a:spcAft>
            </a:pPr>
            <a:r>
              <a:rPr lang="en-US" sz="4000" dirty="0" err="1">
                <a:effectLst/>
                <a:latin typeface="Calibri" panose="020F0502020204030204" pitchFamily="34" charset="0"/>
                <a:ea typeface="Calibri" panose="020F0502020204030204" pitchFamily="34" charset="0"/>
              </a:rPr>
              <a:t>Filippi</a:t>
            </a:r>
            <a:r>
              <a:rPr lang="en-US" sz="4000" dirty="0">
                <a:effectLst/>
                <a:latin typeface="Calibri" panose="020F0502020204030204" pitchFamily="34" charset="0"/>
                <a:ea typeface="Calibri" panose="020F0502020204030204" pitchFamily="34" charset="0"/>
              </a:rPr>
              <a:t> M, Preziosa P, Langdon D, </a:t>
            </a:r>
            <a:r>
              <a:rPr lang="en-US" sz="4000" dirty="0" err="1">
                <a:effectLst/>
                <a:latin typeface="Calibri" panose="020F0502020204030204" pitchFamily="34" charset="0"/>
                <a:ea typeface="Calibri" panose="020F0502020204030204" pitchFamily="34" charset="0"/>
              </a:rPr>
              <a:t>Lassmann</a:t>
            </a:r>
            <a:r>
              <a:rPr lang="en-US" sz="4000" dirty="0">
                <a:effectLst/>
                <a:latin typeface="Calibri" panose="020F0502020204030204" pitchFamily="34" charset="0"/>
                <a:ea typeface="Calibri" panose="020F0502020204030204" pitchFamily="34" charset="0"/>
              </a:rPr>
              <a:t> H, Paul F, </a:t>
            </a:r>
            <a:r>
              <a:rPr lang="en-US" sz="4000" dirty="0" err="1">
                <a:effectLst/>
                <a:latin typeface="Calibri" panose="020F0502020204030204" pitchFamily="34" charset="0"/>
                <a:ea typeface="Calibri" panose="020F0502020204030204" pitchFamily="34" charset="0"/>
              </a:rPr>
              <a:t>Rovira</a:t>
            </a:r>
            <a:r>
              <a:rPr lang="en-US" sz="4000" dirty="0">
                <a:effectLst/>
                <a:latin typeface="Calibri" panose="020F0502020204030204" pitchFamily="34" charset="0"/>
                <a:ea typeface="Calibri" panose="020F0502020204030204" pitchFamily="34" charset="0"/>
              </a:rPr>
              <a:t> À, </a:t>
            </a:r>
            <a:r>
              <a:rPr lang="en-US" sz="4000" dirty="0" err="1">
                <a:effectLst/>
                <a:latin typeface="Calibri" panose="020F0502020204030204" pitchFamily="34" charset="0"/>
                <a:ea typeface="Calibri" panose="020F0502020204030204" pitchFamily="34" charset="0"/>
              </a:rPr>
              <a:t>Schoonheim</a:t>
            </a:r>
            <a:r>
              <a:rPr lang="en-US" sz="4000" dirty="0">
                <a:effectLst/>
                <a:latin typeface="Calibri" panose="020F0502020204030204" pitchFamily="34" charset="0"/>
                <a:ea typeface="Calibri" panose="020F0502020204030204" pitchFamily="34" charset="0"/>
              </a:rPr>
              <a:t> MM, </a:t>
            </a:r>
            <a:r>
              <a:rPr lang="en-US" sz="4000" dirty="0" err="1">
                <a:effectLst/>
                <a:latin typeface="Calibri" panose="020F0502020204030204" pitchFamily="34" charset="0"/>
                <a:ea typeface="Calibri" panose="020F0502020204030204" pitchFamily="34" charset="0"/>
              </a:rPr>
              <a:t>Solari</a:t>
            </a:r>
            <a:r>
              <a:rPr lang="en-US" sz="4000" dirty="0">
                <a:effectLst/>
                <a:latin typeface="Calibri" panose="020F0502020204030204" pitchFamily="34" charset="0"/>
                <a:ea typeface="Calibri" panose="020F0502020204030204" pitchFamily="34" charset="0"/>
              </a:rPr>
              <a:t> A, </a:t>
            </a:r>
            <a:r>
              <a:rPr lang="en-US" sz="4000" dirty="0" err="1">
                <a:effectLst/>
                <a:latin typeface="Calibri" panose="020F0502020204030204" pitchFamily="34" charset="0"/>
                <a:ea typeface="Calibri" panose="020F0502020204030204" pitchFamily="34" charset="0"/>
              </a:rPr>
              <a:t>Stankoff</a:t>
            </a:r>
            <a:r>
              <a:rPr lang="en-US" sz="4000" dirty="0">
                <a:effectLst/>
                <a:latin typeface="Calibri" panose="020F0502020204030204" pitchFamily="34" charset="0"/>
                <a:ea typeface="Calibri" panose="020F0502020204030204" pitchFamily="34" charset="0"/>
              </a:rPr>
              <a:t> B, Rocca MA. Identifying Progression in Multiple Sclerosis: New Perspectives. Ann Neurol. </a:t>
            </a:r>
            <a:r>
              <a:rPr lang="en-US" sz="4000" dirty="0">
                <a:effectLst/>
                <a:highlight>
                  <a:srgbClr val="FFFF00"/>
                </a:highlight>
                <a:latin typeface="Calibri" panose="020F0502020204030204" pitchFamily="34" charset="0"/>
                <a:ea typeface="Calibri" panose="020F0502020204030204" pitchFamily="34" charset="0"/>
              </a:rPr>
              <a:t>2020</a:t>
            </a:r>
            <a:r>
              <a:rPr lang="en-US" sz="4000" dirty="0">
                <a:effectLst/>
                <a:latin typeface="Calibri" panose="020F0502020204030204" pitchFamily="34" charset="0"/>
                <a:ea typeface="Calibri" panose="020F0502020204030204" pitchFamily="34" charset="0"/>
              </a:rPr>
              <a:t> Sep;88(3):438-452. </a:t>
            </a:r>
            <a:r>
              <a:rPr lang="en-US" sz="4000" dirty="0" err="1">
                <a:effectLst/>
                <a:latin typeface="Calibri" panose="020F0502020204030204" pitchFamily="34" charset="0"/>
                <a:ea typeface="Calibri" panose="020F0502020204030204" pitchFamily="34" charset="0"/>
              </a:rPr>
              <a:t>doi</a:t>
            </a:r>
            <a:r>
              <a:rPr lang="en-US" sz="4000" dirty="0">
                <a:effectLst/>
                <a:latin typeface="Calibri" panose="020F0502020204030204" pitchFamily="34" charset="0"/>
                <a:ea typeface="Calibri" panose="020F0502020204030204" pitchFamily="34" charset="0"/>
              </a:rPr>
              <a:t>: 10.1002/ana.25808. </a:t>
            </a:r>
            <a:r>
              <a:rPr lang="en-US" sz="4000" dirty="0" err="1">
                <a:effectLst/>
                <a:latin typeface="Calibri" panose="020F0502020204030204" pitchFamily="34" charset="0"/>
                <a:ea typeface="Calibri" panose="020F0502020204030204" pitchFamily="34" charset="0"/>
              </a:rPr>
              <a:t>Epub</a:t>
            </a:r>
            <a:r>
              <a:rPr lang="en-US" sz="4000" dirty="0">
                <a:effectLst/>
                <a:latin typeface="Calibri" panose="020F0502020204030204" pitchFamily="34" charset="0"/>
                <a:ea typeface="Calibri" panose="020F0502020204030204" pitchFamily="34" charset="0"/>
              </a:rPr>
              <a:t> 2020 Jul 6. PMID: 32506714.</a:t>
            </a:r>
          </a:p>
        </p:txBody>
      </p:sp>
      <p:sp>
        <p:nvSpPr>
          <p:cNvPr id="6" name="TextBox 5">
            <a:extLst>
              <a:ext uri="{FF2B5EF4-FFF2-40B4-BE49-F238E27FC236}">
                <a16:creationId xmlns:a16="http://schemas.microsoft.com/office/drawing/2014/main" id="{3BA4968D-BB54-7D48-7798-692F771B0E38}"/>
              </a:ext>
            </a:extLst>
          </p:cNvPr>
          <p:cNvSpPr txBox="1"/>
          <p:nvPr/>
        </p:nvSpPr>
        <p:spPr>
          <a:xfrm>
            <a:off x="1571625" y="7738554"/>
            <a:ext cx="19716749" cy="4924425"/>
          </a:xfrm>
          <a:prstGeom prst="rect">
            <a:avLst/>
          </a:prstGeom>
          <a:noFill/>
        </p:spPr>
        <p:txBody>
          <a:bodyPr wrap="square">
            <a:spAutoFit/>
          </a:bodyPr>
          <a:lstStyle/>
          <a:p>
            <a:r>
              <a:rPr lang="en-US" sz="5400" b="1" dirty="0"/>
              <a:t>There are four main types of clinical  MS:</a:t>
            </a:r>
          </a:p>
          <a:p>
            <a:pPr>
              <a:buFont typeface="Arial" panose="020B0604020202020204" pitchFamily="34" charset="0"/>
              <a:buChar char="•"/>
            </a:pPr>
            <a:r>
              <a:rPr lang="en-US" sz="5400" b="1" dirty="0"/>
              <a:t>clinically isolated syndrome (CIS)</a:t>
            </a:r>
          </a:p>
          <a:p>
            <a:pPr>
              <a:buFont typeface="Arial" panose="020B0604020202020204" pitchFamily="34" charset="0"/>
              <a:buChar char="•"/>
            </a:pPr>
            <a:r>
              <a:rPr lang="en-US" sz="5400" b="1" dirty="0"/>
              <a:t>relapsing-remitting MS (RRMS)</a:t>
            </a:r>
          </a:p>
          <a:p>
            <a:pPr>
              <a:buFont typeface="Arial" panose="020B0604020202020204" pitchFamily="34" charset="0"/>
              <a:buChar char="•"/>
            </a:pPr>
            <a:r>
              <a:rPr lang="en-US" sz="5400" b="1" dirty="0"/>
              <a:t>primary progressive MS (PPMS)</a:t>
            </a:r>
          </a:p>
          <a:p>
            <a:pPr>
              <a:buFont typeface="Arial" panose="020B0604020202020204" pitchFamily="34" charset="0"/>
              <a:buChar char="•"/>
            </a:pPr>
            <a:r>
              <a:rPr lang="en-US" sz="5400" b="1" dirty="0"/>
              <a:t>secondary progressive MS (SPMS)</a:t>
            </a:r>
          </a:p>
          <a:p>
            <a:endParaRPr lang="en-US" sz="4400" dirty="0">
              <a:effectLst/>
            </a:endParaRPr>
          </a:p>
        </p:txBody>
      </p:sp>
      <p:sp>
        <p:nvSpPr>
          <p:cNvPr id="7" name="TextBox 6">
            <a:extLst>
              <a:ext uri="{FF2B5EF4-FFF2-40B4-BE49-F238E27FC236}">
                <a16:creationId xmlns:a16="http://schemas.microsoft.com/office/drawing/2014/main" id="{190E83C2-426A-B666-1A5E-30B4896E3120}"/>
              </a:ext>
            </a:extLst>
          </p:cNvPr>
          <p:cNvSpPr txBox="1"/>
          <p:nvPr/>
        </p:nvSpPr>
        <p:spPr>
          <a:xfrm>
            <a:off x="1336563" y="16143905"/>
            <a:ext cx="20515729" cy="830997"/>
          </a:xfrm>
          <a:prstGeom prst="rect">
            <a:avLst/>
          </a:prstGeom>
          <a:noFill/>
        </p:spPr>
        <p:txBody>
          <a:bodyPr wrap="square">
            <a:spAutoFit/>
          </a:bodyPr>
          <a:lstStyle/>
          <a:p>
            <a:r>
              <a:rPr lang="en-US" sz="4800" dirty="0"/>
              <a:t>https://www.healthline.com/health/multiple-sclerosis/rrms-vs-ppms</a:t>
            </a:r>
          </a:p>
        </p:txBody>
      </p:sp>
    </p:spTree>
    <p:extLst>
      <p:ext uri="{BB962C8B-B14F-4D97-AF65-F5344CB8AC3E}">
        <p14:creationId xmlns:p14="http://schemas.microsoft.com/office/powerpoint/2010/main" val="1858556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B922AB4-C6F3-40E1-97C1-59E999F18AF8}"/>
              </a:ext>
            </a:extLst>
          </p:cNvPr>
          <p:cNvPicPr>
            <a:picLocks noChangeAspect="1"/>
          </p:cNvPicPr>
          <p:nvPr/>
        </p:nvPicPr>
        <p:blipFill>
          <a:blip r:embed="rId2"/>
          <a:stretch>
            <a:fillRect/>
          </a:stretch>
        </p:blipFill>
        <p:spPr>
          <a:xfrm>
            <a:off x="-263985" y="233082"/>
            <a:ext cx="23518431" cy="17921250"/>
          </a:xfrm>
          <a:prstGeom prst="rect">
            <a:avLst/>
          </a:prstGeom>
        </p:spPr>
      </p:pic>
    </p:spTree>
    <p:extLst>
      <p:ext uri="{BB962C8B-B14F-4D97-AF65-F5344CB8AC3E}">
        <p14:creationId xmlns:p14="http://schemas.microsoft.com/office/powerpoint/2010/main" val="319730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ower&#10;&#10;Description automatically generated with low confidence">
            <a:extLst>
              <a:ext uri="{FF2B5EF4-FFF2-40B4-BE49-F238E27FC236}">
                <a16:creationId xmlns:a16="http://schemas.microsoft.com/office/drawing/2014/main" id="{974CE095-B7B1-4025-840E-EFE985162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50" y="246222"/>
            <a:ext cx="21288700" cy="13923121"/>
          </a:xfrm>
          <a:prstGeom prst="rect">
            <a:avLst/>
          </a:prstGeom>
        </p:spPr>
      </p:pic>
      <p:sp>
        <p:nvSpPr>
          <p:cNvPr id="7" name="TextBox 6">
            <a:extLst>
              <a:ext uri="{FF2B5EF4-FFF2-40B4-BE49-F238E27FC236}">
                <a16:creationId xmlns:a16="http://schemas.microsoft.com/office/drawing/2014/main" id="{FFA84911-9171-4E1D-8965-3F7BAA9B9E14}"/>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pic>
        <p:nvPicPr>
          <p:cNvPr id="3" name="Picture 2" descr="A picture containing text&#10;&#10;Description automatically generated">
            <a:extLst>
              <a:ext uri="{FF2B5EF4-FFF2-40B4-BE49-F238E27FC236}">
                <a16:creationId xmlns:a16="http://schemas.microsoft.com/office/drawing/2014/main" id="{F8934183-8E0D-45C8-8EFD-5160454587CF}"/>
              </a:ext>
            </a:extLst>
          </p:cNvPr>
          <p:cNvPicPr>
            <a:picLocks noChangeAspect="1"/>
          </p:cNvPicPr>
          <p:nvPr/>
        </p:nvPicPr>
        <p:blipFill>
          <a:blip r:embed="rId4"/>
          <a:stretch>
            <a:fillRect/>
          </a:stretch>
        </p:blipFill>
        <p:spPr>
          <a:xfrm>
            <a:off x="226594" y="13353078"/>
            <a:ext cx="22406812" cy="3895016"/>
          </a:xfrm>
          <a:prstGeom prst="rect">
            <a:avLst/>
          </a:prstGeom>
        </p:spPr>
      </p:pic>
    </p:spTree>
    <p:extLst>
      <p:ext uri="{BB962C8B-B14F-4D97-AF65-F5344CB8AC3E}">
        <p14:creationId xmlns:p14="http://schemas.microsoft.com/office/powerpoint/2010/main" val="1384265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10583101" y="769501"/>
            <a:ext cx="1700441" cy="774894"/>
          </a:xfrm>
          <a:prstGeom prst="rect">
            <a:avLst/>
          </a:prstGeom>
          <a:noFill/>
          <a:ln>
            <a:noFill/>
          </a:ln>
        </p:spPr>
        <p:style>
          <a:lnRef idx="0">
            <a:scrgbClr r="0" g="0" b="0"/>
          </a:lnRef>
          <a:fillRef idx="0">
            <a:scrgbClr r="0" g="0" b="0"/>
          </a:fillRef>
          <a:effectRef idx="0">
            <a:scrgbClr r="0" g="0" b="0"/>
          </a:effectRef>
          <a:fontRef idx="minor"/>
        </p:style>
        <p:txBody>
          <a:bodyPr wrap="none" lIns="225000" tIns="117000" rIns="225000" bIns="117000">
            <a:spAutoFit/>
          </a:bodyPr>
          <a:lstStyle/>
          <a:p>
            <a:r>
              <a:rPr lang="en-US" sz="3500" spc="-3">
                <a:solidFill>
                  <a:srgbClr val="FFFFFF"/>
                </a:solidFill>
                <a:latin typeface="Arial"/>
              </a:rPr>
              <a:t>Fig. 1 </a:t>
            </a:r>
          </a:p>
        </p:txBody>
      </p:sp>
      <p:pic>
        <p:nvPicPr>
          <p:cNvPr id="48" name="Main graphic"/>
          <p:cNvPicPr/>
          <p:nvPr/>
        </p:nvPicPr>
        <p:blipFill>
          <a:blip r:embed="rId3"/>
          <a:stretch/>
        </p:blipFill>
        <p:spPr>
          <a:xfrm>
            <a:off x="2738250" y="1156948"/>
            <a:ext cx="17383500" cy="13987046"/>
          </a:xfrm>
          <a:prstGeom prst="rect">
            <a:avLst/>
          </a:prstGeom>
          <a:ln>
            <a:noFill/>
          </a:ln>
        </p:spPr>
      </p:pic>
      <p:sp>
        <p:nvSpPr>
          <p:cNvPr id="49" name="TextShape 2"/>
          <p:cNvSpPr txBox="1"/>
          <p:nvPr/>
        </p:nvSpPr>
        <p:spPr>
          <a:xfrm>
            <a:off x="2381400" y="16764300"/>
            <a:ext cx="20637000" cy="573446"/>
          </a:xfrm>
          <a:prstGeom prst="rect">
            <a:avLst/>
          </a:prstGeom>
          <a:noFill/>
          <a:ln>
            <a:noFill/>
          </a:ln>
        </p:spPr>
        <p:txBody>
          <a:bodyPr lIns="225000" tIns="112500" rIns="225000" bIns="112500">
            <a:spAutoFit/>
          </a:bodyPr>
          <a:lstStyle/>
          <a:p>
            <a:r>
              <a:rPr lang="en-US" sz="2250" i="1" spc="-3">
                <a:solidFill>
                  <a:srgbClr val="FFFFFF"/>
                </a:solidFill>
                <a:latin typeface="Arial"/>
              </a:rPr>
              <a:t>Neurologic Clinics</a:t>
            </a:r>
            <a:r>
              <a:rPr lang="en-US" sz="2250" spc="-3">
                <a:solidFill>
                  <a:srgbClr val="FFFFFF"/>
                </a:solidFill>
                <a:latin typeface="Arial"/>
              </a:rPr>
              <a:t> 2018 361-11DOI: (10.1016/j.ncl.2017.08.002) </a:t>
            </a:r>
          </a:p>
        </p:txBody>
      </p:sp>
      <p:sp>
        <p:nvSpPr>
          <p:cNvPr id="50" name="TextShape 3"/>
          <p:cNvSpPr txBox="1"/>
          <p:nvPr/>
        </p:nvSpPr>
        <p:spPr>
          <a:xfrm>
            <a:off x="2381400" y="17129136"/>
            <a:ext cx="13890600" cy="582534"/>
          </a:xfrm>
          <a:prstGeom prst="rect">
            <a:avLst/>
          </a:prstGeom>
          <a:noFill/>
          <a:ln>
            <a:noFill/>
          </a:ln>
        </p:spPr>
        <p:txBody>
          <a:bodyPr lIns="225000" tIns="117000" rIns="225000" bIns="117000" anchor="ctr">
            <a:spAutoFit/>
          </a:bodyPr>
          <a:lstStyle/>
          <a:p>
            <a:r>
              <a:rPr lang="en-US" sz="2250" spc="-3">
                <a:solidFill>
                  <a:srgbClr val="FFFFFF"/>
                </a:solidFill>
                <a:latin typeface="Arial"/>
              </a:rPr>
              <a:t>Copyright © 2017 The Author(s)</a:t>
            </a:r>
            <a:r>
              <a:rPr lang="en-US" sz="2250" spc="-3">
                <a:solidFill>
                  <a:srgbClr val="FFFFFF"/>
                </a:solidFill>
                <a:latin typeface="Arial"/>
                <a:hlinkClick r:id="rId4"/>
              </a:rPr>
              <a:t> Terms and Conditions</a:t>
            </a:r>
            <a:endParaRPr lang="en-US" sz="2250" spc="-3">
              <a:solidFill>
                <a:srgbClr val="FFFFFF"/>
              </a:solidFill>
              <a:latin typeface="Arial"/>
            </a:endParaRPr>
          </a:p>
        </p:txBody>
      </p:sp>
      <p:pic>
        <p:nvPicPr>
          <p:cNvPr id="51" name="Logo"/>
          <p:cNvPicPr/>
          <p:nvPr/>
        </p:nvPicPr>
        <p:blipFill>
          <a:blip r:embed="rId5"/>
          <a:stretch/>
        </p:blipFill>
        <p:spPr>
          <a:xfrm>
            <a:off x="198900" y="15732000"/>
            <a:ext cx="1769400" cy="1984500"/>
          </a:xfrm>
          <a:prstGeom prst="rect">
            <a:avLst/>
          </a:prstGeom>
          <a:ln>
            <a:noFill/>
          </a:ln>
        </p:spPr>
      </p:pic>
      <p:sp>
        <p:nvSpPr>
          <p:cNvPr id="8" name="TextBox 7">
            <a:extLst>
              <a:ext uri="{FF2B5EF4-FFF2-40B4-BE49-F238E27FC236}">
                <a16:creationId xmlns:a16="http://schemas.microsoft.com/office/drawing/2014/main" id="{1581AA14-C4EB-49D2-98AD-5C9AC3875334}"/>
              </a:ext>
            </a:extLst>
          </p:cNvPr>
          <p:cNvSpPr txBox="1"/>
          <p:nvPr/>
        </p:nvSpPr>
        <p:spPr>
          <a:xfrm>
            <a:off x="2880098" y="16462879"/>
            <a:ext cx="19639604" cy="707886"/>
          </a:xfrm>
          <a:prstGeom prst="rect">
            <a:avLst/>
          </a:prstGeom>
          <a:noFill/>
        </p:spPr>
        <p:txBody>
          <a:bodyPr wrap="square">
            <a:spAutoFit/>
          </a:bodyPr>
          <a:lstStyle/>
          <a:p>
            <a:r>
              <a:rPr lang="en-US" sz="4000" dirty="0"/>
              <a:t>https://www.neurologic.theclinics.com/article/S0733-8619(17)30077-4/fulltext</a:t>
            </a:r>
          </a:p>
        </p:txBody>
      </p:sp>
    </p:spTree>
  </p:cSld>
  <p:clrMapOvr>
    <a:masterClrMapping/>
  </p:clrMapOvr>
  <p:transition spd="slow" advClick="0">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2ECCB84-6AB2-41C6-847C-B9828C75E32D}"/>
              </a:ext>
            </a:extLst>
          </p:cNvPr>
          <p:cNvPicPr>
            <a:picLocks noChangeAspect="1"/>
          </p:cNvPicPr>
          <p:nvPr/>
        </p:nvPicPr>
        <p:blipFill>
          <a:blip r:embed="rId3"/>
          <a:stretch>
            <a:fillRect/>
          </a:stretch>
        </p:blipFill>
        <p:spPr>
          <a:xfrm>
            <a:off x="-64288" y="1416423"/>
            <a:ext cx="22988576" cy="14988988"/>
          </a:xfrm>
          <a:prstGeom prst="rect">
            <a:avLst/>
          </a:prstGeom>
        </p:spPr>
      </p:pic>
      <p:sp>
        <p:nvSpPr>
          <p:cNvPr id="4" name="TextBox 3">
            <a:extLst>
              <a:ext uri="{FF2B5EF4-FFF2-40B4-BE49-F238E27FC236}">
                <a16:creationId xmlns:a16="http://schemas.microsoft.com/office/drawing/2014/main" id="{73BA749E-F3DA-4999-B6DB-451033161F63}"/>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sp>
        <p:nvSpPr>
          <p:cNvPr id="2" name="Oval 1">
            <a:extLst>
              <a:ext uri="{FF2B5EF4-FFF2-40B4-BE49-F238E27FC236}">
                <a16:creationId xmlns:a16="http://schemas.microsoft.com/office/drawing/2014/main" id="{E3C58EAF-E661-4125-AA65-5F42D8532688}"/>
              </a:ext>
            </a:extLst>
          </p:cNvPr>
          <p:cNvSpPr/>
          <p:nvPr/>
        </p:nvSpPr>
        <p:spPr>
          <a:xfrm>
            <a:off x="9108141" y="12676094"/>
            <a:ext cx="4249271" cy="9541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29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BCD643-BB17-4CE8-B14A-19BEAB9190E6}"/>
              </a:ext>
            </a:extLst>
          </p:cNvPr>
          <p:cNvSpPr txBox="1"/>
          <p:nvPr/>
        </p:nvSpPr>
        <p:spPr>
          <a:xfrm>
            <a:off x="2182905" y="1482769"/>
            <a:ext cx="18866223" cy="830997"/>
          </a:xfrm>
          <a:prstGeom prst="rect">
            <a:avLst/>
          </a:prstGeom>
          <a:noFill/>
        </p:spPr>
        <p:txBody>
          <a:bodyPr wrap="square">
            <a:spAutoFit/>
          </a:bodyPr>
          <a:lstStyle/>
          <a:p>
            <a:r>
              <a:rPr lang="en-US" sz="4800" dirty="0"/>
              <a:t>The differential diagnosis of MS closely follows the McDonald criteria.</a:t>
            </a:r>
          </a:p>
        </p:txBody>
      </p:sp>
      <p:sp>
        <p:nvSpPr>
          <p:cNvPr id="5" name="TextBox 4">
            <a:extLst>
              <a:ext uri="{FF2B5EF4-FFF2-40B4-BE49-F238E27FC236}">
                <a16:creationId xmlns:a16="http://schemas.microsoft.com/office/drawing/2014/main" id="{D377CA8F-B7AA-4849-9034-F937ADCF8504}"/>
              </a:ext>
            </a:extLst>
          </p:cNvPr>
          <p:cNvSpPr txBox="1"/>
          <p:nvPr/>
        </p:nvSpPr>
        <p:spPr>
          <a:xfrm>
            <a:off x="965947" y="3502872"/>
            <a:ext cx="20531418" cy="2308324"/>
          </a:xfrm>
          <a:prstGeom prst="rect">
            <a:avLst/>
          </a:prstGeom>
          <a:noFill/>
        </p:spPr>
        <p:txBody>
          <a:bodyPr wrap="square">
            <a:spAutoFit/>
          </a:bodyPr>
          <a:lstStyle/>
          <a:p>
            <a:r>
              <a:rPr lang="en-US" sz="4800" dirty="0"/>
              <a:t>Thompson AJ, et al., . Diagnosis of multiple sclerosis: 2017 revisions of the McDonald criteria. Lancet Neurol. 2018 Feb;17(2):162-173. </a:t>
            </a:r>
            <a:r>
              <a:rPr lang="en-US" sz="4800" dirty="0" err="1"/>
              <a:t>doi</a:t>
            </a:r>
            <a:r>
              <a:rPr lang="en-US" sz="4800" dirty="0"/>
              <a:t>: 10.1016/S1474-4422(17)30470-2. </a:t>
            </a:r>
            <a:r>
              <a:rPr lang="en-US" sz="4800" dirty="0" err="1"/>
              <a:t>Epub</a:t>
            </a:r>
            <a:r>
              <a:rPr lang="en-US" sz="4800" dirty="0"/>
              <a:t> 2017 Dec 21. PMID: 29275977.</a:t>
            </a:r>
          </a:p>
        </p:txBody>
      </p:sp>
      <p:sp>
        <p:nvSpPr>
          <p:cNvPr id="7" name="TextBox 6">
            <a:extLst>
              <a:ext uri="{FF2B5EF4-FFF2-40B4-BE49-F238E27FC236}">
                <a16:creationId xmlns:a16="http://schemas.microsoft.com/office/drawing/2014/main" id="{E4EC610F-5F01-4360-8830-ABB2667A4980}"/>
              </a:ext>
            </a:extLst>
          </p:cNvPr>
          <p:cNvSpPr txBox="1"/>
          <p:nvPr/>
        </p:nvSpPr>
        <p:spPr>
          <a:xfrm>
            <a:off x="1878105" y="10672135"/>
            <a:ext cx="19493754" cy="6001643"/>
          </a:xfrm>
          <a:prstGeom prst="rect">
            <a:avLst/>
          </a:prstGeom>
          <a:noFill/>
        </p:spPr>
        <p:txBody>
          <a:bodyPr wrap="square">
            <a:spAutoFit/>
          </a:bodyPr>
          <a:lstStyle/>
          <a:p>
            <a:r>
              <a:rPr lang="en-US" sz="4800" dirty="0"/>
              <a:t>Gadolinium normally cannot pass from the bloodstream into the brain or spinal cord due to a layer of protection in a person's body called the blood-brain barrier. But during active inflammation within the brain or spinal cord, as during an MS relapse, the blood-brain barrier is disrupted, allowing gadolinium to pass through. </a:t>
            </a:r>
          </a:p>
          <a:p>
            <a:endParaRPr lang="en-US" sz="4800" dirty="0"/>
          </a:p>
          <a:p>
            <a:r>
              <a:rPr lang="en-US" sz="4800" dirty="0"/>
              <a:t>Gadolinium can then enter the brain or spinal cord and leak into an MS lesion, lighting it up, and creating a highlighted spot on an MRI.</a:t>
            </a:r>
          </a:p>
        </p:txBody>
      </p:sp>
      <p:sp>
        <p:nvSpPr>
          <p:cNvPr id="6" name="TextBox 5">
            <a:extLst>
              <a:ext uri="{FF2B5EF4-FFF2-40B4-BE49-F238E27FC236}">
                <a16:creationId xmlns:a16="http://schemas.microsoft.com/office/drawing/2014/main" id="{650C4DD9-B9FA-D42F-FD63-7846F8774DA3}"/>
              </a:ext>
            </a:extLst>
          </p:cNvPr>
          <p:cNvSpPr txBox="1"/>
          <p:nvPr/>
        </p:nvSpPr>
        <p:spPr>
          <a:xfrm>
            <a:off x="965947" y="6162346"/>
            <a:ext cx="11430000" cy="830997"/>
          </a:xfrm>
          <a:prstGeom prst="rect">
            <a:avLst/>
          </a:prstGeom>
          <a:noFill/>
        </p:spPr>
        <p:txBody>
          <a:bodyPr wrap="square">
            <a:spAutoFit/>
          </a:bodyPr>
          <a:lstStyle/>
          <a:p>
            <a:r>
              <a:rPr lang="en-US" sz="4800" dirty="0">
                <a:hlinkClick r:id="rId2"/>
              </a:rPr>
              <a:t>https://pubmed.ncbi.nlm.nih.gov/29275977/</a:t>
            </a:r>
            <a:endParaRPr lang="en-US" sz="4800" dirty="0"/>
          </a:p>
        </p:txBody>
      </p:sp>
    </p:spTree>
    <p:extLst>
      <p:ext uri="{BB962C8B-B14F-4D97-AF65-F5344CB8AC3E}">
        <p14:creationId xmlns:p14="http://schemas.microsoft.com/office/powerpoint/2010/main" val="396544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7843-E981-4829-B5F6-E772E14B0D45}"/>
              </a:ext>
            </a:extLst>
          </p:cNvPr>
          <p:cNvSpPr>
            <a:spLocks noGrp="1"/>
          </p:cNvSpPr>
          <p:nvPr>
            <p:ph type="title"/>
          </p:nvPr>
        </p:nvSpPr>
        <p:spPr>
          <a:xfrm>
            <a:off x="1571625" y="4810565"/>
            <a:ext cx="19716750" cy="3534835"/>
          </a:xfrm>
        </p:spPr>
        <p:txBody>
          <a:bodyPr/>
          <a:lstStyle/>
          <a:p>
            <a:r>
              <a:rPr lang="en-US" dirty="0"/>
              <a:t>MS</a:t>
            </a:r>
          </a:p>
        </p:txBody>
      </p:sp>
      <p:sp>
        <p:nvSpPr>
          <p:cNvPr id="3" name="Content Placeholder 2">
            <a:extLst>
              <a:ext uri="{FF2B5EF4-FFF2-40B4-BE49-F238E27FC236}">
                <a16:creationId xmlns:a16="http://schemas.microsoft.com/office/drawing/2014/main" id="{FB96203A-F6ED-405D-B4E1-83DB62C288EB}"/>
              </a:ext>
            </a:extLst>
          </p:cNvPr>
          <p:cNvSpPr>
            <a:spLocks noGrp="1"/>
          </p:cNvSpPr>
          <p:nvPr>
            <p:ph idx="1"/>
          </p:nvPr>
        </p:nvSpPr>
        <p:spPr>
          <a:xfrm>
            <a:off x="1571625" y="8095627"/>
            <a:ext cx="19716750" cy="11603568"/>
          </a:xfrm>
        </p:spPr>
        <p:txBody>
          <a:bodyPr/>
          <a:lstStyle/>
          <a:p>
            <a:pPr marL="0" marR="0">
              <a:spcBef>
                <a:spcPts val="0"/>
              </a:spcBef>
              <a:spcAft>
                <a:spcPts val="0"/>
              </a:spcAft>
            </a:pPr>
            <a:r>
              <a:rPr lang="en-US" sz="4400" dirty="0">
                <a:effectLst/>
                <a:highlight>
                  <a:srgbClr val="FFFF00"/>
                </a:highlight>
                <a:latin typeface="Arial" panose="020B0604020202020204" pitchFamily="34" charset="0"/>
                <a:ea typeface="Arial" panose="020B0604020202020204" pitchFamily="34" charset="0"/>
                <a:cs typeface="Arial" panose="020B0604020202020204" pitchFamily="34" charset="0"/>
              </a:rPr>
              <a:t>5. Postulated how 4-AP may benefit MS patients from the basic knowledge addressed above.</a:t>
            </a:r>
            <a:endParaRPr lang="en-US" sz="4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4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4" name="Jane and ampyra">
            <a:hlinkClick r:id="" action="ppaction://media"/>
            <a:extLst>
              <a:ext uri="{FF2B5EF4-FFF2-40B4-BE49-F238E27FC236}">
                <a16:creationId xmlns:a16="http://schemas.microsoft.com/office/drawing/2014/main" id="{D64A0236-DFDB-47A6-B247-B594E90F95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46306" y="1479177"/>
            <a:ext cx="3980329" cy="3980329"/>
          </a:xfrm>
          <a:prstGeom prst="rect">
            <a:avLst/>
          </a:prstGeom>
        </p:spPr>
      </p:pic>
      <p:sp>
        <p:nvSpPr>
          <p:cNvPr id="6" name="TextBox 5">
            <a:extLst>
              <a:ext uri="{FF2B5EF4-FFF2-40B4-BE49-F238E27FC236}">
                <a16:creationId xmlns:a16="http://schemas.microsoft.com/office/drawing/2014/main" id="{86388136-584C-42E5-63E9-613B7FEA57D2}"/>
              </a:ext>
            </a:extLst>
          </p:cNvPr>
          <p:cNvSpPr txBox="1"/>
          <p:nvPr/>
        </p:nvSpPr>
        <p:spPr>
          <a:xfrm>
            <a:off x="1824317" y="11352909"/>
            <a:ext cx="19716749" cy="2123658"/>
          </a:xfrm>
          <a:prstGeom prst="rect">
            <a:avLst/>
          </a:prstGeom>
          <a:noFill/>
        </p:spPr>
        <p:txBody>
          <a:bodyPr wrap="square">
            <a:spAutoFit/>
          </a:bodyPr>
          <a:lstStyle/>
          <a:p>
            <a:r>
              <a:rPr lang="en-US" sz="4400" dirty="0">
                <a:effectLst/>
                <a:latin typeface="Arial" panose="020B0604020202020204" pitchFamily="34" charset="0"/>
                <a:cs typeface="Arial" panose="020B0604020202020204" pitchFamily="34" charset="0"/>
              </a:rPr>
              <a:t>Students can list the various possible treatments used such as corticosteroids, other </a:t>
            </a:r>
            <a:r>
              <a:rPr lang="en-US" sz="4400" dirty="0">
                <a:latin typeface="Arial" panose="020B0604020202020204" pitchFamily="34" charset="0"/>
                <a:cs typeface="Arial" panose="020B0604020202020204" pitchFamily="34" charset="0"/>
              </a:rPr>
              <a:t>disease-modifying therapies (</a:t>
            </a:r>
            <a:r>
              <a:rPr lang="en-US" sz="4400" dirty="0">
                <a:effectLst/>
                <a:latin typeface="Arial" panose="020B0604020202020204" pitchFamily="34" charset="0"/>
                <a:cs typeface="Arial" panose="020B0604020202020204" pitchFamily="34" charset="0"/>
              </a:rPr>
              <a:t>DMTs) and symptomatic treatments such as 4-AP.</a:t>
            </a:r>
          </a:p>
        </p:txBody>
      </p:sp>
    </p:spTree>
    <p:extLst>
      <p:ext uri="{BB962C8B-B14F-4D97-AF65-F5344CB8AC3E}">
        <p14:creationId xmlns:p14="http://schemas.microsoft.com/office/powerpoint/2010/main" val="371586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B3397-7C36-4058-914F-735C488C9B23}"/>
              </a:ext>
            </a:extLst>
          </p:cNvPr>
          <p:cNvSpPr>
            <a:spLocks noGrp="1"/>
          </p:cNvSpPr>
          <p:nvPr>
            <p:ph type="title"/>
          </p:nvPr>
        </p:nvSpPr>
        <p:spPr>
          <a:xfrm>
            <a:off x="5372660" y="5376083"/>
            <a:ext cx="8074399" cy="3534835"/>
          </a:xfrm>
        </p:spPr>
        <p:txBody>
          <a:bodyPr/>
          <a:lstStyle/>
          <a:p>
            <a:pPr algn="ctr"/>
            <a:r>
              <a:rPr lang="en-US" dirty="0"/>
              <a:t>Case study</a:t>
            </a:r>
          </a:p>
        </p:txBody>
      </p:sp>
      <p:sp>
        <p:nvSpPr>
          <p:cNvPr id="5" name="TextBox 4">
            <a:extLst>
              <a:ext uri="{FF2B5EF4-FFF2-40B4-BE49-F238E27FC236}">
                <a16:creationId xmlns:a16="http://schemas.microsoft.com/office/drawing/2014/main" id="{AAFA442A-74D6-4FEE-8E4C-381DED170BC5}"/>
              </a:ext>
            </a:extLst>
          </p:cNvPr>
          <p:cNvSpPr txBox="1"/>
          <p:nvPr/>
        </p:nvSpPr>
        <p:spPr>
          <a:xfrm>
            <a:off x="2523564" y="2361309"/>
            <a:ext cx="15638929" cy="830997"/>
          </a:xfrm>
          <a:prstGeom prst="rect">
            <a:avLst/>
          </a:prstGeom>
          <a:noFill/>
        </p:spPr>
        <p:txBody>
          <a:bodyPr wrap="square">
            <a:spAutoFit/>
          </a:bodyPr>
          <a:lstStyle/>
          <a:p>
            <a:pPr marL="0" marR="0">
              <a:spcBef>
                <a:spcPts val="0"/>
              </a:spcBef>
              <a:spcAft>
                <a:spcPts val="0"/>
              </a:spcAft>
            </a:pPr>
            <a:r>
              <a:rPr lang="en-US" sz="4800" dirty="0">
                <a:effectLst/>
                <a:latin typeface="Arial" panose="020B0604020202020204" pitchFamily="34" charset="0"/>
                <a:ea typeface="Calibri" panose="020F0502020204030204" pitchFamily="34" charset="0"/>
              </a:rPr>
              <a:t>Introduction by ANN (Physical Therapist)     Audio</a:t>
            </a:r>
            <a:endParaRPr lang="en-US" sz="4800" dirty="0">
              <a:effectLst/>
              <a:latin typeface="Calibri" panose="020F0502020204030204" pitchFamily="34" charset="0"/>
              <a:ea typeface="Calibri" panose="020F0502020204030204" pitchFamily="34" charset="0"/>
            </a:endParaRPr>
          </a:p>
        </p:txBody>
      </p:sp>
      <p:pic>
        <p:nvPicPr>
          <p:cNvPr id="6" name="Intro">
            <a:hlinkClick r:id="" action="ppaction://media"/>
            <a:extLst>
              <a:ext uri="{FF2B5EF4-FFF2-40B4-BE49-F238E27FC236}">
                <a16:creationId xmlns:a16="http://schemas.microsoft.com/office/drawing/2014/main" id="{C520A1B2-8207-4A98-991B-10282DAC28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92917" y="1530713"/>
            <a:ext cx="2492188" cy="2492188"/>
          </a:xfrm>
          <a:prstGeom prst="rect">
            <a:avLst/>
          </a:prstGeom>
        </p:spPr>
      </p:pic>
      <p:sp>
        <p:nvSpPr>
          <p:cNvPr id="8" name="TextBox 7">
            <a:extLst>
              <a:ext uri="{FF2B5EF4-FFF2-40B4-BE49-F238E27FC236}">
                <a16:creationId xmlns:a16="http://schemas.microsoft.com/office/drawing/2014/main" id="{387CFC84-8D12-49A5-8690-1A8D9BC27E15}"/>
              </a:ext>
            </a:extLst>
          </p:cNvPr>
          <p:cNvSpPr txBox="1"/>
          <p:nvPr/>
        </p:nvSpPr>
        <p:spPr>
          <a:xfrm>
            <a:off x="1848411" y="8910918"/>
            <a:ext cx="19439964" cy="8710077"/>
          </a:xfrm>
          <a:prstGeom prst="rect">
            <a:avLst/>
          </a:prstGeom>
          <a:noFill/>
        </p:spPr>
        <p:txBody>
          <a:bodyPr wrap="square">
            <a:spAutoFit/>
          </a:bodyPr>
          <a:lstStyle/>
          <a:p>
            <a:pPr marL="0" marR="0">
              <a:spcBef>
                <a:spcPts val="0"/>
              </a:spcBef>
              <a:spcAft>
                <a:spcPts val="0"/>
              </a:spcAft>
            </a:pPr>
            <a:r>
              <a:rPr lang="en-US" sz="4000" dirty="0">
                <a:effectLst/>
                <a:latin typeface="Arial" panose="020B0604020202020204" pitchFamily="34" charset="0"/>
                <a:ea typeface="Calibri" panose="020F0502020204030204" pitchFamily="34" charset="0"/>
              </a:rPr>
              <a:t>You and your classmate Jane have been studying for your spring semester final exams. Jane tells you that she has been experiencing some clumsiness with tripping over her feet, weakness in her legs, double vision at times, and feeling overall fatigued. She contributes this to staying up late studying and completing projects in school as well as working longer hours at her off campus job. She feels confident that before the fall semester, she will be able to rest and then go back to feeling like how she was before. On the first day of fall semester in physiology class, you notice classmate Jane having more trouble with walking with walking slowly and having trouble going up the steps in the classroom. She appears exhausted upon sitting down next to you and reports she is experiencing more “pins and needles” in her legs but that she is working with her primary care provider to determine the cause of these symptoms. The following week, she comes to you and tells you that she is diagnosed with Multiple Sclerosis. </a:t>
            </a:r>
            <a:endParaRPr lang="en-US" sz="4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4000" dirty="0">
                <a:effectLst/>
                <a:latin typeface="Arial" panose="020B0604020202020204" pitchFamily="34" charset="0"/>
                <a:ea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p:txBody>
      </p:sp>
      <p:pic>
        <p:nvPicPr>
          <p:cNvPr id="11" name="Case study">
            <a:hlinkClick r:id="" action="ppaction://media"/>
            <a:extLst>
              <a:ext uri="{FF2B5EF4-FFF2-40B4-BE49-F238E27FC236}">
                <a16:creationId xmlns:a16="http://schemas.microsoft.com/office/drawing/2014/main" id="{02291446-D3D0-49EC-900F-A2180A41866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3662212" y="5825689"/>
            <a:ext cx="2635624" cy="2635624"/>
          </a:xfrm>
          <a:prstGeom prst="rect">
            <a:avLst/>
          </a:prstGeom>
        </p:spPr>
      </p:pic>
    </p:spTree>
    <p:extLst>
      <p:ext uri="{BB962C8B-B14F-4D97-AF65-F5344CB8AC3E}">
        <p14:creationId xmlns:p14="http://schemas.microsoft.com/office/powerpoint/2010/main" val="1719956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85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E94F2DE7-68D4-4CCD-AC4B-598DB3A1C60F}"/>
              </a:ext>
            </a:extLst>
          </p:cNvPr>
          <p:cNvSpPr/>
          <p:nvPr/>
        </p:nvSpPr>
        <p:spPr>
          <a:xfrm>
            <a:off x="1173599" y="4614095"/>
            <a:ext cx="19063252" cy="8047073"/>
          </a:xfrm>
          <a:prstGeom prst="flowChartDelay">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04BC98C-43FF-4739-811B-FE3ADA9C0186}"/>
              </a:ext>
            </a:extLst>
          </p:cNvPr>
          <p:cNvSpPr/>
          <p:nvPr/>
        </p:nvSpPr>
        <p:spPr>
          <a:xfrm>
            <a:off x="20337897" y="88349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22DD1C-7A22-4519-91D9-A6C4F3246283}"/>
              </a:ext>
            </a:extLst>
          </p:cNvPr>
          <p:cNvSpPr/>
          <p:nvPr/>
        </p:nvSpPr>
        <p:spPr>
          <a:xfrm>
            <a:off x="17689119" y="738711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14284BF-94CD-4705-831C-C8A1D147648C}"/>
              </a:ext>
            </a:extLst>
          </p:cNvPr>
          <p:cNvSpPr/>
          <p:nvPr/>
        </p:nvSpPr>
        <p:spPr>
          <a:xfrm>
            <a:off x="18189389" y="685039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142ED-C48F-4789-927D-4CDBD47AB872}"/>
              </a:ext>
            </a:extLst>
          </p:cNvPr>
          <p:cNvSpPr/>
          <p:nvPr/>
        </p:nvSpPr>
        <p:spPr>
          <a:xfrm>
            <a:off x="18058524" y="883491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6AAD8C-13A8-46D9-9C25-D3EA6B6429A2}"/>
              </a:ext>
            </a:extLst>
          </p:cNvPr>
          <p:cNvSpPr/>
          <p:nvPr/>
        </p:nvSpPr>
        <p:spPr>
          <a:xfrm>
            <a:off x="17957476" y="8009965"/>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7C4A7-DBB5-4E8C-A18A-E97A4B75B97D}"/>
              </a:ext>
            </a:extLst>
          </p:cNvPr>
          <p:cNvSpPr/>
          <p:nvPr/>
        </p:nvSpPr>
        <p:spPr>
          <a:xfrm>
            <a:off x="18507441" y="7463312"/>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489C4C-CEDA-46DF-AD5C-D0B2A16C2121}"/>
              </a:ext>
            </a:extLst>
          </p:cNvPr>
          <p:cNvSpPr/>
          <p:nvPr/>
        </p:nvSpPr>
        <p:spPr>
          <a:xfrm>
            <a:off x="18736041" y="8448943"/>
            <a:ext cx="516835"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16DE59-A564-4B2B-B0B6-8D4DCAB2ADF9}"/>
              </a:ext>
            </a:extLst>
          </p:cNvPr>
          <p:cNvSpPr/>
          <p:nvPr/>
        </p:nvSpPr>
        <p:spPr>
          <a:xfrm>
            <a:off x="19554363" y="9295425"/>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94503D-D24B-4AE7-81EF-6B180372526D}"/>
              </a:ext>
            </a:extLst>
          </p:cNvPr>
          <p:cNvSpPr/>
          <p:nvPr/>
        </p:nvSpPr>
        <p:spPr>
          <a:xfrm>
            <a:off x="19024276" y="735066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319F1-D185-4D43-8648-ABE38788D846}"/>
              </a:ext>
            </a:extLst>
          </p:cNvPr>
          <p:cNvSpPr/>
          <p:nvPr/>
        </p:nvSpPr>
        <p:spPr>
          <a:xfrm>
            <a:off x="19266128" y="7801243"/>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0A247D-CEB3-4BF9-AD25-52530BCFDD2F}"/>
              </a:ext>
            </a:extLst>
          </p:cNvPr>
          <p:cNvSpPr/>
          <p:nvPr/>
        </p:nvSpPr>
        <p:spPr>
          <a:xfrm>
            <a:off x="19647128" y="8556618"/>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148807-42DF-4FCF-BD9F-1E6D810A5B0C}"/>
              </a:ext>
            </a:extLst>
          </p:cNvPr>
          <p:cNvSpPr/>
          <p:nvPr/>
        </p:nvSpPr>
        <p:spPr>
          <a:xfrm>
            <a:off x="18736041" y="9295425"/>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9DE6CB-EAAC-4F85-BAD3-D70110013311}"/>
              </a:ext>
            </a:extLst>
          </p:cNvPr>
          <p:cNvSpPr/>
          <p:nvPr/>
        </p:nvSpPr>
        <p:spPr>
          <a:xfrm>
            <a:off x="18058524" y="1002429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C8BE7B-53B3-4E05-8E0E-F40EAD1C0864}"/>
              </a:ext>
            </a:extLst>
          </p:cNvPr>
          <p:cNvSpPr/>
          <p:nvPr/>
        </p:nvSpPr>
        <p:spPr>
          <a:xfrm>
            <a:off x="20490297" y="89873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FF000-E35F-408F-9948-12F4D5F298A0}"/>
              </a:ext>
            </a:extLst>
          </p:cNvPr>
          <p:cNvSpPr/>
          <p:nvPr/>
        </p:nvSpPr>
        <p:spPr>
          <a:xfrm>
            <a:off x="20642697" y="91397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25C4B0-13A9-4848-9BEC-A1BAB2D5B945}"/>
              </a:ext>
            </a:extLst>
          </p:cNvPr>
          <p:cNvSpPr/>
          <p:nvPr/>
        </p:nvSpPr>
        <p:spPr>
          <a:xfrm>
            <a:off x="20713928" y="901816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5E6A00-A4B1-4BA4-B3D9-45E0411CEAA5}"/>
              </a:ext>
            </a:extLst>
          </p:cNvPr>
          <p:cNvSpPr/>
          <p:nvPr/>
        </p:nvSpPr>
        <p:spPr>
          <a:xfrm>
            <a:off x="20947497" y="94445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8BE8BD-CDAB-4806-B91D-A7D39DCD41DF}"/>
              </a:ext>
            </a:extLst>
          </p:cNvPr>
          <p:cNvSpPr/>
          <p:nvPr/>
        </p:nvSpPr>
        <p:spPr>
          <a:xfrm>
            <a:off x="21219994" y="9047775"/>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C1BF90C-DC44-45E7-9BC2-81412A29BDEA}"/>
              </a:ext>
            </a:extLst>
          </p:cNvPr>
          <p:cNvSpPr/>
          <p:nvPr/>
        </p:nvSpPr>
        <p:spPr>
          <a:xfrm>
            <a:off x="20974828" y="907925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A0230D-2F48-40F3-9846-B0D9304F3E2F}"/>
              </a:ext>
            </a:extLst>
          </p:cNvPr>
          <p:cNvSpPr/>
          <p:nvPr/>
        </p:nvSpPr>
        <p:spPr>
          <a:xfrm>
            <a:off x="21270517" y="872723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E35D58-1A51-44E9-A64F-34F1D47742FB}"/>
              </a:ext>
            </a:extLst>
          </p:cNvPr>
          <p:cNvSpPr/>
          <p:nvPr/>
        </p:nvSpPr>
        <p:spPr>
          <a:xfrm>
            <a:off x="20978141" y="859927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6E3899-D2AC-4030-BFBF-3ABE908B62E2}"/>
              </a:ext>
            </a:extLst>
          </p:cNvPr>
          <p:cNvSpPr/>
          <p:nvPr/>
        </p:nvSpPr>
        <p:spPr>
          <a:xfrm>
            <a:off x="20974829" y="8802196"/>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6D93C7C-7A16-475D-B689-73F8264E25B9}"/>
              </a:ext>
            </a:extLst>
          </p:cNvPr>
          <p:cNvSpPr/>
          <p:nvPr/>
        </p:nvSpPr>
        <p:spPr>
          <a:xfrm>
            <a:off x="20571468" y="850609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BE3B61F-1D76-4C98-A0A0-AF7491AC6099}"/>
              </a:ext>
            </a:extLst>
          </p:cNvPr>
          <p:cNvSpPr/>
          <p:nvPr/>
        </p:nvSpPr>
        <p:spPr>
          <a:xfrm>
            <a:off x="20703988" y="874173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CA076BC-7762-467E-ADA2-74AF9F5C5518}"/>
              </a:ext>
            </a:extLst>
          </p:cNvPr>
          <p:cNvSpPr/>
          <p:nvPr/>
        </p:nvSpPr>
        <p:spPr>
          <a:xfrm>
            <a:off x="20337897" y="8496155"/>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676556C-95EA-4041-A6B8-A1D7DDB1E6FA}"/>
              </a:ext>
            </a:extLst>
          </p:cNvPr>
          <p:cNvGrpSpPr/>
          <p:nvPr/>
        </p:nvGrpSpPr>
        <p:grpSpPr>
          <a:xfrm>
            <a:off x="1562617" y="6432053"/>
            <a:ext cx="4896854" cy="5110519"/>
            <a:chOff x="2823412" y="4944704"/>
            <a:chExt cx="6288503" cy="6146332"/>
          </a:xfrm>
        </p:grpSpPr>
        <p:sp>
          <p:nvSpPr>
            <p:cNvPr id="31" name="Freeform: Shape 30">
              <a:extLst>
                <a:ext uri="{FF2B5EF4-FFF2-40B4-BE49-F238E27FC236}">
                  <a16:creationId xmlns:a16="http://schemas.microsoft.com/office/drawing/2014/main" id="{6DA4EE66-1993-48AF-A5FD-620FF5FF4C9D}"/>
                </a:ext>
              </a:extLst>
            </p:cNvPr>
            <p:cNvSpPr/>
            <p:nvPr/>
          </p:nvSpPr>
          <p:spPr>
            <a:xfrm>
              <a:off x="3994485" y="9416716"/>
              <a:ext cx="1171073" cy="1459831"/>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2" name="Freeform: Shape 31">
              <a:extLst>
                <a:ext uri="{FF2B5EF4-FFF2-40B4-BE49-F238E27FC236}">
                  <a16:creationId xmlns:a16="http://schemas.microsoft.com/office/drawing/2014/main" id="{820F6937-FE3B-4BD1-A8DF-8DF303E98651}"/>
                </a:ext>
              </a:extLst>
            </p:cNvPr>
            <p:cNvSpPr/>
            <p:nvPr/>
          </p:nvSpPr>
          <p:spPr>
            <a:xfrm>
              <a:off x="5133474" y="4944704"/>
              <a:ext cx="2839452" cy="6146332"/>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2" h="6146332">
                  <a:moveTo>
                    <a:pt x="0" y="4504096"/>
                  </a:moveTo>
                  <a:cubicBezTo>
                    <a:pt x="163094" y="2156601"/>
                    <a:pt x="326189" y="-190893"/>
                    <a:pt x="497305" y="12307"/>
                  </a:cubicBezTo>
                  <a:cubicBezTo>
                    <a:pt x="668421" y="215507"/>
                    <a:pt x="636336" y="4771465"/>
                    <a:pt x="1026694" y="5723296"/>
                  </a:cubicBezTo>
                  <a:cubicBezTo>
                    <a:pt x="1417052" y="6675128"/>
                    <a:pt x="2839452" y="5723296"/>
                    <a:pt x="2839452" y="5723296"/>
                  </a:cubicBezTo>
                  <a:lnTo>
                    <a:pt x="2839452" y="5723296"/>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3" name="Straight Connector 32">
              <a:extLst>
                <a:ext uri="{FF2B5EF4-FFF2-40B4-BE49-F238E27FC236}">
                  <a16:creationId xmlns:a16="http://schemas.microsoft.com/office/drawing/2014/main" id="{83892470-1DA2-4AB4-A00E-3F6533D6840D}"/>
                </a:ext>
              </a:extLst>
            </p:cNvPr>
            <p:cNvCxnSpPr>
              <a:cxnSpLocks/>
            </p:cNvCxnSpPr>
            <p:nvPr/>
          </p:nvCxnSpPr>
          <p:spPr>
            <a:xfrm>
              <a:off x="2823412" y="10876547"/>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E061C7-4107-40C0-A38A-524EABEF6911}"/>
                </a:ext>
              </a:extLst>
            </p:cNvPr>
            <p:cNvCxnSpPr>
              <a:cxnSpLocks/>
            </p:cNvCxnSpPr>
            <p:nvPr/>
          </p:nvCxnSpPr>
          <p:spPr>
            <a:xfrm>
              <a:off x="7940842" y="10659978"/>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Freeform: Shape 35">
            <a:extLst>
              <a:ext uri="{FF2B5EF4-FFF2-40B4-BE49-F238E27FC236}">
                <a16:creationId xmlns:a16="http://schemas.microsoft.com/office/drawing/2014/main" id="{542E8FF2-409F-476A-8135-F7BC5F878C0E}"/>
              </a:ext>
            </a:extLst>
          </p:cNvPr>
          <p:cNvSpPr/>
          <p:nvPr/>
        </p:nvSpPr>
        <p:spPr>
          <a:xfrm>
            <a:off x="8371850" y="9984648"/>
            <a:ext cx="443107" cy="1194463"/>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7" name="Freeform: Shape 36">
            <a:extLst>
              <a:ext uri="{FF2B5EF4-FFF2-40B4-BE49-F238E27FC236}">
                <a16:creationId xmlns:a16="http://schemas.microsoft.com/office/drawing/2014/main" id="{DA9C3F48-FF0A-4409-A324-9DB852E5CF51}"/>
              </a:ext>
            </a:extLst>
          </p:cNvPr>
          <p:cNvSpPr/>
          <p:nvPr/>
        </p:nvSpPr>
        <p:spPr>
          <a:xfrm>
            <a:off x="8872107" y="6255908"/>
            <a:ext cx="2962054" cy="4755707"/>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 name="connsiteX0" fmla="*/ 0 w 2839452"/>
              <a:gd name="connsiteY0" fmla="*/ 4494745 h 5760924"/>
              <a:gd name="connsiteX1" fmla="*/ 497305 w 2839452"/>
              <a:gd name="connsiteY1" fmla="*/ 2956 h 5760924"/>
              <a:gd name="connsiteX2" fmla="*/ 1773440 w 2839452"/>
              <a:gd name="connsiteY2" fmla="*/ 5068450 h 5760924"/>
              <a:gd name="connsiteX3" fmla="*/ 2839452 w 2839452"/>
              <a:gd name="connsiteY3" fmla="*/ 5713945 h 5760924"/>
              <a:gd name="connsiteX4" fmla="*/ 2839452 w 2839452"/>
              <a:gd name="connsiteY4" fmla="*/ 5713945 h 5760924"/>
              <a:gd name="connsiteX0" fmla="*/ 0 w 2839452"/>
              <a:gd name="connsiteY0" fmla="*/ 4493307 h 5719607"/>
              <a:gd name="connsiteX1" fmla="*/ 497305 w 2839452"/>
              <a:gd name="connsiteY1" fmla="*/ 1518 h 5719607"/>
              <a:gd name="connsiteX2" fmla="*/ 2440178 w 2839452"/>
              <a:gd name="connsiteY2" fmla="*/ 4899662 h 5719607"/>
              <a:gd name="connsiteX3" fmla="*/ 2839452 w 2839452"/>
              <a:gd name="connsiteY3" fmla="*/ 5712507 h 5719607"/>
              <a:gd name="connsiteX4" fmla="*/ 2839452 w 2839452"/>
              <a:gd name="connsiteY4" fmla="*/ 5712507 h 5719607"/>
              <a:gd name="connsiteX0" fmla="*/ 0 w 3479520"/>
              <a:gd name="connsiteY0" fmla="*/ 4493306 h 5719606"/>
              <a:gd name="connsiteX1" fmla="*/ 497305 w 3479520"/>
              <a:gd name="connsiteY1" fmla="*/ 1517 h 5719606"/>
              <a:gd name="connsiteX2" fmla="*/ 2440178 w 3479520"/>
              <a:gd name="connsiteY2" fmla="*/ 4899661 h 5719606"/>
              <a:gd name="connsiteX3" fmla="*/ 2839452 w 3479520"/>
              <a:gd name="connsiteY3" fmla="*/ 5712506 h 5719606"/>
              <a:gd name="connsiteX4" fmla="*/ 3479520 w 3479520"/>
              <a:gd name="connsiteY4" fmla="*/ 5353898 h 5719606"/>
              <a:gd name="connsiteX0" fmla="*/ 0 w 3506190"/>
              <a:gd name="connsiteY0" fmla="*/ 4493306 h 5719606"/>
              <a:gd name="connsiteX1" fmla="*/ 497305 w 3506190"/>
              <a:gd name="connsiteY1" fmla="*/ 1517 h 5719606"/>
              <a:gd name="connsiteX2" fmla="*/ 2440178 w 3506190"/>
              <a:gd name="connsiteY2" fmla="*/ 4899661 h 5719606"/>
              <a:gd name="connsiteX3" fmla="*/ 2839452 w 3506190"/>
              <a:gd name="connsiteY3" fmla="*/ 5712506 h 5719606"/>
              <a:gd name="connsiteX4" fmla="*/ 3506190 w 3506190"/>
              <a:gd name="connsiteY4" fmla="*/ 5712507 h 571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190" h="5719606">
                <a:moveTo>
                  <a:pt x="0" y="4493306"/>
                </a:moveTo>
                <a:cubicBezTo>
                  <a:pt x="163094" y="2145811"/>
                  <a:pt x="90609" y="-66209"/>
                  <a:pt x="497305" y="1517"/>
                </a:cubicBezTo>
                <a:cubicBezTo>
                  <a:pt x="904001" y="69243"/>
                  <a:pt x="2049820" y="3947830"/>
                  <a:pt x="2440178" y="4899661"/>
                </a:cubicBezTo>
                <a:cubicBezTo>
                  <a:pt x="2830536" y="5851493"/>
                  <a:pt x="2839452" y="5712506"/>
                  <a:pt x="2839452" y="5712506"/>
                </a:cubicBezTo>
                <a:lnTo>
                  <a:pt x="3506190" y="5712507"/>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8" name="Straight Connector 37">
            <a:extLst>
              <a:ext uri="{FF2B5EF4-FFF2-40B4-BE49-F238E27FC236}">
                <a16:creationId xmlns:a16="http://schemas.microsoft.com/office/drawing/2014/main" id="{9ABEB2A7-3D88-41AF-8987-414AB3DBE3BF}"/>
              </a:ext>
            </a:extLst>
          </p:cNvPr>
          <p:cNvCxnSpPr>
            <a:cxnSpLocks/>
          </p:cNvCxnSpPr>
          <p:nvPr/>
        </p:nvCxnSpPr>
        <p:spPr>
          <a:xfrm>
            <a:off x="7498985" y="11179112"/>
            <a:ext cx="872865"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DF95B79-BF0E-4B9D-9084-7D5D650AEA5E}"/>
              </a:ext>
            </a:extLst>
          </p:cNvPr>
          <p:cNvCxnSpPr>
            <a:cxnSpLocks/>
          </p:cNvCxnSpPr>
          <p:nvPr/>
        </p:nvCxnSpPr>
        <p:spPr>
          <a:xfrm>
            <a:off x="11313289" y="10999041"/>
            <a:ext cx="972257" cy="125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4A2D321-B65C-4D3B-A786-C2F1901DDD15}"/>
              </a:ext>
            </a:extLst>
          </p:cNvPr>
          <p:cNvCxnSpPr>
            <a:cxnSpLocks/>
          </p:cNvCxnSpPr>
          <p:nvPr/>
        </p:nvCxnSpPr>
        <p:spPr>
          <a:xfrm flipV="1">
            <a:off x="9220802" y="8390965"/>
            <a:ext cx="2092487" cy="243"/>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Cylinder 42">
            <a:extLst>
              <a:ext uri="{FF2B5EF4-FFF2-40B4-BE49-F238E27FC236}">
                <a16:creationId xmlns:a16="http://schemas.microsoft.com/office/drawing/2014/main" id="{1F390AA2-9907-489C-9426-FB78B6A7562D}"/>
              </a:ext>
            </a:extLst>
          </p:cNvPr>
          <p:cNvSpPr/>
          <p:nvPr/>
        </p:nvSpPr>
        <p:spPr>
          <a:xfrm>
            <a:off x="2426246" y="3634410"/>
            <a:ext cx="641684" cy="1403685"/>
          </a:xfrm>
          <a:prstGeom prst="can">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4" name="Cylinder 43">
            <a:extLst>
              <a:ext uri="{FF2B5EF4-FFF2-40B4-BE49-F238E27FC236}">
                <a16:creationId xmlns:a16="http://schemas.microsoft.com/office/drawing/2014/main" id="{0FE3FD00-6731-41D3-BA99-846C00DB05D9}"/>
              </a:ext>
            </a:extLst>
          </p:cNvPr>
          <p:cNvSpPr/>
          <p:nvPr/>
        </p:nvSpPr>
        <p:spPr>
          <a:xfrm>
            <a:off x="4043864" y="3634410"/>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5" name="Cylinder 44">
            <a:extLst>
              <a:ext uri="{FF2B5EF4-FFF2-40B4-BE49-F238E27FC236}">
                <a16:creationId xmlns:a16="http://schemas.microsoft.com/office/drawing/2014/main" id="{B7C7DA37-6C0A-4326-94F7-DC1DD897B5E8}"/>
              </a:ext>
            </a:extLst>
          </p:cNvPr>
          <p:cNvSpPr/>
          <p:nvPr/>
        </p:nvSpPr>
        <p:spPr>
          <a:xfrm>
            <a:off x="5683220" y="371397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6" name="TextBox 45">
            <a:extLst>
              <a:ext uri="{FF2B5EF4-FFF2-40B4-BE49-F238E27FC236}">
                <a16:creationId xmlns:a16="http://schemas.microsoft.com/office/drawing/2014/main" id="{12AB752A-2C4A-4DDE-AFB3-FEBB54A77F13}"/>
              </a:ext>
            </a:extLst>
          </p:cNvPr>
          <p:cNvSpPr txBox="1"/>
          <p:nvPr/>
        </p:nvSpPr>
        <p:spPr>
          <a:xfrm>
            <a:off x="2824152" y="2041078"/>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E6346142-8DBA-4374-AEE7-C14725A19225}"/>
              </a:ext>
            </a:extLst>
          </p:cNvPr>
          <p:cNvCxnSpPr>
            <a:cxnSpLocks/>
          </p:cNvCxnSpPr>
          <p:nvPr/>
        </p:nvCxnSpPr>
        <p:spPr>
          <a:xfrm flipH="1">
            <a:off x="5932936" y="3286689"/>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42042E7-21C6-49A3-83B3-B202F9332C3D}"/>
              </a:ext>
            </a:extLst>
          </p:cNvPr>
          <p:cNvCxnSpPr>
            <a:cxnSpLocks/>
          </p:cNvCxnSpPr>
          <p:nvPr/>
        </p:nvCxnSpPr>
        <p:spPr>
          <a:xfrm flipH="1">
            <a:off x="4363131" y="3218382"/>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5944FDB-E527-4D00-81DB-8F12870EB15F}"/>
              </a:ext>
            </a:extLst>
          </p:cNvPr>
          <p:cNvCxnSpPr>
            <a:cxnSpLocks/>
          </p:cNvCxnSpPr>
          <p:nvPr/>
        </p:nvCxnSpPr>
        <p:spPr>
          <a:xfrm flipV="1">
            <a:off x="2747086" y="2898905"/>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454AE2B-FC46-4B72-ACC6-D4841615C84C}"/>
              </a:ext>
            </a:extLst>
          </p:cNvPr>
          <p:cNvSpPr txBox="1"/>
          <p:nvPr/>
        </p:nvSpPr>
        <p:spPr>
          <a:xfrm>
            <a:off x="819190" y="2179911"/>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9C782B7-AF99-4116-A7D0-222A69B14C8C}"/>
              </a:ext>
            </a:extLst>
          </p:cNvPr>
          <p:cNvSpPr txBox="1"/>
          <p:nvPr/>
        </p:nvSpPr>
        <p:spPr>
          <a:xfrm>
            <a:off x="4474705" y="2026911"/>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52" name="Cylinder 51">
            <a:extLst>
              <a:ext uri="{FF2B5EF4-FFF2-40B4-BE49-F238E27FC236}">
                <a16:creationId xmlns:a16="http://schemas.microsoft.com/office/drawing/2014/main" id="{467047B1-3812-44DC-9413-7FC7B19B3971}"/>
              </a:ext>
            </a:extLst>
          </p:cNvPr>
          <p:cNvSpPr/>
          <p:nvPr/>
        </p:nvSpPr>
        <p:spPr>
          <a:xfrm>
            <a:off x="9611080" y="3782687"/>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3" name="Cylinder 52">
            <a:extLst>
              <a:ext uri="{FF2B5EF4-FFF2-40B4-BE49-F238E27FC236}">
                <a16:creationId xmlns:a16="http://schemas.microsoft.com/office/drawing/2014/main" id="{B2AA2900-2892-4B02-B4F9-B18F2706EEEC}"/>
              </a:ext>
            </a:extLst>
          </p:cNvPr>
          <p:cNvSpPr/>
          <p:nvPr/>
        </p:nvSpPr>
        <p:spPr>
          <a:xfrm>
            <a:off x="11840362" y="361412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4" name="Cylinder 53">
            <a:extLst>
              <a:ext uri="{FF2B5EF4-FFF2-40B4-BE49-F238E27FC236}">
                <a16:creationId xmlns:a16="http://schemas.microsoft.com/office/drawing/2014/main" id="{C25B1B40-8FB3-400D-911C-5C4D2CBE5589}"/>
              </a:ext>
            </a:extLst>
          </p:cNvPr>
          <p:cNvSpPr/>
          <p:nvPr/>
        </p:nvSpPr>
        <p:spPr>
          <a:xfrm>
            <a:off x="13479717" y="3693698"/>
            <a:ext cx="671435"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5" name="TextBox 54">
            <a:extLst>
              <a:ext uri="{FF2B5EF4-FFF2-40B4-BE49-F238E27FC236}">
                <a16:creationId xmlns:a16="http://schemas.microsoft.com/office/drawing/2014/main" id="{5C49B20E-A017-4776-BEDC-E5DEA9592DD1}"/>
              </a:ext>
            </a:extLst>
          </p:cNvPr>
          <p:cNvSpPr txBox="1"/>
          <p:nvPr/>
        </p:nvSpPr>
        <p:spPr>
          <a:xfrm>
            <a:off x="10620650" y="2020797"/>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cxnSp>
        <p:nvCxnSpPr>
          <p:cNvPr id="56" name="Straight Arrow Connector 55">
            <a:extLst>
              <a:ext uri="{FF2B5EF4-FFF2-40B4-BE49-F238E27FC236}">
                <a16:creationId xmlns:a16="http://schemas.microsoft.com/office/drawing/2014/main" id="{DDF78F43-4D8A-45D8-98AC-12B6F761CA2A}"/>
              </a:ext>
            </a:extLst>
          </p:cNvPr>
          <p:cNvCxnSpPr>
            <a:cxnSpLocks/>
          </p:cNvCxnSpPr>
          <p:nvPr/>
        </p:nvCxnSpPr>
        <p:spPr>
          <a:xfrm flipH="1">
            <a:off x="13768009" y="3189834"/>
            <a:ext cx="90148" cy="2791307"/>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C61CA83-D471-45DD-8F64-EF54BCECE89E}"/>
              </a:ext>
            </a:extLst>
          </p:cNvPr>
          <p:cNvCxnSpPr>
            <a:cxnSpLocks/>
          </p:cNvCxnSpPr>
          <p:nvPr/>
        </p:nvCxnSpPr>
        <p:spPr>
          <a:xfrm flipH="1">
            <a:off x="12159629" y="3198101"/>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9B6CAD0-14A8-4FC3-8B90-E7E35FB2DF55}"/>
              </a:ext>
            </a:extLst>
          </p:cNvPr>
          <p:cNvCxnSpPr>
            <a:cxnSpLocks/>
          </p:cNvCxnSpPr>
          <p:nvPr/>
        </p:nvCxnSpPr>
        <p:spPr>
          <a:xfrm flipV="1">
            <a:off x="9931920" y="3047182"/>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8F54425-383F-46F6-BAF3-A78F9B80C0E9}"/>
              </a:ext>
            </a:extLst>
          </p:cNvPr>
          <p:cNvSpPr txBox="1"/>
          <p:nvPr/>
        </p:nvSpPr>
        <p:spPr>
          <a:xfrm>
            <a:off x="8358433" y="2149845"/>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21C9B7BF-F6C1-4364-97DB-A7B047431F9E}"/>
              </a:ext>
            </a:extLst>
          </p:cNvPr>
          <p:cNvSpPr txBox="1"/>
          <p:nvPr/>
        </p:nvSpPr>
        <p:spPr>
          <a:xfrm>
            <a:off x="12160630" y="2041078"/>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61" name="Cylinder 60">
            <a:extLst>
              <a:ext uri="{FF2B5EF4-FFF2-40B4-BE49-F238E27FC236}">
                <a16:creationId xmlns:a16="http://schemas.microsoft.com/office/drawing/2014/main" id="{C90AF431-8495-4E4E-BA7D-4CF318051F1E}"/>
              </a:ext>
            </a:extLst>
          </p:cNvPr>
          <p:cNvSpPr/>
          <p:nvPr/>
        </p:nvSpPr>
        <p:spPr>
          <a:xfrm>
            <a:off x="1523956" y="3634410"/>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62" name="Straight Arrow Connector 61">
            <a:extLst>
              <a:ext uri="{FF2B5EF4-FFF2-40B4-BE49-F238E27FC236}">
                <a16:creationId xmlns:a16="http://schemas.microsoft.com/office/drawing/2014/main" id="{B3449041-ACD4-4F0B-8F9F-87C27954AE91}"/>
              </a:ext>
            </a:extLst>
          </p:cNvPr>
          <p:cNvCxnSpPr>
            <a:cxnSpLocks/>
          </p:cNvCxnSpPr>
          <p:nvPr/>
        </p:nvCxnSpPr>
        <p:spPr>
          <a:xfrm flipV="1">
            <a:off x="1844796" y="2898905"/>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3" name="Cylinder 62">
            <a:extLst>
              <a:ext uri="{FF2B5EF4-FFF2-40B4-BE49-F238E27FC236}">
                <a16:creationId xmlns:a16="http://schemas.microsoft.com/office/drawing/2014/main" id="{CA0B6D9B-6305-4569-86AA-E95B0D7A9CA0}"/>
              </a:ext>
            </a:extLst>
          </p:cNvPr>
          <p:cNvSpPr/>
          <p:nvPr/>
        </p:nvSpPr>
        <p:spPr>
          <a:xfrm>
            <a:off x="10502480" y="3862256"/>
            <a:ext cx="641684" cy="1403685"/>
          </a:xfrm>
          <a:prstGeom prst="can">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64" name="Straight Arrow Connector 63">
            <a:extLst>
              <a:ext uri="{FF2B5EF4-FFF2-40B4-BE49-F238E27FC236}">
                <a16:creationId xmlns:a16="http://schemas.microsoft.com/office/drawing/2014/main" id="{304AF0D1-8BA0-4288-A7B8-8B0FC19EDCE2}"/>
              </a:ext>
            </a:extLst>
          </p:cNvPr>
          <p:cNvCxnSpPr>
            <a:cxnSpLocks/>
          </p:cNvCxnSpPr>
          <p:nvPr/>
        </p:nvCxnSpPr>
        <p:spPr>
          <a:xfrm flipV="1">
            <a:off x="10793299" y="320374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5" name="Multiplication Sign 64">
            <a:extLst>
              <a:ext uri="{FF2B5EF4-FFF2-40B4-BE49-F238E27FC236}">
                <a16:creationId xmlns:a16="http://schemas.microsoft.com/office/drawing/2014/main" id="{2DAC10C9-3783-49B2-94B2-8604B5C46BBA}"/>
              </a:ext>
            </a:extLst>
          </p:cNvPr>
          <p:cNvSpPr/>
          <p:nvPr/>
        </p:nvSpPr>
        <p:spPr>
          <a:xfrm flipH="1">
            <a:off x="10304635" y="3843027"/>
            <a:ext cx="1059387" cy="1416991"/>
          </a:xfrm>
          <a:prstGeom prst="mathMultiply">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66" name="TextBox 65">
            <a:extLst>
              <a:ext uri="{FF2B5EF4-FFF2-40B4-BE49-F238E27FC236}">
                <a16:creationId xmlns:a16="http://schemas.microsoft.com/office/drawing/2014/main" id="{0E49D46D-9651-4F1E-AB7F-8809429262CD}"/>
              </a:ext>
            </a:extLst>
          </p:cNvPr>
          <p:cNvSpPr txBox="1"/>
          <p:nvPr/>
        </p:nvSpPr>
        <p:spPr>
          <a:xfrm>
            <a:off x="8690394" y="1131914"/>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4-AP</a:t>
            </a:r>
            <a:endParaRPr lang="en-US" sz="5000" baseline="30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98A74BE-EB60-4113-AA42-1F1225A889FD}"/>
              </a:ext>
            </a:extLst>
          </p:cNvPr>
          <p:cNvSpPr/>
          <p:nvPr/>
        </p:nvSpPr>
        <p:spPr>
          <a:xfrm>
            <a:off x="7502742" y="499295"/>
            <a:ext cx="7923570" cy="1156914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6BA25A7B-E586-4747-B93E-3E76E9366D57}"/>
              </a:ext>
            </a:extLst>
          </p:cNvPr>
          <p:cNvCxnSpPr>
            <a:cxnSpLocks/>
          </p:cNvCxnSpPr>
          <p:nvPr/>
        </p:nvCxnSpPr>
        <p:spPr>
          <a:xfrm flipH="1">
            <a:off x="13949233" y="3342234"/>
            <a:ext cx="61324" cy="2859614"/>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4CBCE67-4D3B-498E-B18E-8FB8A73A105C}"/>
              </a:ext>
            </a:extLst>
          </p:cNvPr>
          <p:cNvCxnSpPr>
            <a:cxnSpLocks/>
          </p:cNvCxnSpPr>
          <p:nvPr/>
        </p:nvCxnSpPr>
        <p:spPr>
          <a:xfrm flipH="1">
            <a:off x="13366962" y="3304962"/>
            <a:ext cx="90148" cy="2791307"/>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9F01C53-0AC8-44C2-9A3D-89BB69870EA3}"/>
              </a:ext>
            </a:extLst>
          </p:cNvPr>
          <p:cNvCxnSpPr>
            <a:cxnSpLocks/>
          </p:cNvCxnSpPr>
          <p:nvPr/>
        </p:nvCxnSpPr>
        <p:spPr>
          <a:xfrm flipH="1">
            <a:off x="13548186" y="3457362"/>
            <a:ext cx="61324" cy="2859614"/>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AD1F3CF-DBA8-488B-B781-9836E8BA8D35}"/>
              </a:ext>
            </a:extLst>
          </p:cNvPr>
          <p:cNvSpPr txBox="1"/>
          <p:nvPr/>
        </p:nvSpPr>
        <p:spPr>
          <a:xfrm>
            <a:off x="12168778" y="7426487"/>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p:txBody>
      </p:sp>
      <p:cxnSp>
        <p:nvCxnSpPr>
          <p:cNvPr id="71" name="Straight Arrow Connector 70">
            <a:extLst>
              <a:ext uri="{FF2B5EF4-FFF2-40B4-BE49-F238E27FC236}">
                <a16:creationId xmlns:a16="http://schemas.microsoft.com/office/drawing/2014/main" id="{73C18DCA-CD58-46E1-A8F0-983ED14DD405}"/>
              </a:ext>
            </a:extLst>
          </p:cNvPr>
          <p:cNvCxnSpPr>
            <a:cxnSpLocks/>
          </p:cNvCxnSpPr>
          <p:nvPr/>
        </p:nvCxnSpPr>
        <p:spPr>
          <a:xfrm>
            <a:off x="14599406" y="8020148"/>
            <a:ext cx="3358070" cy="596932"/>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8A6E18E8-AE6E-4A38-BF57-1AE800930141}"/>
              </a:ext>
            </a:extLst>
          </p:cNvPr>
          <p:cNvSpPr/>
          <p:nvPr/>
        </p:nvSpPr>
        <p:spPr>
          <a:xfrm>
            <a:off x="20076996" y="77567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116A478-974F-4A23-9589-2891F7294183}"/>
              </a:ext>
            </a:extLst>
          </p:cNvPr>
          <p:cNvSpPr/>
          <p:nvPr/>
        </p:nvSpPr>
        <p:spPr>
          <a:xfrm>
            <a:off x="20229396" y="79091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9EA76CC-B13F-4844-88AD-20F67EC9CE53}"/>
              </a:ext>
            </a:extLst>
          </p:cNvPr>
          <p:cNvSpPr/>
          <p:nvPr/>
        </p:nvSpPr>
        <p:spPr>
          <a:xfrm>
            <a:off x="20381796" y="80615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403165F-19B3-45F4-B856-3876E31D0718}"/>
              </a:ext>
            </a:extLst>
          </p:cNvPr>
          <p:cNvSpPr/>
          <p:nvPr/>
        </p:nvSpPr>
        <p:spPr>
          <a:xfrm>
            <a:off x="20453027" y="7939981"/>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CB9940F-5D77-4E32-9A38-86AF7750711C}"/>
              </a:ext>
            </a:extLst>
          </p:cNvPr>
          <p:cNvSpPr/>
          <p:nvPr/>
        </p:nvSpPr>
        <p:spPr>
          <a:xfrm>
            <a:off x="20686596" y="83663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7FFB30A-E6FF-4FCF-86D7-9D14A8282B9F}"/>
              </a:ext>
            </a:extLst>
          </p:cNvPr>
          <p:cNvSpPr/>
          <p:nvPr/>
        </p:nvSpPr>
        <p:spPr>
          <a:xfrm>
            <a:off x="20959093" y="796958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B26B7C2-4E36-47C0-A712-585064D2AB4F}"/>
              </a:ext>
            </a:extLst>
          </p:cNvPr>
          <p:cNvSpPr/>
          <p:nvPr/>
        </p:nvSpPr>
        <p:spPr>
          <a:xfrm>
            <a:off x="20713927" y="800106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FC365E8-D4AC-4110-930A-0BD48B62D2F8}"/>
              </a:ext>
            </a:extLst>
          </p:cNvPr>
          <p:cNvSpPr/>
          <p:nvPr/>
        </p:nvSpPr>
        <p:spPr>
          <a:xfrm>
            <a:off x="21009616" y="764905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08552A2-00D6-482D-9B97-1A59603F90D4}"/>
              </a:ext>
            </a:extLst>
          </p:cNvPr>
          <p:cNvSpPr/>
          <p:nvPr/>
        </p:nvSpPr>
        <p:spPr>
          <a:xfrm>
            <a:off x="20717240" y="7521086"/>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D2BE262-4610-4469-950A-E73C6A8F787D}"/>
              </a:ext>
            </a:extLst>
          </p:cNvPr>
          <p:cNvSpPr/>
          <p:nvPr/>
        </p:nvSpPr>
        <p:spPr>
          <a:xfrm>
            <a:off x="20713928" y="772401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8DBE33F-57E3-4B66-BED4-0A68924B4695}"/>
              </a:ext>
            </a:extLst>
          </p:cNvPr>
          <p:cNvSpPr/>
          <p:nvPr/>
        </p:nvSpPr>
        <p:spPr>
          <a:xfrm>
            <a:off x="20310567" y="742790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EFCCA32-17D2-4D17-A613-212D69DAA51D}"/>
              </a:ext>
            </a:extLst>
          </p:cNvPr>
          <p:cNvSpPr/>
          <p:nvPr/>
        </p:nvSpPr>
        <p:spPr>
          <a:xfrm>
            <a:off x="20443087" y="76635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3F1984B-4930-462D-A73B-D503DBE9F1F8}"/>
              </a:ext>
            </a:extLst>
          </p:cNvPr>
          <p:cNvSpPr/>
          <p:nvPr/>
        </p:nvSpPr>
        <p:spPr>
          <a:xfrm>
            <a:off x="20076996" y="741796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D4C085A4-5201-4854-B197-E15D89B04466}"/>
              </a:ext>
            </a:extLst>
          </p:cNvPr>
          <p:cNvSpPr txBox="1"/>
          <p:nvPr/>
        </p:nvSpPr>
        <p:spPr>
          <a:xfrm>
            <a:off x="16083241" y="4339689"/>
            <a:ext cx="6586611" cy="830997"/>
          </a:xfrm>
          <a:prstGeom prst="rect">
            <a:avLst/>
          </a:prstGeom>
          <a:noFill/>
        </p:spPr>
        <p:txBody>
          <a:bodyPr wrap="none" rtlCol="0">
            <a:spAutoFit/>
          </a:bodyPr>
          <a:lstStyle/>
          <a:p>
            <a:r>
              <a:rPr lang="en-US" sz="4800" b="1" dirty="0"/>
              <a:t>More transmitter release</a:t>
            </a:r>
          </a:p>
        </p:txBody>
      </p:sp>
      <p:sp>
        <p:nvSpPr>
          <p:cNvPr id="3" name="TextBox 2">
            <a:extLst>
              <a:ext uri="{FF2B5EF4-FFF2-40B4-BE49-F238E27FC236}">
                <a16:creationId xmlns:a16="http://schemas.microsoft.com/office/drawing/2014/main" id="{77A7CE4F-9616-4B51-86C3-A1234381A3B8}"/>
              </a:ext>
            </a:extLst>
          </p:cNvPr>
          <p:cNvSpPr txBox="1"/>
          <p:nvPr/>
        </p:nvSpPr>
        <p:spPr>
          <a:xfrm>
            <a:off x="1264407" y="14239161"/>
            <a:ext cx="20932205" cy="3416320"/>
          </a:xfrm>
          <a:prstGeom prst="rect">
            <a:avLst/>
          </a:prstGeom>
          <a:noFill/>
        </p:spPr>
        <p:txBody>
          <a:bodyPr wrap="square" rtlCol="0">
            <a:spAutoFit/>
          </a:bodyPr>
          <a:lstStyle/>
          <a:p>
            <a:pPr marL="914400" indent="-914400">
              <a:buAutoNum type="arabicPeriod"/>
            </a:pPr>
            <a:r>
              <a:rPr lang="en-US" sz="5400" dirty="0"/>
              <a:t>Block </a:t>
            </a:r>
            <a:r>
              <a:rPr lang="en-US" sz="5400" dirty="0" err="1"/>
              <a:t>Kv</a:t>
            </a:r>
            <a:r>
              <a:rPr lang="en-US" sz="5400" dirty="0"/>
              <a:t> so stays depolarized longer. This leads to more </a:t>
            </a:r>
            <a:r>
              <a:rPr lang="en-US" sz="5400" dirty="0" err="1"/>
              <a:t>CaV</a:t>
            </a:r>
            <a:r>
              <a:rPr lang="en-US" sz="5400" dirty="0"/>
              <a:t> action and more  transmitter release. </a:t>
            </a:r>
          </a:p>
          <a:p>
            <a:pPr marL="914400" indent="-914400">
              <a:buAutoNum type="arabicPeriod"/>
            </a:pPr>
            <a:r>
              <a:rPr lang="en-US" sz="5400" dirty="0"/>
              <a:t>There is some evidence that the RP is changed ….block some leak channels so excitability of neuron is increased.</a:t>
            </a:r>
          </a:p>
        </p:txBody>
      </p:sp>
      <p:sp>
        <p:nvSpPr>
          <p:cNvPr id="86" name="Isosceles Triangle 85">
            <a:extLst>
              <a:ext uri="{FF2B5EF4-FFF2-40B4-BE49-F238E27FC236}">
                <a16:creationId xmlns:a16="http://schemas.microsoft.com/office/drawing/2014/main" id="{BAE50E90-DCA5-4413-8A16-CDE040845DCB}"/>
              </a:ext>
            </a:extLst>
          </p:cNvPr>
          <p:cNvSpPr/>
          <p:nvPr/>
        </p:nvSpPr>
        <p:spPr>
          <a:xfrm>
            <a:off x="1264407" y="11961781"/>
            <a:ext cx="1259559" cy="1243271"/>
          </a:xfrm>
          <a:prstGeom prs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87" name="TextBox 86">
            <a:extLst>
              <a:ext uri="{FF2B5EF4-FFF2-40B4-BE49-F238E27FC236}">
                <a16:creationId xmlns:a16="http://schemas.microsoft.com/office/drawing/2014/main" id="{90CEA72D-87A7-406D-8C76-D5572052BEC9}"/>
              </a:ext>
            </a:extLst>
          </p:cNvPr>
          <p:cNvSpPr txBox="1"/>
          <p:nvPr/>
        </p:nvSpPr>
        <p:spPr>
          <a:xfrm>
            <a:off x="-29889" y="12520703"/>
            <a:ext cx="7074333"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a:p>
            <a:pPr algn="ctr"/>
            <a:r>
              <a:rPr lang="en-US" sz="5000" dirty="0">
                <a:latin typeface="Arial" panose="020B0604020202020204" pitchFamily="34" charset="0"/>
                <a:cs typeface="Arial" panose="020B0604020202020204" pitchFamily="34" charset="0"/>
              </a:rPr>
              <a:t>Leak channel</a:t>
            </a:r>
          </a:p>
        </p:txBody>
      </p:sp>
      <p:cxnSp>
        <p:nvCxnSpPr>
          <p:cNvPr id="88" name="Straight Arrow Connector 87">
            <a:extLst>
              <a:ext uri="{FF2B5EF4-FFF2-40B4-BE49-F238E27FC236}">
                <a16:creationId xmlns:a16="http://schemas.microsoft.com/office/drawing/2014/main" id="{66AFD057-153D-46D2-9F50-4D346B87A0FE}"/>
              </a:ext>
            </a:extLst>
          </p:cNvPr>
          <p:cNvCxnSpPr>
            <a:cxnSpLocks/>
            <a:endCxn id="36" idx="2"/>
          </p:cNvCxnSpPr>
          <p:nvPr/>
        </p:nvCxnSpPr>
        <p:spPr>
          <a:xfrm flipV="1">
            <a:off x="7838441" y="10019544"/>
            <a:ext cx="961790" cy="4752"/>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893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E94F2DE7-68D4-4CCD-AC4B-598DB3A1C60F}"/>
              </a:ext>
            </a:extLst>
          </p:cNvPr>
          <p:cNvSpPr/>
          <p:nvPr/>
        </p:nvSpPr>
        <p:spPr>
          <a:xfrm>
            <a:off x="1173599" y="4614095"/>
            <a:ext cx="19063252" cy="8047073"/>
          </a:xfrm>
          <a:prstGeom prst="flowChartDelay">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04BC98C-43FF-4739-811B-FE3ADA9C0186}"/>
              </a:ext>
            </a:extLst>
          </p:cNvPr>
          <p:cNvSpPr/>
          <p:nvPr/>
        </p:nvSpPr>
        <p:spPr>
          <a:xfrm>
            <a:off x="20337897" y="88349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22DD1C-7A22-4519-91D9-A6C4F3246283}"/>
              </a:ext>
            </a:extLst>
          </p:cNvPr>
          <p:cNvSpPr/>
          <p:nvPr/>
        </p:nvSpPr>
        <p:spPr>
          <a:xfrm>
            <a:off x="17689119" y="738711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14284BF-94CD-4705-831C-C8A1D147648C}"/>
              </a:ext>
            </a:extLst>
          </p:cNvPr>
          <p:cNvSpPr/>
          <p:nvPr/>
        </p:nvSpPr>
        <p:spPr>
          <a:xfrm>
            <a:off x="18189389" y="685039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142ED-C48F-4789-927D-4CDBD47AB872}"/>
              </a:ext>
            </a:extLst>
          </p:cNvPr>
          <p:cNvSpPr/>
          <p:nvPr/>
        </p:nvSpPr>
        <p:spPr>
          <a:xfrm>
            <a:off x="18058524" y="883491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6AAD8C-13A8-46D9-9C25-D3EA6B6429A2}"/>
              </a:ext>
            </a:extLst>
          </p:cNvPr>
          <p:cNvSpPr/>
          <p:nvPr/>
        </p:nvSpPr>
        <p:spPr>
          <a:xfrm>
            <a:off x="17957476" y="8009965"/>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7C4A7-DBB5-4E8C-A18A-E97A4B75B97D}"/>
              </a:ext>
            </a:extLst>
          </p:cNvPr>
          <p:cNvSpPr/>
          <p:nvPr/>
        </p:nvSpPr>
        <p:spPr>
          <a:xfrm>
            <a:off x="18507441" y="7463312"/>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489C4C-CEDA-46DF-AD5C-D0B2A16C2121}"/>
              </a:ext>
            </a:extLst>
          </p:cNvPr>
          <p:cNvSpPr/>
          <p:nvPr/>
        </p:nvSpPr>
        <p:spPr>
          <a:xfrm>
            <a:off x="18736041" y="8448943"/>
            <a:ext cx="516835"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16DE59-A564-4B2B-B0B6-8D4DCAB2ADF9}"/>
              </a:ext>
            </a:extLst>
          </p:cNvPr>
          <p:cNvSpPr/>
          <p:nvPr/>
        </p:nvSpPr>
        <p:spPr>
          <a:xfrm>
            <a:off x="19554363" y="9295425"/>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94503D-D24B-4AE7-81EF-6B180372526D}"/>
              </a:ext>
            </a:extLst>
          </p:cNvPr>
          <p:cNvSpPr/>
          <p:nvPr/>
        </p:nvSpPr>
        <p:spPr>
          <a:xfrm>
            <a:off x="19024276" y="7350669"/>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319F1-D185-4D43-8648-ABE38788D846}"/>
              </a:ext>
            </a:extLst>
          </p:cNvPr>
          <p:cNvSpPr/>
          <p:nvPr/>
        </p:nvSpPr>
        <p:spPr>
          <a:xfrm>
            <a:off x="19266128" y="7801243"/>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0A247D-CEB3-4BF9-AD25-52530BCFDD2F}"/>
              </a:ext>
            </a:extLst>
          </p:cNvPr>
          <p:cNvSpPr/>
          <p:nvPr/>
        </p:nvSpPr>
        <p:spPr>
          <a:xfrm>
            <a:off x="19647128" y="8556618"/>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148807-42DF-4FCF-BD9F-1E6D810A5B0C}"/>
              </a:ext>
            </a:extLst>
          </p:cNvPr>
          <p:cNvSpPr/>
          <p:nvPr/>
        </p:nvSpPr>
        <p:spPr>
          <a:xfrm>
            <a:off x="18736041" y="9295425"/>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9DE6CB-EAAC-4F85-BAD3-D70110013311}"/>
              </a:ext>
            </a:extLst>
          </p:cNvPr>
          <p:cNvSpPr/>
          <p:nvPr/>
        </p:nvSpPr>
        <p:spPr>
          <a:xfrm>
            <a:off x="18058524" y="10024294"/>
            <a:ext cx="576470" cy="55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C8BE7B-53B3-4E05-8E0E-F40EAD1C0864}"/>
              </a:ext>
            </a:extLst>
          </p:cNvPr>
          <p:cNvSpPr/>
          <p:nvPr/>
        </p:nvSpPr>
        <p:spPr>
          <a:xfrm>
            <a:off x="20490297" y="89873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FF000-E35F-408F-9948-12F4D5F298A0}"/>
              </a:ext>
            </a:extLst>
          </p:cNvPr>
          <p:cNvSpPr/>
          <p:nvPr/>
        </p:nvSpPr>
        <p:spPr>
          <a:xfrm>
            <a:off x="20642697" y="91397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25C4B0-13A9-4848-9BEC-A1BAB2D5B945}"/>
              </a:ext>
            </a:extLst>
          </p:cNvPr>
          <p:cNvSpPr/>
          <p:nvPr/>
        </p:nvSpPr>
        <p:spPr>
          <a:xfrm>
            <a:off x="20713928" y="901816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5E6A00-A4B1-4BA4-B3D9-45E0411CEAA5}"/>
              </a:ext>
            </a:extLst>
          </p:cNvPr>
          <p:cNvSpPr/>
          <p:nvPr/>
        </p:nvSpPr>
        <p:spPr>
          <a:xfrm>
            <a:off x="20947497" y="944451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8BE8BD-CDAB-4806-B91D-A7D39DCD41DF}"/>
              </a:ext>
            </a:extLst>
          </p:cNvPr>
          <p:cNvSpPr/>
          <p:nvPr/>
        </p:nvSpPr>
        <p:spPr>
          <a:xfrm>
            <a:off x="21219994" y="9047775"/>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C1BF90C-DC44-45E7-9BC2-81412A29BDEA}"/>
              </a:ext>
            </a:extLst>
          </p:cNvPr>
          <p:cNvSpPr/>
          <p:nvPr/>
        </p:nvSpPr>
        <p:spPr>
          <a:xfrm>
            <a:off x="20974828" y="907925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A0230D-2F48-40F3-9846-B0D9304F3E2F}"/>
              </a:ext>
            </a:extLst>
          </p:cNvPr>
          <p:cNvSpPr/>
          <p:nvPr/>
        </p:nvSpPr>
        <p:spPr>
          <a:xfrm>
            <a:off x="21270517" y="872723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E35D58-1A51-44E9-A64F-34F1D47742FB}"/>
              </a:ext>
            </a:extLst>
          </p:cNvPr>
          <p:cNvSpPr/>
          <p:nvPr/>
        </p:nvSpPr>
        <p:spPr>
          <a:xfrm>
            <a:off x="20978141" y="8599272"/>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6E3899-D2AC-4030-BFBF-3ABE908B62E2}"/>
              </a:ext>
            </a:extLst>
          </p:cNvPr>
          <p:cNvSpPr/>
          <p:nvPr/>
        </p:nvSpPr>
        <p:spPr>
          <a:xfrm>
            <a:off x="20974829" y="8802196"/>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6D93C7C-7A16-475D-B689-73F8264E25B9}"/>
              </a:ext>
            </a:extLst>
          </p:cNvPr>
          <p:cNvSpPr/>
          <p:nvPr/>
        </p:nvSpPr>
        <p:spPr>
          <a:xfrm>
            <a:off x="20571468" y="850609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BE3B61F-1D76-4C98-A0A0-AF7491AC6099}"/>
              </a:ext>
            </a:extLst>
          </p:cNvPr>
          <p:cNvSpPr/>
          <p:nvPr/>
        </p:nvSpPr>
        <p:spPr>
          <a:xfrm>
            <a:off x="20703988" y="874173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CA076BC-7762-467E-ADA2-74AF9F5C5518}"/>
              </a:ext>
            </a:extLst>
          </p:cNvPr>
          <p:cNvSpPr/>
          <p:nvPr/>
        </p:nvSpPr>
        <p:spPr>
          <a:xfrm>
            <a:off x="20337897" y="8496155"/>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676556C-95EA-4041-A6B8-A1D7DDB1E6FA}"/>
              </a:ext>
            </a:extLst>
          </p:cNvPr>
          <p:cNvGrpSpPr/>
          <p:nvPr/>
        </p:nvGrpSpPr>
        <p:grpSpPr>
          <a:xfrm>
            <a:off x="1562617" y="6432053"/>
            <a:ext cx="4896854" cy="5110519"/>
            <a:chOff x="2823412" y="4944704"/>
            <a:chExt cx="6288503" cy="6146332"/>
          </a:xfrm>
        </p:grpSpPr>
        <p:sp>
          <p:nvSpPr>
            <p:cNvPr id="31" name="Freeform: Shape 30">
              <a:extLst>
                <a:ext uri="{FF2B5EF4-FFF2-40B4-BE49-F238E27FC236}">
                  <a16:creationId xmlns:a16="http://schemas.microsoft.com/office/drawing/2014/main" id="{6DA4EE66-1993-48AF-A5FD-620FF5FF4C9D}"/>
                </a:ext>
              </a:extLst>
            </p:cNvPr>
            <p:cNvSpPr/>
            <p:nvPr/>
          </p:nvSpPr>
          <p:spPr>
            <a:xfrm>
              <a:off x="3994485" y="9416716"/>
              <a:ext cx="1171073" cy="1459831"/>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2" name="Freeform: Shape 31">
              <a:extLst>
                <a:ext uri="{FF2B5EF4-FFF2-40B4-BE49-F238E27FC236}">
                  <a16:creationId xmlns:a16="http://schemas.microsoft.com/office/drawing/2014/main" id="{820F6937-FE3B-4BD1-A8DF-8DF303E98651}"/>
                </a:ext>
              </a:extLst>
            </p:cNvPr>
            <p:cNvSpPr/>
            <p:nvPr/>
          </p:nvSpPr>
          <p:spPr>
            <a:xfrm>
              <a:off x="5133474" y="4944704"/>
              <a:ext cx="2839452" cy="6146332"/>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2" h="6146332">
                  <a:moveTo>
                    <a:pt x="0" y="4504096"/>
                  </a:moveTo>
                  <a:cubicBezTo>
                    <a:pt x="163094" y="2156601"/>
                    <a:pt x="326189" y="-190893"/>
                    <a:pt x="497305" y="12307"/>
                  </a:cubicBezTo>
                  <a:cubicBezTo>
                    <a:pt x="668421" y="215507"/>
                    <a:pt x="636336" y="4771465"/>
                    <a:pt x="1026694" y="5723296"/>
                  </a:cubicBezTo>
                  <a:cubicBezTo>
                    <a:pt x="1417052" y="6675128"/>
                    <a:pt x="2839452" y="5723296"/>
                    <a:pt x="2839452" y="5723296"/>
                  </a:cubicBezTo>
                  <a:lnTo>
                    <a:pt x="2839452" y="5723296"/>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3" name="Straight Connector 32">
              <a:extLst>
                <a:ext uri="{FF2B5EF4-FFF2-40B4-BE49-F238E27FC236}">
                  <a16:creationId xmlns:a16="http://schemas.microsoft.com/office/drawing/2014/main" id="{83892470-1DA2-4AB4-A00E-3F6533D6840D}"/>
                </a:ext>
              </a:extLst>
            </p:cNvPr>
            <p:cNvCxnSpPr>
              <a:cxnSpLocks/>
            </p:cNvCxnSpPr>
            <p:nvPr/>
          </p:nvCxnSpPr>
          <p:spPr>
            <a:xfrm>
              <a:off x="2823412" y="10876547"/>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E061C7-4107-40C0-A38A-524EABEF6911}"/>
                </a:ext>
              </a:extLst>
            </p:cNvPr>
            <p:cNvCxnSpPr>
              <a:cxnSpLocks/>
            </p:cNvCxnSpPr>
            <p:nvPr/>
          </p:nvCxnSpPr>
          <p:spPr>
            <a:xfrm>
              <a:off x="7940842" y="10659978"/>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Freeform: Shape 35">
            <a:extLst>
              <a:ext uri="{FF2B5EF4-FFF2-40B4-BE49-F238E27FC236}">
                <a16:creationId xmlns:a16="http://schemas.microsoft.com/office/drawing/2014/main" id="{542E8FF2-409F-476A-8135-F7BC5F878C0E}"/>
              </a:ext>
            </a:extLst>
          </p:cNvPr>
          <p:cNvSpPr/>
          <p:nvPr/>
        </p:nvSpPr>
        <p:spPr>
          <a:xfrm>
            <a:off x="8371850" y="9984648"/>
            <a:ext cx="443107" cy="1194463"/>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7" name="Freeform: Shape 36">
            <a:extLst>
              <a:ext uri="{FF2B5EF4-FFF2-40B4-BE49-F238E27FC236}">
                <a16:creationId xmlns:a16="http://schemas.microsoft.com/office/drawing/2014/main" id="{DA9C3F48-FF0A-4409-A324-9DB852E5CF51}"/>
              </a:ext>
            </a:extLst>
          </p:cNvPr>
          <p:cNvSpPr/>
          <p:nvPr/>
        </p:nvSpPr>
        <p:spPr>
          <a:xfrm>
            <a:off x="8872107" y="6255908"/>
            <a:ext cx="2962054" cy="4755707"/>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 name="connsiteX0" fmla="*/ 0 w 2839452"/>
              <a:gd name="connsiteY0" fmla="*/ 4494745 h 5760924"/>
              <a:gd name="connsiteX1" fmla="*/ 497305 w 2839452"/>
              <a:gd name="connsiteY1" fmla="*/ 2956 h 5760924"/>
              <a:gd name="connsiteX2" fmla="*/ 1773440 w 2839452"/>
              <a:gd name="connsiteY2" fmla="*/ 5068450 h 5760924"/>
              <a:gd name="connsiteX3" fmla="*/ 2839452 w 2839452"/>
              <a:gd name="connsiteY3" fmla="*/ 5713945 h 5760924"/>
              <a:gd name="connsiteX4" fmla="*/ 2839452 w 2839452"/>
              <a:gd name="connsiteY4" fmla="*/ 5713945 h 5760924"/>
              <a:gd name="connsiteX0" fmla="*/ 0 w 2839452"/>
              <a:gd name="connsiteY0" fmla="*/ 4493307 h 5719607"/>
              <a:gd name="connsiteX1" fmla="*/ 497305 w 2839452"/>
              <a:gd name="connsiteY1" fmla="*/ 1518 h 5719607"/>
              <a:gd name="connsiteX2" fmla="*/ 2440178 w 2839452"/>
              <a:gd name="connsiteY2" fmla="*/ 4899662 h 5719607"/>
              <a:gd name="connsiteX3" fmla="*/ 2839452 w 2839452"/>
              <a:gd name="connsiteY3" fmla="*/ 5712507 h 5719607"/>
              <a:gd name="connsiteX4" fmla="*/ 2839452 w 2839452"/>
              <a:gd name="connsiteY4" fmla="*/ 5712507 h 5719607"/>
              <a:gd name="connsiteX0" fmla="*/ 0 w 3479520"/>
              <a:gd name="connsiteY0" fmla="*/ 4493306 h 5719606"/>
              <a:gd name="connsiteX1" fmla="*/ 497305 w 3479520"/>
              <a:gd name="connsiteY1" fmla="*/ 1517 h 5719606"/>
              <a:gd name="connsiteX2" fmla="*/ 2440178 w 3479520"/>
              <a:gd name="connsiteY2" fmla="*/ 4899661 h 5719606"/>
              <a:gd name="connsiteX3" fmla="*/ 2839452 w 3479520"/>
              <a:gd name="connsiteY3" fmla="*/ 5712506 h 5719606"/>
              <a:gd name="connsiteX4" fmla="*/ 3479520 w 3479520"/>
              <a:gd name="connsiteY4" fmla="*/ 5353898 h 5719606"/>
              <a:gd name="connsiteX0" fmla="*/ 0 w 3506190"/>
              <a:gd name="connsiteY0" fmla="*/ 4493306 h 5719606"/>
              <a:gd name="connsiteX1" fmla="*/ 497305 w 3506190"/>
              <a:gd name="connsiteY1" fmla="*/ 1517 h 5719606"/>
              <a:gd name="connsiteX2" fmla="*/ 2440178 w 3506190"/>
              <a:gd name="connsiteY2" fmla="*/ 4899661 h 5719606"/>
              <a:gd name="connsiteX3" fmla="*/ 2839452 w 3506190"/>
              <a:gd name="connsiteY3" fmla="*/ 5712506 h 5719606"/>
              <a:gd name="connsiteX4" fmla="*/ 3506190 w 3506190"/>
              <a:gd name="connsiteY4" fmla="*/ 5712507 h 571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190" h="5719606">
                <a:moveTo>
                  <a:pt x="0" y="4493306"/>
                </a:moveTo>
                <a:cubicBezTo>
                  <a:pt x="163094" y="2145811"/>
                  <a:pt x="90609" y="-66209"/>
                  <a:pt x="497305" y="1517"/>
                </a:cubicBezTo>
                <a:cubicBezTo>
                  <a:pt x="904001" y="69243"/>
                  <a:pt x="2049820" y="3947830"/>
                  <a:pt x="2440178" y="4899661"/>
                </a:cubicBezTo>
                <a:cubicBezTo>
                  <a:pt x="2830536" y="5851493"/>
                  <a:pt x="2839452" y="5712506"/>
                  <a:pt x="2839452" y="5712506"/>
                </a:cubicBezTo>
                <a:lnTo>
                  <a:pt x="3506190" y="5712507"/>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8" name="Straight Connector 37">
            <a:extLst>
              <a:ext uri="{FF2B5EF4-FFF2-40B4-BE49-F238E27FC236}">
                <a16:creationId xmlns:a16="http://schemas.microsoft.com/office/drawing/2014/main" id="{9ABEB2A7-3D88-41AF-8987-414AB3DBE3BF}"/>
              </a:ext>
            </a:extLst>
          </p:cNvPr>
          <p:cNvCxnSpPr>
            <a:cxnSpLocks/>
          </p:cNvCxnSpPr>
          <p:nvPr/>
        </p:nvCxnSpPr>
        <p:spPr>
          <a:xfrm>
            <a:off x="7498985" y="11179112"/>
            <a:ext cx="872865"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DF95B79-BF0E-4B9D-9084-7D5D650AEA5E}"/>
              </a:ext>
            </a:extLst>
          </p:cNvPr>
          <p:cNvCxnSpPr>
            <a:cxnSpLocks/>
          </p:cNvCxnSpPr>
          <p:nvPr/>
        </p:nvCxnSpPr>
        <p:spPr>
          <a:xfrm>
            <a:off x="11313289" y="10999041"/>
            <a:ext cx="972257" cy="125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4A2D321-B65C-4D3B-A786-C2F1901DDD15}"/>
              </a:ext>
            </a:extLst>
          </p:cNvPr>
          <p:cNvCxnSpPr>
            <a:cxnSpLocks/>
          </p:cNvCxnSpPr>
          <p:nvPr/>
        </p:nvCxnSpPr>
        <p:spPr>
          <a:xfrm flipV="1">
            <a:off x="9220802" y="8390965"/>
            <a:ext cx="2092487" cy="243"/>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Cylinder 42">
            <a:extLst>
              <a:ext uri="{FF2B5EF4-FFF2-40B4-BE49-F238E27FC236}">
                <a16:creationId xmlns:a16="http://schemas.microsoft.com/office/drawing/2014/main" id="{1F390AA2-9907-489C-9426-FB78B6A7562D}"/>
              </a:ext>
            </a:extLst>
          </p:cNvPr>
          <p:cNvSpPr/>
          <p:nvPr/>
        </p:nvSpPr>
        <p:spPr>
          <a:xfrm>
            <a:off x="2426246" y="3634410"/>
            <a:ext cx="641684" cy="1403685"/>
          </a:xfrm>
          <a:prstGeom prst="can">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4" name="Cylinder 43">
            <a:extLst>
              <a:ext uri="{FF2B5EF4-FFF2-40B4-BE49-F238E27FC236}">
                <a16:creationId xmlns:a16="http://schemas.microsoft.com/office/drawing/2014/main" id="{0FE3FD00-6731-41D3-BA99-846C00DB05D9}"/>
              </a:ext>
            </a:extLst>
          </p:cNvPr>
          <p:cNvSpPr/>
          <p:nvPr/>
        </p:nvSpPr>
        <p:spPr>
          <a:xfrm>
            <a:off x="4043864" y="3634410"/>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5" name="Cylinder 44">
            <a:extLst>
              <a:ext uri="{FF2B5EF4-FFF2-40B4-BE49-F238E27FC236}">
                <a16:creationId xmlns:a16="http://schemas.microsoft.com/office/drawing/2014/main" id="{B7C7DA37-6C0A-4326-94F7-DC1DD897B5E8}"/>
              </a:ext>
            </a:extLst>
          </p:cNvPr>
          <p:cNvSpPr/>
          <p:nvPr/>
        </p:nvSpPr>
        <p:spPr>
          <a:xfrm>
            <a:off x="5683220" y="371397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46" name="TextBox 45">
            <a:extLst>
              <a:ext uri="{FF2B5EF4-FFF2-40B4-BE49-F238E27FC236}">
                <a16:creationId xmlns:a16="http://schemas.microsoft.com/office/drawing/2014/main" id="{12AB752A-2C4A-4DDE-AFB3-FEBB54A77F13}"/>
              </a:ext>
            </a:extLst>
          </p:cNvPr>
          <p:cNvSpPr txBox="1"/>
          <p:nvPr/>
        </p:nvSpPr>
        <p:spPr>
          <a:xfrm>
            <a:off x="2824152" y="2041078"/>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E6346142-8DBA-4374-AEE7-C14725A19225}"/>
              </a:ext>
            </a:extLst>
          </p:cNvPr>
          <p:cNvCxnSpPr>
            <a:cxnSpLocks/>
          </p:cNvCxnSpPr>
          <p:nvPr/>
        </p:nvCxnSpPr>
        <p:spPr>
          <a:xfrm flipH="1">
            <a:off x="5932936" y="3286689"/>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42042E7-21C6-49A3-83B3-B202F9332C3D}"/>
              </a:ext>
            </a:extLst>
          </p:cNvPr>
          <p:cNvCxnSpPr>
            <a:cxnSpLocks/>
          </p:cNvCxnSpPr>
          <p:nvPr/>
        </p:nvCxnSpPr>
        <p:spPr>
          <a:xfrm flipH="1">
            <a:off x="4363131" y="3218382"/>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5944FDB-E527-4D00-81DB-8F12870EB15F}"/>
              </a:ext>
            </a:extLst>
          </p:cNvPr>
          <p:cNvCxnSpPr>
            <a:cxnSpLocks/>
          </p:cNvCxnSpPr>
          <p:nvPr/>
        </p:nvCxnSpPr>
        <p:spPr>
          <a:xfrm flipV="1">
            <a:off x="2747086" y="2898905"/>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454AE2B-FC46-4B72-ACC6-D4841615C84C}"/>
              </a:ext>
            </a:extLst>
          </p:cNvPr>
          <p:cNvSpPr txBox="1"/>
          <p:nvPr/>
        </p:nvSpPr>
        <p:spPr>
          <a:xfrm>
            <a:off x="819190" y="2179911"/>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9C782B7-AF99-4116-A7D0-222A69B14C8C}"/>
              </a:ext>
            </a:extLst>
          </p:cNvPr>
          <p:cNvSpPr txBox="1"/>
          <p:nvPr/>
        </p:nvSpPr>
        <p:spPr>
          <a:xfrm>
            <a:off x="4474705" y="2026911"/>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52" name="Cylinder 51">
            <a:extLst>
              <a:ext uri="{FF2B5EF4-FFF2-40B4-BE49-F238E27FC236}">
                <a16:creationId xmlns:a16="http://schemas.microsoft.com/office/drawing/2014/main" id="{467047B1-3812-44DC-9413-7FC7B19B3971}"/>
              </a:ext>
            </a:extLst>
          </p:cNvPr>
          <p:cNvSpPr/>
          <p:nvPr/>
        </p:nvSpPr>
        <p:spPr>
          <a:xfrm>
            <a:off x="9611080" y="3782687"/>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3" name="Cylinder 52">
            <a:extLst>
              <a:ext uri="{FF2B5EF4-FFF2-40B4-BE49-F238E27FC236}">
                <a16:creationId xmlns:a16="http://schemas.microsoft.com/office/drawing/2014/main" id="{B2AA2900-2892-4B02-B4F9-B18F2706EEEC}"/>
              </a:ext>
            </a:extLst>
          </p:cNvPr>
          <p:cNvSpPr/>
          <p:nvPr/>
        </p:nvSpPr>
        <p:spPr>
          <a:xfrm>
            <a:off x="11840362" y="361412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4" name="Cylinder 53">
            <a:extLst>
              <a:ext uri="{FF2B5EF4-FFF2-40B4-BE49-F238E27FC236}">
                <a16:creationId xmlns:a16="http://schemas.microsoft.com/office/drawing/2014/main" id="{C25B1B40-8FB3-400D-911C-5C4D2CBE5589}"/>
              </a:ext>
            </a:extLst>
          </p:cNvPr>
          <p:cNvSpPr/>
          <p:nvPr/>
        </p:nvSpPr>
        <p:spPr>
          <a:xfrm>
            <a:off x="13479717" y="3693698"/>
            <a:ext cx="671435"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5" name="TextBox 54">
            <a:extLst>
              <a:ext uri="{FF2B5EF4-FFF2-40B4-BE49-F238E27FC236}">
                <a16:creationId xmlns:a16="http://schemas.microsoft.com/office/drawing/2014/main" id="{5C49B20E-A017-4776-BEDC-E5DEA9592DD1}"/>
              </a:ext>
            </a:extLst>
          </p:cNvPr>
          <p:cNvSpPr txBox="1"/>
          <p:nvPr/>
        </p:nvSpPr>
        <p:spPr>
          <a:xfrm>
            <a:off x="10620650" y="2020797"/>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cxnSp>
        <p:nvCxnSpPr>
          <p:cNvPr id="56" name="Straight Arrow Connector 55">
            <a:extLst>
              <a:ext uri="{FF2B5EF4-FFF2-40B4-BE49-F238E27FC236}">
                <a16:creationId xmlns:a16="http://schemas.microsoft.com/office/drawing/2014/main" id="{DDF78F43-4D8A-45D8-98AC-12B6F761CA2A}"/>
              </a:ext>
            </a:extLst>
          </p:cNvPr>
          <p:cNvCxnSpPr>
            <a:cxnSpLocks/>
          </p:cNvCxnSpPr>
          <p:nvPr/>
        </p:nvCxnSpPr>
        <p:spPr>
          <a:xfrm flipH="1">
            <a:off x="13768009" y="3189834"/>
            <a:ext cx="90148" cy="2791307"/>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C61CA83-D471-45DD-8F64-EF54BCECE89E}"/>
              </a:ext>
            </a:extLst>
          </p:cNvPr>
          <p:cNvCxnSpPr>
            <a:cxnSpLocks/>
          </p:cNvCxnSpPr>
          <p:nvPr/>
        </p:nvCxnSpPr>
        <p:spPr>
          <a:xfrm flipH="1">
            <a:off x="12159629" y="3198101"/>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9B6CAD0-14A8-4FC3-8B90-E7E35FB2DF55}"/>
              </a:ext>
            </a:extLst>
          </p:cNvPr>
          <p:cNvCxnSpPr>
            <a:cxnSpLocks/>
          </p:cNvCxnSpPr>
          <p:nvPr/>
        </p:nvCxnSpPr>
        <p:spPr>
          <a:xfrm flipV="1">
            <a:off x="9931920" y="3047182"/>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8F54425-383F-46F6-BAF3-A78F9B80C0E9}"/>
              </a:ext>
            </a:extLst>
          </p:cNvPr>
          <p:cNvSpPr txBox="1"/>
          <p:nvPr/>
        </p:nvSpPr>
        <p:spPr>
          <a:xfrm>
            <a:off x="8358433" y="2149845"/>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21C9B7BF-F6C1-4364-97DB-A7B047431F9E}"/>
              </a:ext>
            </a:extLst>
          </p:cNvPr>
          <p:cNvSpPr txBox="1"/>
          <p:nvPr/>
        </p:nvSpPr>
        <p:spPr>
          <a:xfrm>
            <a:off x="12160630" y="2041078"/>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61" name="Cylinder 60">
            <a:extLst>
              <a:ext uri="{FF2B5EF4-FFF2-40B4-BE49-F238E27FC236}">
                <a16:creationId xmlns:a16="http://schemas.microsoft.com/office/drawing/2014/main" id="{C90AF431-8495-4E4E-BA7D-4CF318051F1E}"/>
              </a:ext>
            </a:extLst>
          </p:cNvPr>
          <p:cNvSpPr/>
          <p:nvPr/>
        </p:nvSpPr>
        <p:spPr>
          <a:xfrm>
            <a:off x="1523956" y="3634410"/>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62" name="Straight Arrow Connector 61">
            <a:extLst>
              <a:ext uri="{FF2B5EF4-FFF2-40B4-BE49-F238E27FC236}">
                <a16:creationId xmlns:a16="http://schemas.microsoft.com/office/drawing/2014/main" id="{B3449041-ACD4-4F0B-8F9F-87C27954AE91}"/>
              </a:ext>
            </a:extLst>
          </p:cNvPr>
          <p:cNvCxnSpPr>
            <a:cxnSpLocks/>
          </p:cNvCxnSpPr>
          <p:nvPr/>
        </p:nvCxnSpPr>
        <p:spPr>
          <a:xfrm flipV="1">
            <a:off x="1844796" y="2898905"/>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3" name="Cylinder 62">
            <a:extLst>
              <a:ext uri="{FF2B5EF4-FFF2-40B4-BE49-F238E27FC236}">
                <a16:creationId xmlns:a16="http://schemas.microsoft.com/office/drawing/2014/main" id="{CA0B6D9B-6305-4569-86AA-E95B0D7A9CA0}"/>
              </a:ext>
            </a:extLst>
          </p:cNvPr>
          <p:cNvSpPr/>
          <p:nvPr/>
        </p:nvSpPr>
        <p:spPr>
          <a:xfrm>
            <a:off x="10502480" y="3862256"/>
            <a:ext cx="641684" cy="1403685"/>
          </a:xfrm>
          <a:prstGeom prst="can">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64" name="Straight Arrow Connector 63">
            <a:extLst>
              <a:ext uri="{FF2B5EF4-FFF2-40B4-BE49-F238E27FC236}">
                <a16:creationId xmlns:a16="http://schemas.microsoft.com/office/drawing/2014/main" id="{304AF0D1-8BA0-4288-A7B8-8B0FC19EDCE2}"/>
              </a:ext>
            </a:extLst>
          </p:cNvPr>
          <p:cNvCxnSpPr>
            <a:cxnSpLocks/>
          </p:cNvCxnSpPr>
          <p:nvPr/>
        </p:nvCxnSpPr>
        <p:spPr>
          <a:xfrm flipV="1">
            <a:off x="10793299" y="320374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5" name="Multiplication Sign 64">
            <a:extLst>
              <a:ext uri="{FF2B5EF4-FFF2-40B4-BE49-F238E27FC236}">
                <a16:creationId xmlns:a16="http://schemas.microsoft.com/office/drawing/2014/main" id="{2DAC10C9-3783-49B2-94B2-8604B5C46BBA}"/>
              </a:ext>
            </a:extLst>
          </p:cNvPr>
          <p:cNvSpPr/>
          <p:nvPr/>
        </p:nvSpPr>
        <p:spPr>
          <a:xfrm flipH="1">
            <a:off x="10304635" y="3843027"/>
            <a:ext cx="1059387" cy="1416991"/>
          </a:xfrm>
          <a:prstGeom prst="mathMultiply">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66" name="TextBox 65">
            <a:extLst>
              <a:ext uri="{FF2B5EF4-FFF2-40B4-BE49-F238E27FC236}">
                <a16:creationId xmlns:a16="http://schemas.microsoft.com/office/drawing/2014/main" id="{0E49D46D-9651-4F1E-AB7F-8809429262CD}"/>
              </a:ext>
            </a:extLst>
          </p:cNvPr>
          <p:cNvSpPr txBox="1"/>
          <p:nvPr/>
        </p:nvSpPr>
        <p:spPr>
          <a:xfrm>
            <a:off x="8690394" y="1131914"/>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4-AP</a:t>
            </a:r>
            <a:endParaRPr lang="en-US" sz="5000" baseline="30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98A74BE-EB60-4113-AA42-1F1225A889FD}"/>
              </a:ext>
            </a:extLst>
          </p:cNvPr>
          <p:cNvSpPr/>
          <p:nvPr/>
        </p:nvSpPr>
        <p:spPr>
          <a:xfrm>
            <a:off x="7502741" y="499295"/>
            <a:ext cx="8897789" cy="1156914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6BA25A7B-E586-4747-B93E-3E76E9366D57}"/>
              </a:ext>
            </a:extLst>
          </p:cNvPr>
          <p:cNvCxnSpPr>
            <a:cxnSpLocks/>
          </p:cNvCxnSpPr>
          <p:nvPr/>
        </p:nvCxnSpPr>
        <p:spPr>
          <a:xfrm flipH="1">
            <a:off x="13949233" y="3342234"/>
            <a:ext cx="61324" cy="2859614"/>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4CBCE67-4D3B-498E-B18E-8FB8A73A105C}"/>
              </a:ext>
            </a:extLst>
          </p:cNvPr>
          <p:cNvCxnSpPr>
            <a:cxnSpLocks/>
          </p:cNvCxnSpPr>
          <p:nvPr/>
        </p:nvCxnSpPr>
        <p:spPr>
          <a:xfrm flipH="1">
            <a:off x="13366962" y="3304962"/>
            <a:ext cx="90148" cy="2791307"/>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9F01C53-0AC8-44C2-9A3D-89BB69870EA3}"/>
              </a:ext>
            </a:extLst>
          </p:cNvPr>
          <p:cNvCxnSpPr>
            <a:cxnSpLocks/>
          </p:cNvCxnSpPr>
          <p:nvPr/>
        </p:nvCxnSpPr>
        <p:spPr>
          <a:xfrm flipH="1">
            <a:off x="13548186" y="3457362"/>
            <a:ext cx="61324" cy="2859614"/>
          </a:xfrm>
          <a:prstGeom prst="straightConnector1">
            <a:avLst/>
          </a:prstGeom>
          <a:ln w="571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AD1F3CF-DBA8-488B-B781-9836E8BA8D35}"/>
              </a:ext>
            </a:extLst>
          </p:cNvPr>
          <p:cNvSpPr txBox="1"/>
          <p:nvPr/>
        </p:nvSpPr>
        <p:spPr>
          <a:xfrm>
            <a:off x="12168778" y="7426487"/>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p:txBody>
      </p:sp>
      <p:cxnSp>
        <p:nvCxnSpPr>
          <p:cNvPr id="71" name="Straight Arrow Connector 70">
            <a:extLst>
              <a:ext uri="{FF2B5EF4-FFF2-40B4-BE49-F238E27FC236}">
                <a16:creationId xmlns:a16="http://schemas.microsoft.com/office/drawing/2014/main" id="{73C18DCA-CD58-46E1-A8F0-983ED14DD405}"/>
              </a:ext>
            </a:extLst>
          </p:cNvPr>
          <p:cNvCxnSpPr>
            <a:cxnSpLocks/>
          </p:cNvCxnSpPr>
          <p:nvPr/>
        </p:nvCxnSpPr>
        <p:spPr>
          <a:xfrm>
            <a:off x="14599406" y="8020148"/>
            <a:ext cx="3358070" cy="596932"/>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8A6E18E8-AE6E-4A38-BF57-1AE800930141}"/>
              </a:ext>
            </a:extLst>
          </p:cNvPr>
          <p:cNvSpPr/>
          <p:nvPr/>
        </p:nvSpPr>
        <p:spPr>
          <a:xfrm>
            <a:off x="20076996" y="77567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116A478-974F-4A23-9589-2891F7294183}"/>
              </a:ext>
            </a:extLst>
          </p:cNvPr>
          <p:cNvSpPr/>
          <p:nvPr/>
        </p:nvSpPr>
        <p:spPr>
          <a:xfrm>
            <a:off x="20229396" y="79091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9EA76CC-B13F-4844-88AD-20F67EC9CE53}"/>
              </a:ext>
            </a:extLst>
          </p:cNvPr>
          <p:cNvSpPr/>
          <p:nvPr/>
        </p:nvSpPr>
        <p:spPr>
          <a:xfrm>
            <a:off x="20381796" y="80615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403165F-19B3-45F4-B856-3876E31D0718}"/>
              </a:ext>
            </a:extLst>
          </p:cNvPr>
          <p:cNvSpPr/>
          <p:nvPr/>
        </p:nvSpPr>
        <p:spPr>
          <a:xfrm>
            <a:off x="20453027" y="7939981"/>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CB9940F-5D77-4E32-9A38-86AF7750711C}"/>
              </a:ext>
            </a:extLst>
          </p:cNvPr>
          <p:cNvSpPr/>
          <p:nvPr/>
        </p:nvSpPr>
        <p:spPr>
          <a:xfrm>
            <a:off x="20686596" y="8366327"/>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7FFB30A-E6FF-4FCF-86D7-9D14A8282B9F}"/>
              </a:ext>
            </a:extLst>
          </p:cNvPr>
          <p:cNvSpPr/>
          <p:nvPr/>
        </p:nvSpPr>
        <p:spPr>
          <a:xfrm>
            <a:off x="20959093" y="796958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B26B7C2-4E36-47C0-A712-585064D2AB4F}"/>
              </a:ext>
            </a:extLst>
          </p:cNvPr>
          <p:cNvSpPr/>
          <p:nvPr/>
        </p:nvSpPr>
        <p:spPr>
          <a:xfrm>
            <a:off x="20713927" y="8001064"/>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FC365E8-D4AC-4110-930A-0BD48B62D2F8}"/>
              </a:ext>
            </a:extLst>
          </p:cNvPr>
          <p:cNvSpPr/>
          <p:nvPr/>
        </p:nvSpPr>
        <p:spPr>
          <a:xfrm>
            <a:off x="21009616" y="7649053"/>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08552A2-00D6-482D-9B97-1A59603F90D4}"/>
              </a:ext>
            </a:extLst>
          </p:cNvPr>
          <p:cNvSpPr/>
          <p:nvPr/>
        </p:nvSpPr>
        <p:spPr>
          <a:xfrm>
            <a:off x="20717240" y="7521086"/>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D2BE262-4610-4469-950A-E73C6A8F787D}"/>
              </a:ext>
            </a:extLst>
          </p:cNvPr>
          <p:cNvSpPr/>
          <p:nvPr/>
        </p:nvSpPr>
        <p:spPr>
          <a:xfrm>
            <a:off x="20713928" y="7724010"/>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8DBE33F-57E3-4B66-BED4-0A68924B4695}"/>
              </a:ext>
            </a:extLst>
          </p:cNvPr>
          <p:cNvSpPr/>
          <p:nvPr/>
        </p:nvSpPr>
        <p:spPr>
          <a:xfrm>
            <a:off x="20310567" y="742790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EFCCA32-17D2-4D17-A613-212D69DAA51D}"/>
              </a:ext>
            </a:extLst>
          </p:cNvPr>
          <p:cNvSpPr/>
          <p:nvPr/>
        </p:nvSpPr>
        <p:spPr>
          <a:xfrm>
            <a:off x="20443087" y="7663548"/>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3F1984B-4930-462D-A73B-D503DBE9F1F8}"/>
              </a:ext>
            </a:extLst>
          </p:cNvPr>
          <p:cNvSpPr/>
          <p:nvPr/>
        </p:nvSpPr>
        <p:spPr>
          <a:xfrm>
            <a:off x="20076996" y="7417969"/>
            <a:ext cx="213691" cy="12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D4C085A4-5201-4854-B197-E15D89B04466}"/>
              </a:ext>
            </a:extLst>
          </p:cNvPr>
          <p:cNvSpPr txBox="1"/>
          <p:nvPr/>
        </p:nvSpPr>
        <p:spPr>
          <a:xfrm>
            <a:off x="16083241" y="4339689"/>
            <a:ext cx="6586611" cy="830997"/>
          </a:xfrm>
          <a:prstGeom prst="rect">
            <a:avLst/>
          </a:prstGeom>
          <a:noFill/>
        </p:spPr>
        <p:txBody>
          <a:bodyPr wrap="none" rtlCol="0">
            <a:spAutoFit/>
          </a:bodyPr>
          <a:lstStyle/>
          <a:p>
            <a:r>
              <a:rPr lang="en-US" sz="4800" b="1" dirty="0"/>
              <a:t>More transmitter release</a:t>
            </a:r>
          </a:p>
        </p:txBody>
      </p:sp>
      <p:sp>
        <p:nvSpPr>
          <p:cNvPr id="3" name="TextBox 2">
            <a:extLst>
              <a:ext uri="{FF2B5EF4-FFF2-40B4-BE49-F238E27FC236}">
                <a16:creationId xmlns:a16="http://schemas.microsoft.com/office/drawing/2014/main" id="{77A7CE4F-9616-4B51-86C3-A1234381A3B8}"/>
              </a:ext>
            </a:extLst>
          </p:cNvPr>
          <p:cNvSpPr txBox="1"/>
          <p:nvPr/>
        </p:nvSpPr>
        <p:spPr>
          <a:xfrm>
            <a:off x="1264407" y="14239161"/>
            <a:ext cx="20932205" cy="3416320"/>
          </a:xfrm>
          <a:prstGeom prst="rect">
            <a:avLst/>
          </a:prstGeom>
          <a:noFill/>
        </p:spPr>
        <p:txBody>
          <a:bodyPr wrap="square" rtlCol="0">
            <a:spAutoFit/>
          </a:bodyPr>
          <a:lstStyle/>
          <a:p>
            <a:pPr marL="914400" indent="-914400">
              <a:buAutoNum type="arabicPeriod"/>
            </a:pPr>
            <a:r>
              <a:rPr lang="en-US" sz="5400" dirty="0"/>
              <a:t>Block </a:t>
            </a:r>
            <a:r>
              <a:rPr lang="en-US" sz="5400" dirty="0" err="1"/>
              <a:t>Kv</a:t>
            </a:r>
            <a:r>
              <a:rPr lang="en-US" sz="5400" dirty="0"/>
              <a:t> so stays depolarized longer. This leads to more </a:t>
            </a:r>
            <a:r>
              <a:rPr lang="en-US" sz="5400" dirty="0" err="1"/>
              <a:t>CaV</a:t>
            </a:r>
            <a:r>
              <a:rPr lang="en-US" sz="5400" dirty="0"/>
              <a:t> action and more  transmitter release. </a:t>
            </a:r>
          </a:p>
          <a:p>
            <a:pPr marL="914400" indent="-914400">
              <a:buAutoNum type="arabicPeriod"/>
            </a:pPr>
            <a:r>
              <a:rPr lang="en-US" sz="5400" dirty="0"/>
              <a:t>There is some evidence that the RP is changed ….block some leak channels so excitability of neuron is increased.</a:t>
            </a:r>
          </a:p>
        </p:txBody>
      </p:sp>
      <p:sp>
        <p:nvSpPr>
          <p:cNvPr id="86" name="Isosceles Triangle 85">
            <a:extLst>
              <a:ext uri="{FF2B5EF4-FFF2-40B4-BE49-F238E27FC236}">
                <a16:creationId xmlns:a16="http://schemas.microsoft.com/office/drawing/2014/main" id="{BAE50E90-DCA5-4413-8A16-CDE040845DCB}"/>
              </a:ext>
            </a:extLst>
          </p:cNvPr>
          <p:cNvSpPr/>
          <p:nvPr/>
        </p:nvSpPr>
        <p:spPr>
          <a:xfrm>
            <a:off x="1264407" y="11961781"/>
            <a:ext cx="1259559" cy="1243271"/>
          </a:xfrm>
          <a:prstGeom prs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87" name="TextBox 86">
            <a:extLst>
              <a:ext uri="{FF2B5EF4-FFF2-40B4-BE49-F238E27FC236}">
                <a16:creationId xmlns:a16="http://schemas.microsoft.com/office/drawing/2014/main" id="{90CEA72D-87A7-406D-8C76-D5572052BEC9}"/>
              </a:ext>
            </a:extLst>
          </p:cNvPr>
          <p:cNvSpPr txBox="1"/>
          <p:nvPr/>
        </p:nvSpPr>
        <p:spPr>
          <a:xfrm>
            <a:off x="1028654" y="11841554"/>
            <a:ext cx="7074333"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a:p>
            <a:pPr algn="ctr"/>
            <a:r>
              <a:rPr lang="en-US" sz="5000" dirty="0">
                <a:latin typeface="Arial" panose="020B0604020202020204" pitchFamily="34" charset="0"/>
                <a:cs typeface="Arial" panose="020B0604020202020204" pitchFamily="34" charset="0"/>
              </a:rPr>
              <a:t>Leak channel</a:t>
            </a:r>
          </a:p>
        </p:txBody>
      </p:sp>
      <p:cxnSp>
        <p:nvCxnSpPr>
          <p:cNvPr id="88" name="Straight Arrow Connector 87">
            <a:extLst>
              <a:ext uri="{FF2B5EF4-FFF2-40B4-BE49-F238E27FC236}">
                <a16:creationId xmlns:a16="http://schemas.microsoft.com/office/drawing/2014/main" id="{66AFD057-153D-46D2-9F50-4D346B87A0FE}"/>
              </a:ext>
            </a:extLst>
          </p:cNvPr>
          <p:cNvCxnSpPr>
            <a:cxnSpLocks/>
            <a:endCxn id="36" idx="2"/>
          </p:cNvCxnSpPr>
          <p:nvPr/>
        </p:nvCxnSpPr>
        <p:spPr>
          <a:xfrm flipV="1">
            <a:off x="7838441" y="10019544"/>
            <a:ext cx="961790" cy="4752"/>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3452E405-AB79-426D-9EA0-C290CFCC19F1}"/>
              </a:ext>
            </a:extLst>
          </p:cNvPr>
          <p:cNvSpPr txBox="1"/>
          <p:nvPr/>
        </p:nvSpPr>
        <p:spPr>
          <a:xfrm>
            <a:off x="14024184" y="2549108"/>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 </a:t>
            </a:r>
            <a:r>
              <a:rPr lang="en-US" sz="5000" baseline="-25000" dirty="0">
                <a:latin typeface="Arial" panose="020B0604020202020204" pitchFamily="34" charset="0"/>
                <a:cs typeface="Arial" panose="020B0604020202020204" pitchFamily="34" charset="0"/>
              </a:rPr>
              <a:t>(Ca)</a:t>
            </a:r>
          </a:p>
        </p:txBody>
      </p:sp>
      <p:sp>
        <p:nvSpPr>
          <p:cNvPr id="90" name="Cylinder 89">
            <a:extLst>
              <a:ext uri="{FF2B5EF4-FFF2-40B4-BE49-F238E27FC236}">
                <a16:creationId xmlns:a16="http://schemas.microsoft.com/office/drawing/2014/main" id="{8EC19BF9-40C5-445F-B87D-235694FA5B3C}"/>
              </a:ext>
            </a:extLst>
          </p:cNvPr>
          <p:cNvSpPr/>
          <p:nvPr/>
        </p:nvSpPr>
        <p:spPr>
          <a:xfrm>
            <a:off x="14728950" y="4003607"/>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91" name="Straight Arrow Connector 90">
            <a:extLst>
              <a:ext uri="{FF2B5EF4-FFF2-40B4-BE49-F238E27FC236}">
                <a16:creationId xmlns:a16="http://schemas.microsoft.com/office/drawing/2014/main" id="{79C4C4DC-2839-4011-BAF7-68EDD87D4F24}"/>
              </a:ext>
            </a:extLst>
          </p:cNvPr>
          <p:cNvCxnSpPr>
            <a:cxnSpLocks/>
          </p:cNvCxnSpPr>
          <p:nvPr/>
        </p:nvCxnSpPr>
        <p:spPr>
          <a:xfrm flipV="1">
            <a:off x="15049790" y="3268102"/>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7C13ECFE-C673-45BD-8408-D76DE8C368D9}"/>
              </a:ext>
            </a:extLst>
          </p:cNvPr>
          <p:cNvCxnSpPr>
            <a:cxnSpLocks/>
          </p:cNvCxnSpPr>
          <p:nvPr/>
        </p:nvCxnSpPr>
        <p:spPr>
          <a:xfrm flipV="1">
            <a:off x="13537891" y="6057583"/>
            <a:ext cx="1374558" cy="1292330"/>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47331836-7774-474D-8A31-0D77639D506C}"/>
              </a:ext>
            </a:extLst>
          </p:cNvPr>
          <p:cNvSpPr txBox="1"/>
          <p:nvPr/>
        </p:nvSpPr>
        <p:spPr>
          <a:xfrm>
            <a:off x="13852376" y="5863440"/>
            <a:ext cx="2942068"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54195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FD110239-B1D5-49D1-9CC8-88696F83F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5033" y="952500"/>
            <a:ext cx="9175750" cy="88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11DAC2FF-D478-4A61-BB79-8C683F570A55}"/>
              </a:ext>
            </a:extLst>
          </p:cNvPr>
          <p:cNvSpPr txBox="1">
            <a:spLocks noChangeArrowheads="1"/>
          </p:cNvSpPr>
          <p:nvPr/>
        </p:nvSpPr>
        <p:spPr bwMode="auto">
          <a:xfrm>
            <a:off x="900906" y="14589125"/>
            <a:ext cx="21601905" cy="274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7000" rIns="225000" bIns="117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750" dirty="0"/>
              <a:t>Figure 1. An overview of the various ion channels, pumps and exchangers that are important in axonal impulse conduction. Na+ channels are present in highest density at the Node of Ranvier as are slow K+ channels (Ks). Fast K+ channels, also known as </a:t>
            </a:r>
            <a:r>
              <a:rPr lang="en-US" altLang="en-US" sz="2750" dirty="0" err="1"/>
              <a:t>Kv</a:t>
            </a:r>
            <a:r>
              <a:rPr lang="en-US" altLang="en-US" sz="2750" dirty="0"/>
              <a:t> 1.1 channels are present in the highest concentration in the </a:t>
            </a:r>
            <a:r>
              <a:rPr lang="en-US" altLang="en-US" sz="2750" dirty="0" err="1"/>
              <a:t>juxtaparanodal</a:t>
            </a:r>
            <a:r>
              <a:rPr lang="en-US" altLang="en-US" sz="2750" dirty="0"/>
              <a:t> region and are blocked by 4-aminopyridine (fampridine). Inwardly rectifying channels (</a:t>
            </a:r>
            <a:r>
              <a:rPr lang="en-US" altLang="en-US" sz="2750" dirty="0" err="1"/>
              <a:t>Ih</a:t>
            </a:r>
            <a:r>
              <a:rPr lang="en-US" altLang="en-US" sz="2750" dirty="0"/>
              <a:t>) are permeable to Na+ and K+ ions and limit axonal </a:t>
            </a:r>
            <a:r>
              <a:rPr lang="en-US" altLang="en-US" sz="2750" dirty="0" err="1"/>
              <a:t>hyperpolarisation</a:t>
            </a:r>
            <a:r>
              <a:rPr lang="en-US" altLang="en-US" sz="2750" dirty="0"/>
              <a:t>. Transient Na+ channels (Nat) are responsible for action potential propagation while persistent Na+ </a:t>
            </a:r>
            <a:r>
              <a:rPr lang="en-US" altLang="en-US" sz="2750" dirty="0" err="1"/>
              <a:t>conductances</a:t>
            </a:r>
            <a:r>
              <a:rPr lang="en-US" altLang="en-US" sz="2750" dirty="0"/>
              <a:t> (Nap) modulate resting membrane potential. The sodium-calcium exchanger (Na+/Ca2+) plays an important role in the processes of axonal degeneration. Lk refers to leak </a:t>
            </a:r>
            <a:r>
              <a:rPr lang="en-US" altLang="en-US" sz="2750" dirty="0" err="1"/>
              <a:t>conductances</a:t>
            </a:r>
            <a:r>
              <a:rPr lang="en-US" altLang="en-US" sz="2750" dirty="0"/>
              <a:t>.</a:t>
            </a:r>
          </a:p>
        </p:txBody>
      </p:sp>
      <p:sp>
        <p:nvSpPr>
          <p:cNvPr id="3075" name="Text Box 3">
            <a:extLst>
              <a:ext uri="{FF2B5EF4-FFF2-40B4-BE49-F238E27FC236}">
                <a16:creationId xmlns:a16="http://schemas.microsoft.com/office/drawing/2014/main" id="{3408BD84-E341-4555-8636-E929B7ED5276}"/>
              </a:ext>
            </a:extLst>
          </p:cNvPr>
          <p:cNvSpPr txBox="1">
            <a:spLocks noChangeArrowheads="1"/>
          </p:cNvSpPr>
          <p:nvPr/>
        </p:nvSpPr>
        <p:spPr bwMode="auto">
          <a:xfrm>
            <a:off x="900907" y="17335500"/>
            <a:ext cx="21601905" cy="567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2500" rIns="225000" bIns="1125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250" b="1"/>
              <a:t>Article Copyright © 2012 Authors, Source DOI: </a:t>
            </a:r>
            <a:r>
              <a:rPr lang="en-US" altLang="en-US" sz="2250" b="1">
                <a:hlinkClick r:id="rId4"/>
              </a:rPr>
              <a:t>10.1177/1352458512463769</a:t>
            </a:r>
            <a:r>
              <a:rPr lang="en-US" altLang="en-US" sz="2250" b="1"/>
              <a:t>. See content reuse guidelines at: </a:t>
            </a:r>
            <a:r>
              <a:rPr lang="en-US" altLang="en-US" sz="2250" b="1">
                <a:hlinkClick r:id="rId5"/>
              </a:rPr>
              <a:t>sagepub.com/journals-permissions </a:t>
            </a:r>
          </a:p>
        </p:txBody>
      </p:sp>
      <p:pic>
        <p:nvPicPr>
          <p:cNvPr id="3076" name="Picture 4">
            <a:extLst>
              <a:ext uri="{FF2B5EF4-FFF2-40B4-BE49-F238E27FC236}">
                <a16:creationId xmlns:a16="http://schemas.microsoft.com/office/drawing/2014/main" id="{D28C88A8-6B0F-4373-B998-5179E7403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750702"/>
            <a:ext cx="15875000" cy="6405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Click="0">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7843-E981-4829-B5F6-E772E14B0D45}"/>
              </a:ext>
            </a:extLst>
          </p:cNvPr>
          <p:cNvSpPr>
            <a:spLocks noGrp="1"/>
          </p:cNvSpPr>
          <p:nvPr>
            <p:ph type="title"/>
          </p:nvPr>
        </p:nvSpPr>
        <p:spPr/>
        <p:txBody>
          <a:bodyPr/>
          <a:lstStyle/>
          <a:p>
            <a:r>
              <a:rPr lang="en-US" dirty="0"/>
              <a:t>MS </a:t>
            </a:r>
          </a:p>
        </p:txBody>
      </p:sp>
      <p:sp>
        <p:nvSpPr>
          <p:cNvPr id="3" name="Content Placeholder 2">
            <a:extLst>
              <a:ext uri="{FF2B5EF4-FFF2-40B4-BE49-F238E27FC236}">
                <a16:creationId xmlns:a16="http://schemas.microsoft.com/office/drawing/2014/main" id="{FB96203A-F6ED-405D-B4E1-83DB62C288EB}"/>
              </a:ext>
            </a:extLst>
          </p:cNvPr>
          <p:cNvSpPr>
            <a:spLocks noGrp="1"/>
          </p:cNvSpPr>
          <p:nvPr>
            <p:ph idx="1"/>
          </p:nvPr>
        </p:nvSpPr>
        <p:spPr/>
        <p:txBody>
          <a:bodyPr/>
          <a:lstStyle/>
          <a:p>
            <a:pPr marL="0" marR="0">
              <a:spcBef>
                <a:spcPts val="0"/>
              </a:spcBef>
              <a:spcAft>
                <a:spcPts val="0"/>
              </a:spcAft>
            </a:pPr>
            <a:r>
              <a:rPr lang="en-US" sz="4400" dirty="0">
                <a:effectLst/>
                <a:highlight>
                  <a:srgbClr val="FFFF00"/>
                </a:highlight>
                <a:latin typeface="Arial" panose="020B0604020202020204" pitchFamily="34" charset="0"/>
                <a:ea typeface="Arial" panose="020B0604020202020204" pitchFamily="34" charset="0"/>
                <a:cs typeface="Arial" panose="020B0604020202020204" pitchFamily="34" charset="0"/>
              </a:rPr>
              <a:t>6. Address how the pathology of MS may complicate the concepts of how 4-AP may 	work in the diseased state.</a:t>
            </a:r>
            <a:endParaRPr lang="en-US" sz="4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139638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2ECCB84-6AB2-41C6-847C-B9828C75E32D}"/>
              </a:ext>
            </a:extLst>
          </p:cNvPr>
          <p:cNvPicPr>
            <a:picLocks noChangeAspect="1"/>
          </p:cNvPicPr>
          <p:nvPr/>
        </p:nvPicPr>
        <p:blipFill>
          <a:blip r:embed="rId2"/>
          <a:stretch>
            <a:fillRect/>
          </a:stretch>
        </p:blipFill>
        <p:spPr>
          <a:xfrm>
            <a:off x="158296" y="1416423"/>
            <a:ext cx="22988576" cy="14988988"/>
          </a:xfrm>
          <a:prstGeom prst="rect">
            <a:avLst/>
          </a:prstGeom>
        </p:spPr>
      </p:pic>
      <p:sp>
        <p:nvSpPr>
          <p:cNvPr id="4" name="TextBox 3">
            <a:extLst>
              <a:ext uri="{FF2B5EF4-FFF2-40B4-BE49-F238E27FC236}">
                <a16:creationId xmlns:a16="http://schemas.microsoft.com/office/drawing/2014/main" id="{73BA749E-F3DA-4999-B6DB-451033161F63}"/>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spTree>
    <p:extLst>
      <p:ext uri="{BB962C8B-B14F-4D97-AF65-F5344CB8AC3E}">
        <p14:creationId xmlns:p14="http://schemas.microsoft.com/office/powerpoint/2010/main" val="4128626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A9834275-B6DC-4F94-A3D1-0D488F1B47C4}"/>
              </a:ext>
            </a:extLst>
          </p:cNvPr>
          <p:cNvPicPr>
            <a:picLocks noChangeAspect="1"/>
          </p:cNvPicPr>
          <p:nvPr/>
        </p:nvPicPr>
        <p:blipFill>
          <a:blip r:embed="rId2"/>
          <a:stretch>
            <a:fillRect/>
          </a:stretch>
        </p:blipFill>
        <p:spPr>
          <a:xfrm>
            <a:off x="4034118" y="-146869"/>
            <a:ext cx="13805647" cy="17428405"/>
          </a:xfrm>
          <a:prstGeom prst="rect">
            <a:avLst/>
          </a:prstGeom>
        </p:spPr>
      </p:pic>
      <p:sp>
        <p:nvSpPr>
          <p:cNvPr id="4" name="TextBox 3">
            <a:extLst>
              <a:ext uri="{FF2B5EF4-FFF2-40B4-BE49-F238E27FC236}">
                <a16:creationId xmlns:a16="http://schemas.microsoft.com/office/drawing/2014/main" id="{D60D3776-C4E0-4AFC-B48F-B287A95F6465}"/>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spTree>
    <p:extLst>
      <p:ext uri="{BB962C8B-B14F-4D97-AF65-F5344CB8AC3E}">
        <p14:creationId xmlns:p14="http://schemas.microsoft.com/office/powerpoint/2010/main" val="1305734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EAC15473-8E36-41C3-AA2F-E5DEB428B867}"/>
              </a:ext>
            </a:extLst>
          </p:cNvPr>
          <p:cNvPicPr>
            <a:picLocks noChangeAspect="1"/>
          </p:cNvPicPr>
          <p:nvPr/>
        </p:nvPicPr>
        <p:blipFill>
          <a:blip r:embed="rId2"/>
          <a:stretch>
            <a:fillRect/>
          </a:stretch>
        </p:blipFill>
        <p:spPr>
          <a:xfrm>
            <a:off x="1159810" y="770965"/>
            <a:ext cx="20050684" cy="15913959"/>
          </a:xfrm>
          <a:prstGeom prst="rect">
            <a:avLst/>
          </a:prstGeom>
        </p:spPr>
      </p:pic>
      <p:sp>
        <p:nvSpPr>
          <p:cNvPr id="4" name="TextBox 3">
            <a:extLst>
              <a:ext uri="{FF2B5EF4-FFF2-40B4-BE49-F238E27FC236}">
                <a16:creationId xmlns:a16="http://schemas.microsoft.com/office/drawing/2014/main" id="{2BBD0389-CC3E-41E3-A547-BB124C0EAA32}"/>
              </a:ext>
            </a:extLst>
          </p:cNvPr>
          <p:cNvSpPr txBox="1"/>
          <p:nvPr/>
        </p:nvSpPr>
        <p:spPr>
          <a:xfrm>
            <a:off x="884982" y="17087671"/>
            <a:ext cx="21975018" cy="954107"/>
          </a:xfrm>
          <a:prstGeom prst="rect">
            <a:avLst/>
          </a:prstGeom>
          <a:noFill/>
        </p:spPr>
        <p:txBody>
          <a:bodyPr wrap="square">
            <a:spAutoFit/>
          </a:bodyPr>
          <a:lstStyle/>
          <a:p>
            <a:r>
              <a:rPr lang="en-US" sz="2800" dirty="0" err="1"/>
              <a:t>Lassmann</a:t>
            </a:r>
            <a:r>
              <a:rPr lang="en-US" sz="2800" dirty="0"/>
              <a:t>, H., van </a:t>
            </a:r>
            <a:r>
              <a:rPr lang="en-US" sz="2800" dirty="0" err="1"/>
              <a:t>Horssen</a:t>
            </a:r>
            <a:r>
              <a:rPr lang="en-US" sz="2800" dirty="0"/>
              <a:t>, J. &amp; Mahad, D. Progressive multiple sclerosis: pathology and pathogenesis. </a:t>
            </a:r>
            <a:r>
              <a:rPr lang="en-US" sz="2800" i="1" dirty="0"/>
              <a:t>Nat Rev Neurol</a:t>
            </a:r>
            <a:r>
              <a:rPr lang="en-US" sz="2800" dirty="0"/>
              <a:t> </a:t>
            </a:r>
            <a:r>
              <a:rPr lang="en-US" sz="2800" b="1" dirty="0"/>
              <a:t>8, </a:t>
            </a:r>
            <a:r>
              <a:rPr lang="en-US" sz="2800" dirty="0"/>
              <a:t>647–656 (2012). https://doi.org/10.1038/nrneurol.2012.168</a:t>
            </a:r>
          </a:p>
        </p:txBody>
      </p:sp>
    </p:spTree>
    <p:extLst>
      <p:ext uri="{BB962C8B-B14F-4D97-AF65-F5344CB8AC3E}">
        <p14:creationId xmlns:p14="http://schemas.microsoft.com/office/powerpoint/2010/main" val="2138424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capture&#10;&#10;Description automatically generated with low confidence">
            <a:extLst>
              <a:ext uri="{FF2B5EF4-FFF2-40B4-BE49-F238E27FC236}">
                <a16:creationId xmlns:a16="http://schemas.microsoft.com/office/drawing/2014/main" id="{DE837F28-7259-46AA-BEFD-1083F37FBBF9}"/>
              </a:ext>
            </a:extLst>
          </p:cNvPr>
          <p:cNvPicPr>
            <a:picLocks noChangeAspect="1"/>
          </p:cNvPicPr>
          <p:nvPr/>
        </p:nvPicPr>
        <p:blipFill>
          <a:blip r:embed="rId2"/>
          <a:stretch>
            <a:fillRect/>
          </a:stretch>
        </p:blipFill>
        <p:spPr>
          <a:xfrm>
            <a:off x="-94252" y="430306"/>
            <a:ext cx="23048504" cy="10901082"/>
          </a:xfrm>
          <a:prstGeom prst="rect">
            <a:avLst/>
          </a:prstGeom>
        </p:spPr>
      </p:pic>
      <p:sp>
        <p:nvSpPr>
          <p:cNvPr id="7" name="TextBox 6">
            <a:extLst>
              <a:ext uri="{FF2B5EF4-FFF2-40B4-BE49-F238E27FC236}">
                <a16:creationId xmlns:a16="http://schemas.microsoft.com/office/drawing/2014/main" id="{FC76CBAA-0177-4DDE-90F8-C29C6864EE13}"/>
              </a:ext>
            </a:extLst>
          </p:cNvPr>
          <p:cNvSpPr txBox="1"/>
          <p:nvPr/>
        </p:nvSpPr>
        <p:spPr>
          <a:xfrm>
            <a:off x="835960" y="15487233"/>
            <a:ext cx="21654246" cy="2800767"/>
          </a:xfrm>
          <a:prstGeom prst="rect">
            <a:avLst/>
          </a:prstGeom>
          <a:noFill/>
        </p:spPr>
        <p:txBody>
          <a:bodyPr wrap="square">
            <a:spAutoFit/>
          </a:bodyPr>
          <a:lstStyle/>
          <a:p>
            <a:pPr marL="0" marR="0">
              <a:spcBef>
                <a:spcPts val="0"/>
              </a:spcBef>
              <a:spcAft>
                <a:spcPts val="0"/>
              </a:spcAft>
            </a:pPr>
            <a:r>
              <a:rPr lang="en-US" sz="4400" dirty="0" err="1">
                <a:effectLst/>
                <a:latin typeface="Calibri" panose="020F0502020204030204" pitchFamily="34" charset="0"/>
                <a:ea typeface="Calibri" panose="020F0502020204030204" pitchFamily="34" charset="0"/>
              </a:rPr>
              <a:t>Bagchi</a:t>
            </a:r>
            <a:r>
              <a:rPr lang="en-US" sz="4400" dirty="0">
                <a:effectLst/>
                <a:latin typeface="Calibri" panose="020F0502020204030204" pitchFamily="34" charset="0"/>
                <a:ea typeface="Calibri" panose="020F0502020204030204" pitchFamily="34" charset="0"/>
              </a:rPr>
              <a:t>, B., Al-</a:t>
            </a:r>
            <a:r>
              <a:rPr lang="en-US" sz="4400" dirty="0" err="1">
                <a:effectLst/>
                <a:latin typeface="Calibri" panose="020F0502020204030204" pitchFamily="34" charset="0"/>
                <a:ea typeface="Calibri" panose="020F0502020204030204" pitchFamily="34" charset="0"/>
              </a:rPr>
              <a:t>Sabi</a:t>
            </a:r>
            <a:r>
              <a:rPr lang="en-US" sz="4400" dirty="0">
                <a:effectLst/>
                <a:latin typeface="Calibri" panose="020F0502020204030204" pitchFamily="34" charset="0"/>
                <a:ea typeface="Calibri" panose="020F0502020204030204" pitchFamily="34" charset="0"/>
              </a:rPr>
              <a:t>, A., </a:t>
            </a:r>
            <a:r>
              <a:rPr lang="en-US" sz="4400" dirty="0" err="1">
                <a:effectLst/>
                <a:latin typeface="Calibri" panose="020F0502020204030204" pitchFamily="34" charset="0"/>
                <a:ea typeface="Calibri" panose="020F0502020204030204" pitchFamily="34" charset="0"/>
              </a:rPr>
              <a:t>Kaza</a:t>
            </a:r>
            <a:r>
              <a:rPr lang="en-US" sz="4400" dirty="0">
                <a:effectLst/>
                <a:latin typeface="Calibri" panose="020F0502020204030204" pitchFamily="34" charset="0"/>
                <a:ea typeface="Calibri" panose="020F0502020204030204" pitchFamily="34" charset="0"/>
              </a:rPr>
              <a:t>, S., Scholz, D., O'Leary, V. B., Dolly, J. O., &amp; </a:t>
            </a:r>
            <a:r>
              <a:rPr lang="en-US" sz="4400" dirty="0" err="1">
                <a:effectLst/>
                <a:latin typeface="Calibri" panose="020F0502020204030204" pitchFamily="34" charset="0"/>
                <a:ea typeface="Calibri" panose="020F0502020204030204" pitchFamily="34" charset="0"/>
              </a:rPr>
              <a:t>Ovsepian</a:t>
            </a:r>
            <a:r>
              <a:rPr lang="en-US" sz="4400" dirty="0">
                <a:effectLst/>
                <a:latin typeface="Calibri" panose="020F0502020204030204" pitchFamily="34" charset="0"/>
                <a:ea typeface="Calibri" panose="020F0502020204030204" pitchFamily="34" charset="0"/>
              </a:rPr>
              <a:t>, S. V. (2014). Disruption of </a:t>
            </a:r>
            <a:r>
              <a:rPr lang="en-US" sz="4400" dirty="0">
                <a:effectLst/>
                <a:highlight>
                  <a:srgbClr val="FFFF00"/>
                </a:highlight>
                <a:latin typeface="Calibri" panose="020F0502020204030204" pitchFamily="34" charset="0"/>
                <a:ea typeface="Calibri" panose="020F0502020204030204" pitchFamily="34" charset="0"/>
              </a:rPr>
              <a:t>myelin leads to ectopic expression of K(V)1.1 channels with abnormal conductivity of optic nerve axons in a cuprizone-induced model of demyelination</a:t>
            </a:r>
            <a:r>
              <a:rPr lang="en-US" sz="4400" dirty="0">
                <a:effectLst/>
                <a:latin typeface="Calibri" panose="020F0502020204030204" pitchFamily="34" charset="0"/>
                <a:ea typeface="Calibri" panose="020F0502020204030204" pitchFamily="34" charset="0"/>
              </a:rPr>
              <a:t>. </a:t>
            </a:r>
            <a:r>
              <a:rPr lang="en-US" sz="4400" i="1" dirty="0" err="1">
                <a:effectLst/>
                <a:latin typeface="Calibri" panose="020F0502020204030204" pitchFamily="34" charset="0"/>
                <a:ea typeface="Calibri" panose="020F0502020204030204" pitchFamily="34" charset="0"/>
              </a:rPr>
              <a:t>PloS</a:t>
            </a:r>
            <a:r>
              <a:rPr lang="en-US" sz="4400" i="1" dirty="0">
                <a:effectLst/>
                <a:latin typeface="Calibri" panose="020F0502020204030204" pitchFamily="34" charset="0"/>
                <a:ea typeface="Calibri" panose="020F0502020204030204" pitchFamily="34" charset="0"/>
              </a:rPr>
              <a:t> one</a:t>
            </a:r>
            <a:r>
              <a:rPr lang="en-US" sz="4400" dirty="0">
                <a:effectLst/>
                <a:latin typeface="Calibri" panose="020F0502020204030204" pitchFamily="34" charset="0"/>
                <a:ea typeface="Calibri" panose="020F0502020204030204" pitchFamily="34" charset="0"/>
              </a:rPr>
              <a:t>, </a:t>
            </a:r>
            <a:r>
              <a:rPr lang="en-US" sz="4400" i="1" dirty="0">
                <a:effectLst/>
                <a:latin typeface="Calibri" panose="020F0502020204030204" pitchFamily="34" charset="0"/>
                <a:ea typeface="Calibri" panose="020F0502020204030204" pitchFamily="34" charset="0"/>
              </a:rPr>
              <a:t>9</a:t>
            </a:r>
            <a:r>
              <a:rPr lang="en-US" sz="4400" dirty="0">
                <a:effectLst/>
                <a:latin typeface="Calibri" panose="020F0502020204030204" pitchFamily="34" charset="0"/>
                <a:ea typeface="Calibri" panose="020F0502020204030204" pitchFamily="34" charset="0"/>
              </a:rPr>
              <a:t>(2), e87736. https://doi.org/10.1371/journal.pone.0087736</a:t>
            </a:r>
          </a:p>
        </p:txBody>
      </p:sp>
    </p:spTree>
    <p:extLst>
      <p:ext uri="{BB962C8B-B14F-4D97-AF65-F5344CB8AC3E}">
        <p14:creationId xmlns:p14="http://schemas.microsoft.com/office/powerpoint/2010/main" val="3847318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300D06F1-4058-42AA-A8EA-9C6800B099DB}"/>
              </a:ext>
            </a:extLst>
          </p:cNvPr>
          <p:cNvPicPr>
            <a:picLocks noChangeAspect="1"/>
          </p:cNvPicPr>
          <p:nvPr/>
        </p:nvPicPr>
        <p:blipFill>
          <a:blip r:embed="rId2"/>
          <a:stretch>
            <a:fillRect/>
          </a:stretch>
        </p:blipFill>
        <p:spPr>
          <a:xfrm>
            <a:off x="161365" y="556370"/>
            <a:ext cx="22124894" cy="12758212"/>
          </a:xfrm>
          <a:prstGeom prst="rect">
            <a:avLst/>
          </a:prstGeom>
        </p:spPr>
      </p:pic>
      <p:sp>
        <p:nvSpPr>
          <p:cNvPr id="7" name="TextBox 6">
            <a:extLst>
              <a:ext uri="{FF2B5EF4-FFF2-40B4-BE49-F238E27FC236}">
                <a16:creationId xmlns:a16="http://schemas.microsoft.com/office/drawing/2014/main" id="{29848B24-8102-4A79-980D-344D579BE178}"/>
              </a:ext>
            </a:extLst>
          </p:cNvPr>
          <p:cNvSpPr txBox="1"/>
          <p:nvPr/>
        </p:nvSpPr>
        <p:spPr>
          <a:xfrm>
            <a:off x="735105" y="15011418"/>
            <a:ext cx="21389789" cy="2308324"/>
          </a:xfrm>
          <a:prstGeom prst="rect">
            <a:avLst/>
          </a:prstGeom>
          <a:noFill/>
        </p:spPr>
        <p:txBody>
          <a:bodyPr wrap="square">
            <a:spAutoFit/>
          </a:bodyPr>
          <a:lstStyle/>
          <a:p>
            <a:r>
              <a:rPr lang="en-US" sz="4800" dirty="0"/>
              <a:t>Hamada MS, Kole MH. Myelin loss and axonal ion channel adaptations associated with gray matter neuronal hyperexcitability. J </a:t>
            </a:r>
            <a:r>
              <a:rPr lang="en-US" sz="4800" dirty="0" err="1"/>
              <a:t>Neurosci</a:t>
            </a:r>
            <a:r>
              <a:rPr lang="en-US" sz="4800" dirty="0"/>
              <a:t>. 2015 May 6;35(18):7272-86. </a:t>
            </a:r>
            <a:r>
              <a:rPr lang="en-US" sz="4800" dirty="0" err="1"/>
              <a:t>doi</a:t>
            </a:r>
            <a:r>
              <a:rPr lang="en-US" sz="4800" dirty="0"/>
              <a:t>: 10.1523/JNEUROSCI.4747-14.2015. PMID: 25948275; PMCID: PMC4420788.</a:t>
            </a:r>
          </a:p>
        </p:txBody>
      </p:sp>
    </p:spTree>
    <p:extLst>
      <p:ext uri="{BB962C8B-B14F-4D97-AF65-F5344CB8AC3E}">
        <p14:creationId xmlns:p14="http://schemas.microsoft.com/office/powerpoint/2010/main" val="3517097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2C112EC6-BAF5-4AB2-989A-E95933B2B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5033" y="952500"/>
            <a:ext cx="9175750" cy="88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683ECD27-A194-486A-804E-B22F7B6979DE}"/>
              </a:ext>
            </a:extLst>
          </p:cNvPr>
          <p:cNvSpPr txBox="1">
            <a:spLocks noChangeArrowheads="1"/>
          </p:cNvSpPr>
          <p:nvPr/>
        </p:nvSpPr>
        <p:spPr bwMode="auto">
          <a:xfrm>
            <a:off x="900908" y="11291096"/>
            <a:ext cx="21601905" cy="1908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7000" rIns="225000" bIns="117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750"/>
              <a:t>Figure 2. Cascade of events that links changes in ion channel function to axonal degeneration. Mitochondrial failure coupled with increased Na+ currents through persistent Na+ channels (Nav 1.6) leads to high levels of intracellular Na+. This causes reverse activation of the Na+/Ca2+ exchanger, leading to an excitotoxic influx of Ca2+ and subsequent activation of apoptotic processes, causing axonal degeneration.</a:t>
            </a:r>
          </a:p>
        </p:txBody>
      </p:sp>
      <p:sp>
        <p:nvSpPr>
          <p:cNvPr id="3075" name="Text Box 3">
            <a:extLst>
              <a:ext uri="{FF2B5EF4-FFF2-40B4-BE49-F238E27FC236}">
                <a16:creationId xmlns:a16="http://schemas.microsoft.com/office/drawing/2014/main" id="{B7A284A5-2DA8-4FF3-A424-424BBD6FEE00}"/>
              </a:ext>
            </a:extLst>
          </p:cNvPr>
          <p:cNvSpPr txBox="1">
            <a:spLocks noChangeArrowheads="1"/>
          </p:cNvSpPr>
          <p:nvPr/>
        </p:nvSpPr>
        <p:spPr bwMode="auto">
          <a:xfrm>
            <a:off x="900908" y="15422564"/>
            <a:ext cx="21601905" cy="567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2500" rIns="225000" bIns="1125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250" b="1"/>
              <a:t>Article Copyright © 2012 Authors, Source DOI: </a:t>
            </a:r>
            <a:r>
              <a:rPr lang="en-US" altLang="en-US" sz="2250" b="1">
                <a:hlinkClick r:id="rId4"/>
              </a:rPr>
              <a:t>10.1177/1352458512463769</a:t>
            </a:r>
            <a:r>
              <a:rPr lang="en-US" altLang="en-US" sz="2250" b="1"/>
              <a:t>. See content reuse guidelines at: </a:t>
            </a:r>
            <a:r>
              <a:rPr lang="en-US" altLang="en-US" sz="2250" b="1">
                <a:hlinkClick r:id="rId5"/>
              </a:rPr>
              <a:t>sagepub.com/journals-permissions </a:t>
            </a:r>
          </a:p>
        </p:txBody>
      </p:sp>
      <p:pic>
        <p:nvPicPr>
          <p:cNvPr id="3076" name="Picture 4">
            <a:extLst>
              <a:ext uri="{FF2B5EF4-FFF2-40B4-BE49-F238E27FC236}">
                <a16:creationId xmlns:a16="http://schemas.microsoft.com/office/drawing/2014/main" id="{D814DF44-42FC-4436-B292-3AA0EB06B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671" y="1530208"/>
            <a:ext cx="21335142" cy="6752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240EE4B9-5EFB-44CB-9E7E-86191A595968}"/>
              </a:ext>
            </a:extLst>
          </p:cNvPr>
          <p:cNvSpPr txBox="1"/>
          <p:nvPr/>
        </p:nvSpPr>
        <p:spPr>
          <a:xfrm>
            <a:off x="885033" y="16757792"/>
            <a:ext cx="20468896" cy="646331"/>
          </a:xfrm>
          <a:prstGeom prst="rect">
            <a:avLst/>
          </a:prstGeom>
          <a:noFill/>
        </p:spPr>
        <p:txBody>
          <a:bodyPr wrap="square">
            <a:spAutoFit/>
          </a:bodyPr>
          <a:lstStyle/>
          <a:p>
            <a:r>
              <a:rPr lang="en-US" dirty="0"/>
              <a:t>Krishnan AV, Kiernan MC. Sustained-release fampridine and the role of ion channel dysfunction in multiple sclerosis. </a:t>
            </a:r>
            <a:r>
              <a:rPr lang="en-US" dirty="0" err="1"/>
              <a:t>Mult</a:t>
            </a:r>
            <a:r>
              <a:rPr lang="en-US" dirty="0"/>
              <a:t> </a:t>
            </a:r>
            <a:r>
              <a:rPr lang="en-US" dirty="0" err="1"/>
              <a:t>Scler</a:t>
            </a:r>
            <a:r>
              <a:rPr lang="en-US" dirty="0"/>
              <a:t>. 2013 Apr;19(4):385-91. </a:t>
            </a:r>
            <a:r>
              <a:rPr lang="en-US" dirty="0" err="1"/>
              <a:t>doi</a:t>
            </a:r>
            <a:r>
              <a:rPr lang="en-US" dirty="0"/>
              <a:t>: 10.1177/1352458512463769. </a:t>
            </a:r>
            <a:r>
              <a:rPr lang="en-US" dirty="0" err="1"/>
              <a:t>Epub</a:t>
            </a:r>
            <a:r>
              <a:rPr lang="en-US" dirty="0"/>
              <a:t> 2012 Oct 16. PMID: 23077091.</a:t>
            </a:r>
          </a:p>
        </p:txBody>
      </p:sp>
    </p:spTree>
    <p:extLst>
      <p:ext uri="{BB962C8B-B14F-4D97-AF65-F5344CB8AC3E}">
        <p14:creationId xmlns:p14="http://schemas.microsoft.com/office/powerpoint/2010/main" val="4195199013"/>
      </p:ext>
    </p:extLst>
  </p:cSld>
  <p:clrMapOvr>
    <a:masterClrMapping/>
  </p:clrMapOvr>
  <p:transition advClick="0">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A37CF1-F47B-4D83-8C58-E43921D4A397}"/>
              </a:ext>
            </a:extLst>
          </p:cNvPr>
          <p:cNvSpPr>
            <a:spLocks noGrp="1"/>
          </p:cNvSpPr>
          <p:nvPr>
            <p:ph idx="1"/>
          </p:nvPr>
        </p:nvSpPr>
        <p:spPr>
          <a:xfrm>
            <a:off x="1320614" y="3342216"/>
            <a:ext cx="19716750" cy="11603568"/>
          </a:xfrm>
        </p:spPr>
        <p:txBody>
          <a:bodyPr/>
          <a:lstStyle/>
          <a:p>
            <a:pPr marL="0" indent="0" algn="ctr">
              <a:buNone/>
            </a:pPr>
            <a:r>
              <a:rPr lang="en-US" dirty="0"/>
              <a:t>First, we need to go over the basic neurophysiology of how neuron functions and types of ion channels.</a:t>
            </a:r>
          </a:p>
          <a:p>
            <a:pPr marL="0" indent="0" algn="ctr">
              <a:buNone/>
            </a:pPr>
            <a:endParaRPr lang="en-US" dirty="0"/>
          </a:p>
          <a:p>
            <a:pPr marL="0" indent="0" algn="ctr">
              <a:buNone/>
            </a:pPr>
            <a:r>
              <a:rPr lang="en-US" dirty="0"/>
              <a:t>The next couple slides  will cover topics related to this module.</a:t>
            </a:r>
          </a:p>
        </p:txBody>
      </p:sp>
    </p:spTree>
    <p:extLst>
      <p:ext uri="{BB962C8B-B14F-4D97-AF65-F5344CB8AC3E}">
        <p14:creationId xmlns:p14="http://schemas.microsoft.com/office/powerpoint/2010/main" val="603305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7843-E981-4829-B5F6-E772E14B0D45}"/>
              </a:ext>
            </a:extLst>
          </p:cNvPr>
          <p:cNvSpPr>
            <a:spLocks noGrp="1"/>
          </p:cNvSpPr>
          <p:nvPr>
            <p:ph type="title"/>
          </p:nvPr>
        </p:nvSpPr>
        <p:spPr/>
        <p:txBody>
          <a:bodyPr/>
          <a:lstStyle/>
          <a:p>
            <a:r>
              <a:rPr lang="en-US" dirty="0"/>
              <a:t>MS</a:t>
            </a:r>
          </a:p>
        </p:txBody>
      </p:sp>
      <p:sp>
        <p:nvSpPr>
          <p:cNvPr id="3" name="Content Placeholder 2">
            <a:extLst>
              <a:ext uri="{FF2B5EF4-FFF2-40B4-BE49-F238E27FC236}">
                <a16:creationId xmlns:a16="http://schemas.microsoft.com/office/drawing/2014/main" id="{FB96203A-F6ED-405D-B4E1-83DB62C288EB}"/>
              </a:ext>
            </a:extLst>
          </p:cNvPr>
          <p:cNvSpPr>
            <a:spLocks noGrp="1"/>
          </p:cNvSpPr>
          <p:nvPr>
            <p:ph idx="1"/>
          </p:nvPr>
        </p:nvSpPr>
        <p:spPr/>
        <p:txBody>
          <a:bodyPr/>
          <a:lstStyle/>
          <a:p>
            <a:pPr marL="0" marR="0">
              <a:spcBef>
                <a:spcPts val="0"/>
              </a:spcBef>
              <a:spcAft>
                <a:spcPts val="0"/>
              </a:spcAft>
            </a:pPr>
            <a:r>
              <a:rPr lang="en-US" sz="4400" dirty="0">
                <a:effectLst/>
                <a:highlight>
                  <a:srgbClr val="FFFF00"/>
                </a:highlight>
                <a:latin typeface="Arial" panose="020B0604020202020204" pitchFamily="34" charset="0"/>
                <a:ea typeface="Arial" panose="020B0604020202020204" pitchFamily="34" charset="0"/>
                <a:cs typeface="Arial" panose="020B0604020202020204" pitchFamily="34" charset="0"/>
              </a:rPr>
              <a:t>7. Address the concepts presented in the literature and views of in the potential actions of 4-AP in MS as well as the controversies presented in the literature.</a:t>
            </a:r>
            <a:endParaRPr lang="en-US" sz="4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41067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395C8316-5602-4988-ABF7-E741207F5428}"/>
              </a:ext>
            </a:extLst>
          </p:cNvPr>
          <p:cNvPicPr>
            <a:picLocks noChangeAspect="1"/>
          </p:cNvPicPr>
          <p:nvPr/>
        </p:nvPicPr>
        <p:blipFill>
          <a:blip r:embed="rId2"/>
          <a:stretch>
            <a:fillRect/>
          </a:stretch>
        </p:blipFill>
        <p:spPr>
          <a:xfrm>
            <a:off x="376518" y="2182833"/>
            <a:ext cx="22483482" cy="13218531"/>
          </a:xfrm>
          <a:prstGeom prst="rect">
            <a:avLst/>
          </a:prstGeom>
        </p:spPr>
      </p:pic>
    </p:spTree>
    <p:extLst>
      <p:ext uri="{BB962C8B-B14F-4D97-AF65-F5344CB8AC3E}">
        <p14:creationId xmlns:p14="http://schemas.microsoft.com/office/powerpoint/2010/main" val="733966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7850407-9DAA-4289-8B0F-3E9313438DD6}"/>
              </a:ext>
            </a:extLst>
          </p:cNvPr>
          <p:cNvPicPr>
            <a:picLocks noChangeAspect="1"/>
          </p:cNvPicPr>
          <p:nvPr/>
        </p:nvPicPr>
        <p:blipFill>
          <a:blip r:embed="rId2"/>
          <a:stretch>
            <a:fillRect/>
          </a:stretch>
        </p:blipFill>
        <p:spPr>
          <a:xfrm>
            <a:off x="2449417" y="2412923"/>
            <a:ext cx="18241124" cy="11782968"/>
          </a:xfrm>
          <a:prstGeom prst="rect">
            <a:avLst/>
          </a:prstGeom>
        </p:spPr>
      </p:pic>
    </p:spTree>
    <p:extLst>
      <p:ext uri="{BB962C8B-B14F-4D97-AF65-F5344CB8AC3E}">
        <p14:creationId xmlns:p14="http://schemas.microsoft.com/office/powerpoint/2010/main" val="204929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C30DEBD-C5B5-4B8B-B5BC-3A3757EFB8F4}"/>
              </a:ext>
            </a:extLst>
          </p:cNvPr>
          <p:cNvPicPr>
            <a:picLocks noChangeAspect="1"/>
          </p:cNvPicPr>
          <p:nvPr/>
        </p:nvPicPr>
        <p:blipFill>
          <a:blip r:embed="rId2"/>
          <a:stretch>
            <a:fillRect/>
          </a:stretch>
        </p:blipFill>
        <p:spPr>
          <a:xfrm>
            <a:off x="1020396" y="2904565"/>
            <a:ext cx="21158986" cy="10237694"/>
          </a:xfrm>
          <a:prstGeom prst="rect">
            <a:avLst/>
          </a:prstGeom>
        </p:spPr>
      </p:pic>
      <p:sp>
        <p:nvSpPr>
          <p:cNvPr id="8" name="TextBox 7">
            <a:extLst>
              <a:ext uri="{FF2B5EF4-FFF2-40B4-BE49-F238E27FC236}">
                <a16:creationId xmlns:a16="http://schemas.microsoft.com/office/drawing/2014/main" id="{AF1EE4AC-EB1E-4987-8B85-43DFB8D24F37}"/>
              </a:ext>
            </a:extLst>
          </p:cNvPr>
          <p:cNvSpPr txBox="1"/>
          <p:nvPr/>
        </p:nvSpPr>
        <p:spPr>
          <a:xfrm>
            <a:off x="680617" y="15851164"/>
            <a:ext cx="21498765" cy="2308324"/>
          </a:xfrm>
          <a:prstGeom prst="rect">
            <a:avLst/>
          </a:prstGeom>
          <a:noFill/>
        </p:spPr>
        <p:txBody>
          <a:bodyPr wrap="square">
            <a:spAutoFit/>
          </a:bodyPr>
          <a:lstStyle/>
          <a:p>
            <a:pPr marL="0" marR="0">
              <a:spcBef>
                <a:spcPts val="0"/>
              </a:spcBef>
              <a:spcAft>
                <a:spcPts val="0"/>
              </a:spcAft>
            </a:pPr>
            <a:r>
              <a:rPr lang="en-US" sz="4800" dirty="0" err="1">
                <a:effectLst/>
                <a:latin typeface="Arial" panose="020B0604020202020204" pitchFamily="34" charset="0"/>
                <a:ea typeface="Times New Roman" panose="02020603050405020304" pitchFamily="18" charset="0"/>
                <a:cs typeface="Arial" panose="020B0604020202020204" pitchFamily="34" charset="0"/>
              </a:rPr>
              <a:t>Anderberg</a:t>
            </a:r>
            <a:r>
              <a:rPr lang="en-US" sz="4800" dirty="0">
                <a:effectLst/>
                <a:latin typeface="Arial" panose="020B0604020202020204" pitchFamily="34" charset="0"/>
                <a:ea typeface="Times New Roman" panose="02020603050405020304" pitchFamily="18" charset="0"/>
                <a:cs typeface="Arial" panose="020B0604020202020204" pitchFamily="34" charset="0"/>
              </a:rPr>
              <a:t> L, </a:t>
            </a:r>
            <a:r>
              <a:rPr lang="en-US" sz="4800" dirty="0" err="1">
                <a:effectLst/>
                <a:latin typeface="Arial" panose="020B0604020202020204" pitchFamily="34" charset="0"/>
                <a:ea typeface="Times New Roman" panose="02020603050405020304" pitchFamily="18" charset="0"/>
                <a:cs typeface="Arial" panose="020B0604020202020204" pitchFamily="34" charset="0"/>
              </a:rPr>
              <a:t>Aldskogius</a:t>
            </a:r>
            <a:r>
              <a:rPr lang="en-US" sz="4800" dirty="0">
                <a:effectLst/>
                <a:latin typeface="Arial" panose="020B0604020202020204" pitchFamily="34" charset="0"/>
                <a:ea typeface="Times New Roman" panose="02020603050405020304" pitchFamily="18" charset="0"/>
                <a:cs typeface="Arial" panose="020B0604020202020204" pitchFamily="34" charset="0"/>
              </a:rPr>
              <a:t> H, Holtz A. Spinal cord injury--scientific challenges for the unknown future. Ups J Med Sci. 2007;112(3):259-88. </a:t>
            </a:r>
            <a:r>
              <a:rPr lang="en-US" sz="4800" dirty="0" err="1">
                <a:effectLst/>
                <a:latin typeface="Arial" panose="020B0604020202020204" pitchFamily="34" charset="0"/>
                <a:ea typeface="Times New Roman" panose="02020603050405020304" pitchFamily="18" charset="0"/>
                <a:cs typeface="Arial" panose="020B0604020202020204" pitchFamily="34" charset="0"/>
              </a:rPr>
              <a:t>doi</a:t>
            </a:r>
            <a:r>
              <a:rPr lang="en-US" sz="4800" dirty="0">
                <a:effectLst/>
                <a:latin typeface="Arial" panose="020B0604020202020204" pitchFamily="34" charset="0"/>
                <a:ea typeface="Times New Roman" panose="02020603050405020304" pitchFamily="18" charset="0"/>
                <a:cs typeface="Arial" panose="020B0604020202020204" pitchFamily="34" charset="0"/>
              </a:rPr>
              <a:t>: 10.3109/2000-1967-200. PMID: 18484069.</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2079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83745D6-17E3-4A12-A4EE-18F5FE693A6A}"/>
              </a:ext>
            </a:extLst>
          </p:cNvPr>
          <p:cNvPicPr>
            <a:picLocks noChangeAspect="1"/>
          </p:cNvPicPr>
          <p:nvPr/>
        </p:nvPicPr>
        <p:blipFill>
          <a:blip r:embed="rId3"/>
          <a:stretch>
            <a:fillRect/>
          </a:stretch>
        </p:blipFill>
        <p:spPr>
          <a:xfrm>
            <a:off x="1252331" y="1116824"/>
            <a:ext cx="19850388" cy="12122098"/>
          </a:xfrm>
          <a:prstGeom prst="rect">
            <a:avLst/>
          </a:prstGeom>
        </p:spPr>
      </p:pic>
      <p:sp>
        <p:nvSpPr>
          <p:cNvPr id="2" name="Rectangle 1">
            <a:extLst>
              <a:ext uri="{FF2B5EF4-FFF2-40B4-BE49-F238E27FC236}">
                <a16:creationId xmlns:a16="http://schemas.microsoft.com/office/drawing/2014/main" id="{D49E9780-C870-4A83-B78F-857F5583A3AA}"/>
              </a:ext>
            </a:extLst>
          </p:cNvPr>
          <p:cNvSpPr/>
          <p:nvPr/>
        </p:nvSpPr>
        <p:spPr>
          <a:xfrm>
            <a:off x="1252331" y="431321"/>
            <a:ext cx="10652122" cy="15182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58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ewspaper, screenshot&#10;&#10;Description automatically generated">
            <a:extLst>
              <a:ext uri="{FF2B5EF4-FFF2-40B4-BE49-F238E27FC236}">
                <a16:creationId xmlns:a16="http://schemas.microsoft.com/office/drawing/2014/main" id="{F8B74C99-5546-4727-85F9-2F895EE2C919}"/>
              </a:ext>
            </a:extLst>
          </p:cNvPr>
          <p:cNvPicPr>
            <a:picLocks noChangeAspect="1"/>
          </p:cNvPicPr>
          <p:nvPr/>
        </p:nvPicPr>
        <p:blipFill>
          <a:blip r:embed="rId2"/>
          <a:stretch>
            <a:fillRect/>
          </a:stretch>
        </p:blipFill>
        <p:spPr>
          <a:xfrm>
            <a:off x="824350" y="1530626"/>
            <a:ext cx="21211300" cy="15226748"/>
          </a:xfrm>
          <a:prstGeom prst="rect">
            <a:avLst/>
          </a:prstGeom>
        </p:spPr>
      </p:pic>
    </p:spTree>
    <p:extLst>
      <p:ext uri="{BB962C8B-B14F-4D97-AF65-F5344CB8AC3E}">
        <p14:creationId xmlns:p14="http://schemas.microsoft.com/office/powerpoint/2010/main" val="82732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0D1B7-8214-4718-8ED0-C8410E01F813}"/>
              </a:ext>
            </a:extLst>
          </p:cNvPr>
          <p:cNvPicPr>
            <a:picLocks noChangeAspect="1"/>
          </p:cNvPicPr>
          <p:nvPr/>
        </p:nvPicPr>
        <p:blipFill>
          <a:blip r:embed="rId2"/>
          <a:stretch>
            <a:fillRect/>
          </a:stretch>
        </p:blipFill>
        <p:spPr>
          <a:xfrm>
            <a:off x="2842428" y="2511398"/>
            <a:ext cx="18098448" cy="13609872"/>
          </a:xfrm>
          <a:prstGeom prst="rect">
            <a:avLst/>
          </a:prstGeom>
        </p:spPr>
      </p:pic>
      <p:sp>
        <p:nvSpPr>
          <p:cNvPr id="2" name="Oval 1">
            <a:extLst>
              <a:ext uri="{FF2B5EF4-FFF2-40B4-BE49-F238E27FC236}">
                <a16:creationId xmlns:a16="http://schemas.microsoft.com/office/drawing/2014/main" id="{35C5A344-279D-4F0B-B545-D43B31EAD998}"/>
              </a:ext>
            </a:extLst>
          </p:cNvPr>
          <p:cNvSpPr/>
          <p:nvPr/>
        </p:nvSpPr>
        <p:spPr>
          <a:xfrm>
            <a:off x="17115183" y="6321287"/>
            <a:ext cx="4075042" cy="12523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03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7A3DF4-169A-4DF5-BB56-F36C23455082}"/>
              </a:ext>
            </a:extLst>
          </p:cNvPr>
          <p:cNvSpPr txBox="1"/>
          <p:nvPr/>
        </p:nvSpPr>
        <p:spPr>
          <a:xfrm>
            <a:off x="2319618" y="1044405"/>
            <a:ext cx="19578916" cy="3785652"/>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We demonstrate using autoradiography that 4-AP has </a:t>
            </a:r>
            <a:r>
              <a:rPr lang="en-US" sz="4800" dirty="0">
                <a:highlight>
                  <a:srgbClr val="FFFF00"/>
                </a:highlight>
                <a:latin typeface="Arial" panose="020B0604020202020204" pitchFamily="34" charset="0"/>
                <a:cs typeface="Arial" panose="020B0604020202020204" pitchFamily="34" charset="0"/>
              </a:rPr>
              <a:t>higher binding in non-myelinated and demyelinated </a:t>
            </a:r>
            <a:r>
              <a:rPr lang="en-US" sz="4800" i="1" dirty="0">
                <a:highlight>
                  <a:srgbClr val="FFFF00"/>
                </a:highlight>
                <a:latin typeface="Arial" panose="020B0604020202020204" pitchFamily="34" charset="0"/>
                <a:cs typeface="Arial" panose="020B0604020202020204" pitchFamily="34" charset="0"/>
              </a:rPr>
              <a:t>versus</a:t>
            </a:r>
            <a:r>
              <a:rPr lang="en-US" sz="4800" dirty="0">
                <a:highlight>
                  <a:srgbClr val="FFFF00"/>
                </a:highlight>
                <a:latin typeface="Arial" panose="020B0604020202020204" pitchFamily="34" charset="0"/>
                <a:cs typeface="Arial" panose="020B0604020202020204" pitchFamily="34" charset="0"/>
              </a:rPr>
              <a:t> well-myelinated CNS regions</a:t>
            </a:r>
            <a:r>
              <a:rPr lang="en-US" sz="4800" dirty="0">
                <a:latin typeface="Arial" panose="020B0604020202020204" pitchFamily="34" charset="0"/>
                <a:cs typeface="Arial" panose="020B0604020202020204" pitchFamily="34" charset="0"/>
              </a:rPr>
              <a:t>, and describe a fluorine-containing derivative, 3-F-4-AP, that has similar pharmacological properties and can be labeled with </a:t>
            </a:r>
            <a:r>
              <a:rPr lang="en-US" sz="4800" baseline="30000" dirty="0">
                <a:latin typeface="Arial" panose="020B0604020202020204" pitchFamily="34" charset="0"/>
                <a:cs typeface="Arial" panose="020B0604020202020204" pitchFamily="34" charset="0"/>
              </a:rPr>
              <a:t>18</a:t>
            </a:r>
            <a:r>
              <a:rPr lang="en-US" sz="4800" dirty="0">
                <a:latin typeface="Arial" panose="020B0604020202020204" pitchFamily="34" charset="0"/>
                <a:cs typeface="Arial" panose="020B0604020202020204" pitchFamily="34" charset="0"/>
              </a:rPr>
              <a:t>F for PET imaging. </a:t>
            </a:r>
          </a:p>
        </p:txBody>
      </p:sp>
      <p:sp>
        <p:nvSpPr>
          <p:cNvPr id="7" name="TextBox 6">
            <a:extLst>
              <a:ext uri="{FF2B5EF4-FFF2-40B4-BE49-F238E27FC236}">
                <a16:creationId xmlns:a16="http://schemas.microsoft.com/office/drawing/2014/main" id="{1C5C688E-1930-4536-A05D-12005D945BED}"/>
              </a:ext>
            </a:extLst>
          </p:cNvPr>
          <p:cNvSpPr txBox="1"/>
          <p:nvPr/>
        </p:nvSpPr>
        <p:spPr>
          <a:xfrm>
            <a:off x="1645023" y="15769389"/>
            <a:ext cx="20928106" cy="2062103"/>
          </a:xfrm>
          <a:prstGeom prst="rect">
            <a:avLst/>
          </a:prstGeom>
          <a:noFill/>
        </p:spPr>
        <p:txBody>
          <a:bodyPr wrap="square">
            <a:spAutoFit/>
          </a:bodyPr>
          <a:lstStyle/>
          <a:p>
            <a:pPr marL="0" marR="0">
              <a:spcBef>
                <a:spcPts val="0"/>
              </a:spcBef>
              <a:spcAft>
                <a:spcPts val="0"/>
              </a:spcAft>
            </a:pPr>
            <a:r>
              <a:rPr lang="en-US" sz="3200" dirty="0" err="1">
                <a:effectLst/>
                <a:latin typeface="Arial" panose="020B0604020202020204" pitchFamily="34" charset="0"/>
                <a:ea typeface="Times New Roman" panose="02020603050405020304" pitchFamily="18" charset="0"/>
                <a:cs typeface="Arial" panose="020B0604020202020204" pitchFamily="34" charset="0"/>
              </a:rPr>
              <a:t>Brugarolas</a:t>
            </a:r>
            <a:r>
              <a:rPr lang="en-US" sz="3200" dirty="0">
                <a:effectLst/>
                <a:latin typeface="Arial" panose="020B0604020202020204" pitchFamily="34" charset="0"/>
                <a:ea typeface="Times New Roman" panose="02020603050405020304" pitchFamily="18" charset="0"/>
                <a:cs typeface="Arial" panose="020B0604020202020204" pitchFamily="34" charset="0"/>
              </a:rPr>
              <a:t> P, Sánchez-Rodríguez JE, Tsai HM, </a:t>
            </a:r>
            <a:r>
              <a:rPr lang="en-US" sz="3200" dirty="0" err="1">
                <a:effectLst/>
                <a:latin typeface="Arial" panose="020B0604020202020204" pitchFamily="34" charset="0"/>
                <a:ea typeface="Times New Roman" panose="02020603050405020304" pitchFamily="18" charset="0"/>
                <a:cs typeface="Arial" panose="020B0604020202020204" pitchFamily="34" charset="0"/>
              </a:rPr>
              <a:t>Basuli</a:t>
            </a:r>
            <a:r>
              <a:rPr lang="en-US" sz="3200" dirty="0">
                <a:effectLst/>
                <a:latin typeface="Arial" panose="020B0604020202020204" pitchFamily="34" charset="0"/>
                <a:ea typeface="Times New Roman" panose="02020603050405020304" pitchFamily="18" charset="0"/>
                <a:cs typeface="Arial" panose="020B0604020202020204" pitchFamily="34" charset="0"/>
              </a:rPr>
              <a:t> F, Cheng SH, Zhang X, </a:t>
            </a:r>
            <a:r>
              <a:rPr lang="en-US" sz="3200" dirty="0" err="1">
                <a:effectLst/>
                <a:latin typeface="Arial" panose="020B0604020202020204" pitchFamily="34" charset="0"/>
                <a:ea typeface="Times New Roman" panose="02020603050405020304" pitchFamily="18" charset="0"/>
                <a:cs typeface="Arial" panose="020B0604020202020204" pitchFamily="34" charset="0"/>
              </a:rPr>
              <a:t>Caprariello</a:t>
            </a:r>
            <a:r>
              <a:rPr lang="en-US" sz="3200" dirty="0">
                <a:effectLst/>
                <a:latin typeface="Arial" panose="020B0604020202020204" pitchFamily="34" charset="0"/>
                <a:ea typeface="Times New Roman" panose="02020603050405020304" pitchFamily="18" charset="0"/>
                <a:cs typeface="Arial" panose="020B0604020202020204" pitchFamily="34" charset="0"/>
              </a:rPr>
              <a:t> AV, Lacroix JJ, </a:t>
            </a:r>
            <a:r>
              <a:rPr lang="en-US" sz="3200" dirty="0" err="1">
                <a:effectLst/>
                <a:latin typeface="Arial" panose="020B0604020202020204" pitchFamily="34" charset="0"/>
                <a:ea typeface="Times New Roman" panose="02020603050405020304" pitchFamily="18" charset="0"/>
                <a:cs typeface="Arial" panose="020B0604020202020204" pitchFamily="34" charset="0"/>
              </a:rPr>
              <a:t>Freifelder</a:t>
            </a:r>
            <a:r>
              <a:rPr lang="en-US" sz="3200" dirty="0">
                <a:effectLst/>
                <a:latin typeface="Arial" panose="020B0604020202020204" pitchFamily="34" charset="0"/>
                <a:ea typeface="Times New Roman" panose="02020603050405020304" pitchFamily="18" charset="0"/>
                <a:cs typeface="Arial" panose="020B0604020202020204" pitchFamily="34" charset="0"/>
              </a:rPr>
              <a:t> R, Murali D, DeJesus O, Miller RH, Swenson RE, Chen CT, </a:t>
            </a:r>
            <a:r>
              <a:rPr lang="en-US" sz="3200" dirty="0" err="1">
                <a:effectLst/>
                <a:latin typeface="Arial" panose="020B0604020202020204" pitchFamily="34" charset="0"/>
                <a:ea typeface="Times New Roman" panose="02020603050405020304" pitchFamily="18" charset="0"/>
                <a:cs typeface="Arial" panose="020B0604020202020204" pitchFamily="34" charset="0"/>
              </a:rPr>
              <a:t>Herscovitch</a:t>
            </a:r>
            <a:r>
              <a:rPr lang="en-US" sz="3200" dirty="0">
                <a:effectLst/>
                <a:latin typeface="Arial" panose="020B0604020202020204" pitchFamily="34" charset="0"/>
                <a:ea typeface="Times New Roman" panose="02020603050405020304" pitchFamily="18" charset="0"/>
                <a:cs typeface="Arial" panose="020B0604020202020204" pitchFamily="34" charset="0"/>
              </a:rPr>
              <a:t> P, Reich DS, </a:t>
            </a:r>
            <a:r>
              <a:rPr lang="en-US" sz="3200" dirty="0" err="1">
                <a:effectLst/>
                <a:latin typeface="Arial" panose="020B0604020202020204" pitchFamily="34" charset="0"/>
                <a:ea typeface="Times New Roman" panose="02020603050405020304" pitchFamily="18" charset="0"/>
                <a:cs typeface="Arial" panose="020B0604020202020204" pitchFamily="34" charset="0"/>
              </a:rPr>
              <a:t>Bezanilla</a:t>
            </a:r>
            <a:r>
              <a:rPr lang="en-US" sz="3200" dirty="0">
                <a:effectLst/>
                <a:latin typeface="Arial" panose="020B0604020202020204" pitchFamily="34" charset="0"/>
                <a:ea typeface="Times New Roman" panose="02020603050405020304" pitchFamily="18" charset="0"/>
                <a:cs typeface="Arial" panose="020B0604020202020204" pitchFamily="34" charset="0"/>
              </a:rPr>
              <a:t> F, </a:t>
            </a:r>
            <a:r>
              <a:rPr lang="en-US" sz="3200" dirty="0" err="1">
                <a:effectLst/>
                <a:latin typeface="Arial" panose="020B0604020202020204" pitchFamily="34" charset="0"/>
                <a:ea typeface="Times New Roman" panose="02020603050405020304" pitchFamily="18" charset="0"/>
                <a:cs typeface="Arial" panose="020B0604020202020204" pitchFamily="34" charset="0"/>
              </a:rPr>
              <a:t>Popko</a:t>
            </a:r>
            <a:r>
              <a:rPr lang="en-US" sz="3200" dirty="0">
                <a:effectLst/>
                <a:latin typeface="Arial" panose="020B0604020202020204" pitchFamily="34" charset="0"/>
                <a:ea typeface="Times New Roman" panose="02020603050405020304" pitchFamily="18" charset="0"/>
                <a:cs typeface="Arial" panose="020B0604020202020204" pitchFamily="34" charset="0"/>
              </a:rPr>
              <a:t> B. Development of a PET radioligand for potassium channels to image CNS demyelination. Sci Rep. 2018 Jan 12;8(1):607. </a:t>
            </a:r>
            <a:r>
              <a:rPr lang="en-US" sz="3200" dirty="0" err="1">
                <a:effectLst/>
                <a:latin typeface="Arial" panose="020B0604020202020204" pitchFamily="34" charset="0"/>
                <a:ea typeface="Times New Roman" panose="02020603050405020304" pitchFamily="18" charset="0"/>
                <a:cs typeface="Arial" panose="020B0604020202020204" pitchFamily="34" charset="0"/>
              </a:rPr>
              <a:t>doi</a:t>
            </a:r>
            <a:r>
              <a:rPr lang="en-US" sz="3200" dirty="0">
                <a:effectLst/>
                <a:latin typeface="Arial" panose="020B0604020202020204" pitchFamily="34" charset="0"/>
                <a:ea typeface="Times New Roman" panose="02020603050405020304" pitchFamily="18" charset="0"/>
                <a:cs typeface="Arial" panose="020B0604020202020204" pitchFamily="34" charset="0"/>
              </a:rPr>
              <a:t>: 10.1038/s41598-017-18747-3. PMID: 29330383; PMCID: PMC5766510.</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623DCA-6BD6-4442-A50A-30A1EC7DFF00}"/>
              </a:ext>
            </a:extLst>
          </p:cNvPr>
          <p:cNvSpPr txBox="1"/>
          <p:nvPr/>
        </p:nvSpPr>
        <p:spPr>
          <a:xfrm>
            <a:off x="1524001" y="6935123"/>
            <a:ext cx="21335999" cy="6001643"/>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Upon demyelination, axonal potassium (K</a:t>
            </a:r>
            <a:r>
              <a:rPr lang="en-US" sz="4800" baseline="30000" dirty="0">
                <a:latin typeface="Arial" panose="020B0604020202020204" pitchFamily="34" charset="0"/>
                <a:cs typeface="Arial" panose="020B0604020202020204" pitchFamily="34" charset="0"/>
              </a:rPr>
              <a:t>+</a:t>
            </a:r>
            <a:r>
              <a:rPr lang="en-US" sz="4800" dirty="0">
                <a:latin typeface="Arial" panose="020B0604020202020204" pitchFamily="34" charset="0"/>
                <a:cs typeface="Arial" panose="020B0604020202020204" pitchFamily="34" charset="0"/>
              </a:rPr>
              <a:t>) channels, which normally reside at the </a:t>
            </a:r>
            <a:r>
              <a:rPr lang="en-US" sz="4800" dirty="0" err="1">
                <a:latin typeface="Arial" panose="020B0604020202020204" pitchFamily="34" charset="0"/>
                <a:cs typeface="Arial" panose="020B0604020202020204" pitchFamily="34" charset="0"/>
              </a:rPr>
              <a:t>juxtaparanodal</a:t>
            </a:r>
            <a:r>
              <a:rPr lang="en-US" sz="4800" dirty="0">
                <a:latin typeface="Arial" panose="020B0604020202020204" pitchFamily="34" charset="0"/>
                <a:cs typeface="Arial" panose="020B0604020202020204" pitchFamily="34" charset="0"/>
              </a:rPr>
              <a:t> region beneath the myelin sheath (</a:t>
            </a:r>
            <a:r>
              <a:rPr lang="en-US" sz="4800" i="1" dirty="0">
                <a:latin typeface="Arial" panose="020B0604020202020204" pitchFamily="34" charset="0"/>
                <a:cs typeface="Arial" panose="020B0604020202020204" pitchFamily="34" charset="0"/>
              </a:rPr>
              <a:t>e.g</a:t>
            </a:r>
            <a:r>
              <a:rPr lang="en-US" sz="4800" dirty="0">
                <a:latin typeface="Arial" panose="020B0604020202020204" pitchFamily="34" charset="0"/>
                <a:cs typeface="Arial" panose="020B0604020202020204" pitchFamily="34" charset="0"/>
              </a:rPr>
              <a:t>., K</a:t>
            </a:r>
            <a:r>
              <a:rPr lang="en-US" sz="4800" baseline="-25000" dirty="0">
                <a:latin typeface="Arial" panose="020B0604020202020204" pitchFamily="34" charset="0"/>
                <a:cs typeface="Arial" panose="020B0604020202020204" pitchFamily="34" charset="0"/>
              </a:rPr>
              <a:t>v</a:t>
            </a:r>
            <a:r>
              <a:rPr lang="en-US" sz="4800" dirty="0">
                <a:latin typeface="Arial" panose="020B0604020202020204" pitchFamily="34" charset="0"/>
                <a:cs typeface="Arial" panose="020B0604020202020204" pitchFamily="34" charset="0"/>
              </a:rPr>
              <a:t>1.1 and K</a:t>
            </a:r>
            <a:r>
              <a:rPr lang="en-US" sz="4800" baseline="-25000" dirty="0">
                <a:latin typeface="Arial" panose="020B0604020202020204" pitchFamily="34" charset="0"/>
                <a:cs typeface="Arial" panose="020B0604020202020204" pitchFamily="34" charset="0"/>
              </a:rPr>
              <a:t>v</a:t>
            </a:r>
            <a:r>
              <a:rPr lang="en-US" sz="4800" dirty="0">
                <a:latin typeface="Arial" panose="020B0604020202020204" pitchFamily="34" charset="0"/>
                <a:cs typeface="Arial" panose="020B0604020202020204" pitchFamily="34" charset="0"/>
              </a:rPr>
              <a:t>1.2), become exposed, disperse throughout the internodes, and increase in expression</a:t>
            </a:r>
            <a:r>
              <a:rPr lang="en-US" sz="4800" baseline="30000" dirty="0">
                <a:latin typeface="Arial" panose="020B0604020202020204" pitchFamily="34" charset="0"/>
                <a:cs typeface="Arial" panose="020B0604020202020204" pitchFamily="34" charset="0"/>
                <a:hlinkClick r:id="rId2"/>
              </a:rPr>
              <a:t>23</a:t>
            </a:r>
            <a:r>
              <a:rPr lang="en-US" sz="4800" baseline="30000" dirty="0">
                <a:latin typeface="Arial" panose="020B0604020202020204" pitchFamily="34" charset="0"/>
                <a:cs typeface="Arial" panose="020B0604020202020204" pitchFamily="34" charset="0"/>
              </a:rPr>
              <a:t>–</a:t>
            </a:r>
            <a:r>
              <a:rPr lang="en-US" sz="4800" baseline="30000" dirty="0">
                <a:latin typeface="Arial" panose="020B0604020202020204" pitchFamily="34" charset="0"/>
                <a:cs typeface="Arial" panose="020B0604020202020204" pitchFamily="34" charset="0"/>
                <a:hlinkClick r:id="rId3"/>
              </a:rPr>
              <a:t>26</a:t>
            </a:r>
            <a:r>
              <a:rPr lang="en-US" sz="4800" dirty="0">
                <a:latin typeface="Arial" panose="020B0604020202020204" pitchFamily="34" charset="0"/>
                <a:cs typeface="Arial" panose="020B0604020202020204" pitchFamily="34" charset="0"/>
              </a:rPr>
              <a:t>. This aberrant distribution of K</a:t>
            </a:r>
            <a:r>
              <a:rPr lang="en-US" sz="4800" baseline="30000" dirty="0">
                <a:latin typeface="Arial" panose="020B0604020202020204" pitchFamily="34" charset="0"/>
                <a:cs typeface="Arial" panose="020B0604020202020204" pitchFamily="34" charset="0"/>
              </a:rPr>
              <a:t>+</a:t>
            </a:r>
            <a:r>
              <a:rPr lang="en-US" sz="4800" dirty="0">
                <a:latin typeface="Arial" panose="020B0604020202020204" pitchFamily="34" charset="0"/>
                <a:cs typeface="Arial" panose="020B0604020202020204" pitchFamily="34" charset="0"/>
              </a:rPr>
              <a:t> channels</a:t>
            </a:r>
            <a:r>
              <a:rPr lang="en-US" sz="4800" dirty="0">
                <a:highlight>
                  <a:srgbClr val="FFFF00"/>
                </a:highlight>
                <a:latin typeface="Arial" panose="020B0604020202020204" pitchFamily="34" charset="0"/>
                <a:cs typeface="Arial" panose="020B0604020202020204" pitchFamily="34" charset="0"/>
              </a:rPr>
              <a:t> causes leakage of intracellular K</a:t>
            </a:r>
            <a:r>
              <a:rPr lang="en-US" sz="4800" baseline="30000" dirty="0">
                <a:highlight>
                  <a:srgbClr val="FFFF00"/>
                </a:highlight>
                <a:latin typeface="Arial" panose="020B0604020202020204" pitchFamily="34" charset="0"/>
                <a:cs typeface="Arial" panose="020B0604020202020204" pitchFamily="34" charset="0"/>
              </a:rPr>
              <a:t>+</a:t>
            </a:r>
            <a:r>
              <a:rPr lang="en-US" sz="4800" dirty="0">
                <a:highlight>
                  <a:srgbClr val="FFFF00"/>
                </a:highlight>
                <a:latin typeface="Arial" panose="020B0604020202020204" pitchFamily="34" charset="0"/>
                <a:cs typeface="Arial" panose="020B0604020202020204" pitchFamily="34" charset="0"/>
              </a:rPr>
              <a:t> ions and renders neurons unable to fully depolarize and propagate action potentials. The clinically approved drug for MS, 4-aminopyridine (4-AP), binds to and blocks these channels, reducing the aberrant efflux of K</a:t>
            </a:r>
            <a:r>
              <a:rPr lang="en-US" sz="4800" baseline="30000" dirty="0">
                <a:highlight>
                  <a:srgbClr val="FFFF00"/>
                </a:highlight>
                <a:latin typeface="Arial" panose="020B0604020202020204" pitchFamily="34" charset="0"/>
                <a:cs typeface="Arial" panose="020B0604020202020204" pitchFamily="34" charset="0"/>
              </a:rPr>
              <a:t>+</a:t>
            </a:r>
            <a:r>
              <a:rPr lang="en-US" sz="4800" dirty="0">
                <a:highlight>
                  <a:srgbClr val="FFFF00"/>
                </a:highlight>
                <a:latin typeface="Arial" panose="020B0604020202020204" pitchFamily="34" charset="0"/>
                <a:cs typeface="Arial" panose="020B0604020202020204" pitchFamily="34" charset="0"/>
              </a:rPr>
              <a:t> ions and restoring conduction of demyelinated axons</a:t>
            </a:r>
            <a:r>
              <a:rPr lang="en-US" sz="4800" baseline="30000" dirty="0">
                <a:highlight>
                  <a:srgbClr val="FFFF00"/>
                </a:highlight>
                <a:latin typeface="Arial" panose="020B0604020202020204" pitchFamily="34" charset="0"/>
                <a:cs typeface="Arial" panose="020B0604020202020204" pitchFamily="34" charset="0"/>
                <a:hlinkClick r:id="rId4"/>
              </a:rPr>
              <a:t>27</a:t>
            </a:r>
            <a:r>
              <a:rPr lang="en-US" sz="4800" baseline="30000" dirty="0">
                <a:highlight>
                  <a:srgbClr val="FFFF00"/>
                </a:highlight>
                <a:latin typeface="Arial" panose="020B0604020202020204" pitchFamily="34" charset="0"/>
                <a:cs typeface="Arial" panose="020B0604020202020204" pitchFamily="34" charset="0"/>
              </a:rPr>
              <a:t>–</a:t>
            </a:r>
            <a:r>
              <a:rPr lang="en-US" sz="4800" baseline="30000" dirty="0">
                <a:highlight>
                  <a:srgbClr val="FFFF00"/>
                </a:highlight>
                <a:latin typeface="Arial" panose="020B0604020202020204" pitchFamily="34" charset="0"/>
                <a:cs typeface="Arial" panose="020B0604020202020204" pitchFamily="34" charset="0"/>
                <a:hlinkClick r:id="rId5"/>
              </a:rPr>
              <a:t>31</a:t>
            </a:r>
            <a:r>
              <a:rPr lang="en-US" sz="4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2915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7843-E981-4829-B5F6-E772E14B0D45}"/>
              </a:ext>
            </a:extLst>
          </p:cNvPr>
          <p:cNvSpPr>
            <a:spLocks noGrp="1"/>
          </p:cNvSpPr>
          <p:nvPr>
            <p:ph type="title"/>
          </p:nvPr>
        </p:nvSpPr>
        <p:spPr/>
        <p:txBody>
          <a:bodyPr/>
          <a:lstStyle/>
          <a:p>
            <a:r>
              <a:rPr lang="en-US" dirty="0"/>
              <a:t>MS </a:t>
            </a:r>
          </a:p>
        </p:txBody>
      </p:sp>
      <p:sp>
        <p:nvSpPr>
          <p:cNvPr id="3" name="Content Placeholder 2">
            <a:extLst>
              <a:ext uri="{FF2B5EF4-FFF2-40B4-BE49-F238E27FC236}">
                <a16:creationId xmlns:a16="http://schemas.microsoft.com/office/drawing/2014/main" id="{FB96203A-F6ED-405D-B4E1-83DB62C288EB}"/>
              </a:ext>
            </a:extLst>
          </p:cNvPr>
          <p:cNvSpPr>
            <a:spLocks noGrp="1"/>
          </p:cNvSpPr>
          <p:nvPr>
            <p:ph idx="1"/>
          </p:nvPr>
        </p:nvSpPr>
        <p:spPr/>
        <p:txBody>
          <a:bodyPr/>
          <a:lstStyle/>
          <a:p>
            <a:pPr marL="0" marR="0">
              <a:spcBef>
                <a:spcPts val="0"/>
              </a:spcBef>
              <a:spcAft>
                <a:spcPts val="0"/>
              </a:spcAft>
            </a:pPr>
            <a:r>
              <a:rPr lang="en-US" sz="4400" dirty="0">
                <a:effectLst/>
                <a:highlight>
                  <a:srgbClr val="FFFF00"/>
                </a:highlight>
                <a:latin typeface="Arial" panose="020B0604020202020204" pitchFamily="34" charset="0"/>
                <a:ea typeface="Arial" panose="020B0604020202020204" pitchFamily="34" charset="0"/>
                <a:cs typeface="Arial" panose="020B0604020202020204" pitchFamily="34" charset="0"/>
              </a:rPr>
              <a:t>8. Address from what you can gather from the latest literature how 4-AP is mechanistically working to improve the symptoms of MS.</a:t>
            </a:r>
            <a:endParaRPr lang="en-US" sz="4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3428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C1281-89A5-4AB0-A9C3-5AF88F6C0FB6}"/>
              </a:ext>
            </a:extLst>
          </p:cNvPr>
          <p:cNvSpPr txBox="1"/>
          <p:nvPr/>
        </p:nvSpPr>
        <p:spPr>
          <a:xfrm>
            <a:off x="2716306" y="2568406"/>
            <a:ext cx="17427388" cy="2308324"/>
          </a:xfrm>
          <a:prstGeom prst="rect">
            <a:avLst/>
          </a:prstGeom>
          <a:noFill/>
        </p:spPr>
        <p:txBody>
          <a:bodyPr wrap="square">
            <a:spAutoFit/>
          </a:bodyPr>
          <a:lstStyle/>
          <a:p>
            <a:r>
              <a:rPr lang="en-US" sz="4800" b="0" i="0" u="none" strike="noStrike" baseline="0" dirty="0">
                <a:solidFill>
                  <a:srgbClr val="000000"/>
                </a:solidFill>
                <a:latin typeface="DJCBO N+ Adv T Tc 9c 3bd 71"/>
              </a:rPr>
              <a:t>4-AP may involve subtle changes in axonal excitability mediated by a selective K+ channel block, exploiting a naturally occurring redundancy of synaptic function. </a:t>
            </a:r>
            <a:endParaRPr lang="en-US" sz="4800" dirty="0"/>
          </a:p>
        </p:txBody>
      </p:sp>
      <p:pic>
        <p:nvPicPr>
          <p:cNvPr id="8" name="Picture 7" descr="Diagram&#10;&#10;Description automatically generated">
            <a:extLst>
              <a:ext uri="{FF2B5EF4-FFF2-40B4-BE49-F238E27FC236}">
                <a16:creationId xmlns:a16="http://schemas.microsoft.com/office/drawing/2014/main" id="{DF7B6263-71AE-48EA-8981-F9A6BB496150}"/>
              </a:ext>
            </a:extLst>
          </p:cNvPr>
          <p:cNvPicPr>
            <a:picLocks noChangeAspect="1"/>
          </p:cNvPicPr>
          <p:nvPr/>
        </p:nvPicPr>
        <p:blipFill>
          <a:blip r:embed="rId2"/>
          <a:stretch>
            <a:fillRect/>
          </a:stretch>
        </p:blipFill>
        <p:spPr>
          <a:xfrm>
            <a:off x="2456330" y="5657094"/>
            <a:ext cx="16692982" cy="8076835"/>
          </a:xfrm>
          <a:prstGeom prst="rect">
            <a:avLst/>
          </a:prstGeom>
        </p:spPr>
      </p:pic>
      <p:sp>
        <p:nvSpPr>
          <p:cNvPr id="9" name="TextBox 8">
            <a:extLst>
              <a:ext uri="{FF2B5EF4-FFF2-40B4-BE49-F238E27FC236}">
                <a16:creationId xmlns:a16="http://schemas.microsoft.com/office/drawing/2014/main" id="{8F771110-3D1E-4EE0-9CD8-DD85EAC2CF5A}"/>
              </a:ext>
            </a:extLst>
          </p:cNvPr>
          <p:cNvSpPr txBox="1"/>
          <p:nvPr/>
        </p:nvSpPr>
        <p:spPr>
          <a:xfrm>
            <a:off x="2582714" y="13733929"/>
            <a:ext cx="16961044" cy="3046988"/>
          </a:xfrm>
          <a:prstGeom prst="rect">
            <a:avLst/>
          </a:prstGeom>
          <a:noFill/>
        </p:spPr>
        <p:txBody>
          <a:bodyPr wrap="square">
            <a:spAutoFit/>
          </a:bodyPr>
          <a:lstStyle/>
          <a:p>
            <a:pPr marL="0" marR="0">
              <a:spcBef>
                <a:spcPts val="0"/>
              </a:spcBef>
              <a:spcAft>
                <a:spcPts val="0"/>
              </a:spcAft>
            </a:pPr>
            <a:r>
              <a:rPr lang="en-US" sz="4800" dirty="0" err="1">
                <a:effectLst/>
                <a:latin typeface="Arial" panose="020B0604020202020204" pitchFamily="34" charset="0"/>
                <a:ea typeface="Times New Roman" panose="02020603050405020304" pitchFamily="18" charset="0"/>
                <a:cs typeface="Arial" panose="020B0604020202020204" pitchFamily="34" charset="0"/>
              </a:rPr>
              <a:t>Anderberg</a:t>
            </a:r>
            <a:r>
              <a:rPr lang="en-US" sz="4800" dirty="0">
                <a:effectLst/>
                <a:latin typeface="Arial" panose="020B0604020202020204" pitchFamily="34" charset="0"/>
                <a:ea typeface="Times New Roman" panose="02020603050405020304" pitchFamily="18" charset="0"/>
                <a:cs typeface="Arial" panose="020B0604020202020204" pitchFamily="34" charset="0"/>
              </a:rPr>
              <a:t> L, </a:t>
            </a:r>
            <a:r>
              <a:rPr lang="en-US" sz="4800" dirty="0" err="1">
                <a:effectLst/>
                <a:latin typeface="Arial" panose="020B0604020202020204" pitchFamily="34" charset="0"/>
                <a:ea typeface="Times New Roman" panose="02020603050405020304" pitchFamily="18" charset="0"/>
                <a:cs typeface="Arial" panose="020B0604020202020204" pitchFamily="34" charset="0"/>
              </a:rPr>
              <a:t>Aldskogius</a:t>
            </a:r>
            <a:r>
              <a:rPr lang="en-US" sz="4800" dirty="0">
                <a:effectLst/>
                <a:latin typeface="Arial" panose="020B0604020202020204" pitchFamily="34" charset="0"/>
                <a:ea typeface="Times New Roman" panose="02020603050405020304" pitchFamily="18" charset="0"/>
                <a:cs typeface="Arial" panose="020B0604020202020204" pitchFamily="34" charset="0"/>
              </a:rPr>
              <a:t> H, Holtz A. Spinal cord injury--scientific challenges for the unknown future. Ups J Med Sci. 2007;112(3):259-88. </a:t>
            </a:r>
            <a:r>
              <a:rPr lang="en-US" sz="4800" dirty="0" err="1">
                <a:effectLst/>
                <a:latin typeface="Arial" panose="020B0604020202020204" pitchFamily="34" charset="0"/>
                <a:ea typeface="Times New Roman" panose="02020603050405020304" pitchFamily="18" charset="0"/>
                <a:cs typeface="Arial" panose="020B0604020202020204" pitchFamily="34" charset="0"/>
              </a:rPr>
              <a:t>doi</a:t>
            </a:r>
            <a:r>
              <a:rPr lang="en-US" sz="4800" dirty="0">
                <a:effectLst/>
                <a:latin typeface="Arial" panose="020B0604020202020204" pitchFamily="34" charset="0"/>
                <a:ea typeface="Times New Roman" panose="02020603050405020304" pitchFamily="18" charset="0"/>
                <a:cs typeface="Arial" panose="020B0604020202020204" pitchFamily="34" charset="0"/>
              </a:rPr>
              <a:t>: 10.3109/2000-1967-200. PMID: 18484069.</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64188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9213F-AF54-4C8F-AB4E-45E5455CB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713" y="2795551"/>
            <a:ext cx="19120035" cy="12696898"/>
          </a:xfrm>
          <a:prstGeom prst="rect">
            <a:avLst/>
          </a:prstGeom>
        </p:spPr>
      </p:pic>
    </p:spTree>
    <p:extLst>
      <p:ext uri="{BB962C8B-B14F-4D97-AF65-F5344CB8AC3E}">
        <p14:creationId xmlns:p14="http://schemas.microsoft.com/office/powerpoint/2010/main" val="1806443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2998E3-263E-45AC-B92A-671840D85D5A}"/>
              </a:ext>
            </a:extLst>
          </p:cNvPr>
          <p:cNvSpPr txBox="1"/>
          <p:nvPr/>
        </p:nvSpPr>
        <p:spPr>
          <a:xfrm>
            <a:off x="2409264" y="1737409"/>
            <a:ext cx="17790459" cy="5262979"/>
          </a:xfrm>
          <a:prstGeom prst="rect">
            <a:avLst/>
          </a:prstGeom>
          <a:noFill/>
        </p:spPr>
        <p:txBody>
          <a:bodyPr wrap="square">
            <a:spAutoFit/>
          </a:bodyPr>
          <a:lstStyle/>
          <a:p>
            <a:pPr algn="l"/>
            <a:r>
              <a:rPr lang="en-US" sz="4800" b="1" i="0" u="none" strike="noStrike" baseline="0" dirty="0">
                <a:latin typeface="Arial" panose="020B0604020202020204" pitchFamily="34" charset="0"/>
                <a:cs typeface="Arial" panose="020B0604020202020204" pitchFamily="34" charset="0"/>
              </a:rPr>
              <a:t>M</a:t>
            </a:r>
            <a:r>
              <a:rPr lang="en-US" sz="4800" b="0" i="0" u="none" strike="noStrike" baseline="0" dirty="0">
                <a:latin typeface="Arial" panose="020B0604020202020204" pitchFamily="34" charset="0"/>
                <a:cs typeface="Arial" panose="020B0604020202020204" pitchFamily="34" charset="0"/>
              </a:rPr>
              <a:t>ultiple sclerosis (MS) is an immune-mediated disorder in</a:t>
            </a:r>
          </a:p>
          <a:p>
            <a:pPr algn="l"/>
            <a:r>
              <a:rPr lang="en-US" sz="4800" b="0" i="0" u="none" strike="noStrike" baseline="0" dirty="0">
                <a:latin typeface="Arial" panose="020B0604020202020204" pitchFamily="34" charset="0"/>
                <a:cs typeface="Arial" panose="020B0604020202020204" pitchFamily="34" charset="0"/>
              </a:rPr>
              <a:t>which inflammatory cells from the peripheral blood (PB)</a:t>
            </a:r>
          </a:p>
          <a:p>
            <a:pPr algn="l"/>
            <a:r>
              <a:rPr lang="en-US" sz="4800" b="0" i="0" u="none" strike="noStrike" baseline="0" dirty="0">
                <a:latin typeface="Arial" panose="020B0604020202020204" pitchFamily="34" charset="0"/>
                <a:cs typeface="Arial" panose="020B0604020202020204" pitchFamily="34" charset="0"/>
              </a:rPr>
              <a:t>migrate to the CNS and cause demyelination and subsequent axonal degeneration (1–4). Several lines of evidence support an early role of autoreactive CD4 CNS myelin-specific T cells (1, 2). In addition, there is epitope spreading such that T cell responses are directed against multiple different myelin antigens.</a:t>
            </a:r>
            <a:endParaRPr lang="en-US" sz="4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BD453E-AE82-4578-A1A1-031C7FE629BA}"/>
              </a:ext>
            </a:extLst>
          </p:cNvPr>
          <p:cNvSpPr txBox="1"/>
          <p:nvPr/>
        </p:nvSpPr>
        <p:spPr>
          <a:xfrm>
            <a:off x="2534770" y="7750546"/>
            <a:ext cx="21407718" cy="6001643"/>
          </a:xfrm>
          <a:prstGeom prst="rect">
            <a:avLst/>
          </a:prstGeom>
          <a:noFill/>
        </p:spPr>
        <p:txBody>
          <a:bodyPr wrap="square">
            <a:spAutoFit/>
          </a:bodyPr>
          <a:lstStyle/>
          <a:p>
            <a:pPr algn="l"/>
            <a:r>
              <a:rPr lang="en-US" sz="4800" b="0" i="0" u="none" strike="noStrike" baseline="0" dirty="0">
                <a:latin typeface="Dutch801BT-Roman"/>
              </a:rPr>
              <a:t>Activated T cells require high levels of intracellular calcium,</a:t>
            </a:r>
          </a:p>
          <a:p>
            <a:pPr algn="l"/>
            <a:r>
              <a:rPr lang="en-US" sz="4800" b="0" i="0" u="none" strike="noStrike" baseline="0" dirty="0">
                <a:latin typeface="Dutch801BT-Roman"/>
              </a:rPr>
              <a:t>which enters cells through calcium-release-activated calcium channels</a:t>
            </a:r>
          </a:p>
          <a:p>
            <a:pPr algn="l"/>
            <a:r>
              <a:rPr lang="en-US" sz="4800" b="0" i="0" u="none" strike="noStrike" baseline="0" dirty="0">
                <a:latin typeface="Dutch801BT-Roman"/>
              </a:rPr>
              <a:t>(CRAC) after intracellular stores are depleted of calcium.</a:t>
            </a:r>
          </a:p>
          <a:p>
            <a:pPr algn="l"/>
            <a:r>
              <a:rPr lang="en-US" sz="4800" b="0" i="0" u="none" strike="noStrike" baseline="0" dirty="0">
                <a:latin typeface="Dutch801BT-Roman"/>
              </a:rPr>
              <a:t>Membrane hyperpolarization brought about by the opening of the</a:t>
            </a:r>
          </a:p>
          <a:p>
            <a:pPr algn="l"/>
            <a:r>
              <a:rPr lang="en-US" sz="4800" b="0" i="0" u="none" strike="noStrike" baseline="0" dirty="0">
                <a:latin typeface="Dutch801BT-Roman"/>
              </a:rPr>
              <a:t>two lymphocyte potassium (K) channels, the </a:t>
            </a:r>
            <a:r>
              <a:rPr lang="en-US" sz="4800" b="0" i="0" u="none" strike="noStrike" baseline="0" dirty="0">
                <a:highlight>
                  <a:srgbClr val="FFFF00"/>
                </a:highlight>
                <a:latin typeface="Dutch801BT-Roman"/>
              </a:rPr>
              <a:t>voltage-gated K</a:t>
            </a:r>
          </a:p>
          <a:p>
            <a:pPr algn="l"/>
            <a:r>
              <a:rPr lang="en-US" sz="4800" b="0" i="0" u="none" strike="noStrike" baseline="0" dirty="0">
                <a:highlight>
                  <a:srgbClr val="FFFF00"/>
                </a:highlight>
                <a:latin typeface="Dutch801BT-Roman"/>
              </a:rPr>
              <a:t>channel (Kv1.3)</a:t>
            </a:r>
            <a:r>
              <a:rPr lang="en-US" sz="4800" b="0" i="0" u="none" strike="noStrike" baseline="0" dirty="0">
                <a:latin typeface="Dutch801BT-Roman"/>
              </a:rPr>
              <a:t>, and the calcium-dependent K channel (KCa3.1,</a:t>
            </a:r>
          </a:p>
          <a:p>
            <a:pPr algn="l"/>
            <a:r>
              <a:rPr lang="en-US" sz="4800" b="0" i="0" u="none" strike="noStrike" baseline="0" dirty="0">
                <a:latin typeface="Dutch801BT-Roman"/>
              </a:rPr>
              <a:t>also known as IKCa1), </a:t>
            </a:r>
            <a:r>
              <a:rPr lang="en-US" sz="4800" b="0" i="0" u="none" strike="noStrike" baseline="0" dirty="0">
                <a:highlight>
                  <a:srgbClr val="FFFF00"/>
                </a:highlight>
                <a:latin typeface="Dutch801BT-Roman"/>
              </a:rPr>
              <a:t>promotes calcium entry through CRAC</a:t>
            </a:r>
          </a:p>
          <a:p>
            <a:pPr algn="l"/>
            <a:r>
              <a:rPr lang="en-US" sz="4800" b="0" i="0" u="none" strike="noStrike" baseline="0" dirty="0">
                <a:highlight>
                  <a:srgbClr val="FFFF00"/>
                </a:highlight>
                <a:latin typeface="Dutch801BT-Roman"/>
              </a:rPr>
              <a:t>channels</a:t>
            </a:r>
            <a:endParaRPr lang="en-US" sz="4800" dirty="0">
              <a:highlight>
                <a:srgbClr val="FFFF00"/>
              </a:highlight>
            </a:endParaRPr>
          </a:p>
        </p:txBody>
      </p:sp>
      <p:sp>
        <p:nvSpPr>
          <p:cNvPr id="8" name="TextBox 7">
            <a:extLst>
              <a:ext uri="{FF2B5EF4-FFF2-40B4-BE49-F238E27FC236}">
                <a16:creationId xmlns:a16="http://schemas.microsoft.com/office/drawing/2014/main" id="{F98C18A0-D0B4-4CAF-A660-9D90F304C27C}"/>
              </a:ext>
            </a:extLst>
          </p:cNvPr>
          <p:cNvSpPr txBox="1"/>
          <p:nvPr/>
        </p:nvSpPr>
        <p:spPr>
          <a:xfrm>
            <a:off x="573742" y="14502348"/>
            <a:ext cx="22286258" cy="3785652"/>
          </a:xfrm>
          <a:prstGeom prst="rect">
            <a:avLst/>
          </a:prstGeom>
          <a:noFill/>
        </p:spPr>
        <p:txBody>
          <a:bodyPr wrap="square">
            <a:spAutoFit/>
          </a:bodyPr>
          <a:lstStyle/>
          <a:p>
            <a:r>
              <a:rPr lang="en-US" sz="4800" dirty="0"/>
              <a:t>Rus H, Pardo CA, Hu L, Darrah E, </a:t>
            </a:r>
            <a:r>
              <a:rPr lang="en-US" sz="4800" dirty="0" err="1"/>
              <a:t>Cudrici</a:t>
            </a:r>
            <a:r>
              <a:rPr lang="en-US" sz="4800" dirty="0"/>
              <a:t> C, Niculescu T, Niculescu F, Mullen KM, Allie R, Guo L, Wulff H, </a:t>
            </a:r>
            <a:r>
              <a:rPr lang="en-US" sz="4800" dirty="0" err="1"/>
              <a:t>Beeton</a:t>
            </a:r>
            <a:r>
              <a:rPr lang="en-US" sz="4800" dirty="0"/>
              <a:t> C, Judge SI, Kerr DA, </a:t>
            </a:r>
            <a:r>
              <a:rPr lang="en-US" sz="4800" dirty="0" err="1"/>
              <a:t>Knaus</a:t>
            </a:r>
            <a:r>
              <a:rPr lang="en-US" sz="4800" dirty="0"/>
              <a:t> HG, Chandy KG, </a:t>
            </a:r>
            <a:r>
              <a:rPr lang="en-US" sz="4800" dirty="0" err="1"/>
              <a:t>Calabresi</a:t>
            </a:r>
            <a:r>
              <a:rPr lang="en-US" sz="4800" dirty="0"/>
              <a:t> PA. The voltage-gated potassium channel Kv1.3 is highly expressed on inflammatory infiltrates in multiple sclerosis brain. Proc Natl </a:t>
            </a:r>
            <a:r>
              <a:rPr lang="en-US" sz="4800" dirty="0" err="1"/>
              <a:t>Acad</a:t>
            </a:r>
            <a:r>
              <a:rPr lang="en-US" sz="4800" dirty="0"/>
              <a:t> Sci U S A. 2005 Aug 2;102(31):11094-9. </a:t>
            </a:r>
            <a:r>
              <a:rPr lang="en-US" sz="4800" dirty="0" err="1"/>
              <a:t>doi</a:t>
            </a:r>
            <a:r>
              <a:rPr lang="en-US" sz="4800" dirty="0"/>
              <a:t>: 10.1073/pnas.0501770102. </a:t>
            </a:r>
            <a:r>
              <a:rPr lang="en-US" sz="4800" dirty="0" err="1"/>
              <a:t>Epub</a:t>
            </a:r>
            <a:r>
              <a:rPr lang="en-US" sz="4800" dirty="0"/>
              <a:t> 2005 Jul 25. PMID: 16043714; PMCID: PMC1182417.</a:t>
            </a:r>
          </a:p>
        </p:txBody>
      </p:sp>
    </p:spTree>
    <p:extLst>
      <p:ext uri="{BB962C8B-B14F-4D97-AF65-F5344CB8AC3E}">
        <p14:creationId xmlns:p14="http://schemas.microsoft.com/office/powerpoint/2010/main" val="333068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796161-5529-4090-95EE-EC87EAB53277}"/>
              </a:ext>
            </a:extLst>
          </p:cNvPr>
          <p:cNvSpPr txBox="1"/>
          <p:nvPr/>
        </p:nvSpPr>
        <p:spPr>
          <a:xfrm>
            <a:off x="573742" y="14128376"/>
            <a:ext cx="22286258" cy="3785652"/>
          </a:xfrm>
          <a:prstGeom prst="rect">
            <a:avLst/>
          </a:prstGeom>
          <a:noFill/>
        </p:spPr>
        <p:txBody>
          <a:bodyPr wrap="square">
            <a:spAutoFit/>
          </a:bodyPr>
          <a:lstStyle/>
          <a:p>
            <a:r>
              <a:rPr lang="en-US" sz="4800" dirty="0"/>
              <a:t>Rus H, Pardo CA, Hu L, Darrah E, </a:t>
            </a:r>
            <a:r>
              <a:rPr lang="en-US" sz="4800" dirty="0" err="1"/>
              <a:t>Cudrici</a:t>
            </a:r>
            <a:r>
              <a:rPr lang="en-US" sz="4800" dirty="0"/>
              <a:t> C, Niculescu T, Niculescu F, Mullen KM, Allie R, Guo L, Wulff H, </a:t>
            </a:r>
            <a:r>
              <a:rPr lang="en-US" sz="4800" dirty="0" err="1"/>
              <a:t>Beeton</a:t>
            </a:r>
            <a:r>
              <a:rPr lang="en-US" sz="4800" dirty="0"/>
              <a:t> C, Judge SI, Kerr DA, </a:t>
            </a:r>
            <a:r>
              <a:rPr lang="en-US" sz="4800" dirty="0" err="1"/>
              <a:t>Knaus</a:t>
            </a:r>
            <a:r>
              <a:rPr lang="en-US" sz="4800" dirty="0"/>
              <a:t> HG, Chandy KG, </a:t>
            </a:r>
            <a:r>
              <a:rPr lang="en-US" sz="4800" dirty="0" err="1"/>
              <a:t>Calabresi</a:t>
            </a:r>
            <a:r>
              <a:rPr lang="en-US" sz="4800" dirty="0"/>
              <a:t> PA. The voltage-gated potassium channel Kv1.3 is highly expressed on inflammatory infiltrates in multiple sclerosis brain. Proc Natl </a:t>
            </a:r>
            <a:r>
              <a:rPr lang="en-US" sz="4800" dirty="0" err="1"/>
              <a:t>Acad</a:t>
            </a:r>
            <a:r>
              <a:rPr lang="en-US" sz="4800" dirty="0"/>
              <a:t> Sci U S A. 2005 Aug 2;102(31):11094-9. </a:t>
            </a:r>
            <a:r>
              <a:rPr lang="en-US" sz="4800" dirty="0" err="1"/>
              <a:t>doi</a:t>
            </a:r>
            <a:r>
              <a:rPr lang="en-US" sz="4800" dirty="0"/>
              <a:t>: 10.1073/pnas.0501770102. </a:t>
            </a:r>
            <a:r>
              <a:rPr lang="en-US" sz="4800" dirty="0" err="1"/>
              <a:t>Epub</a:t>
            </a:r>
            <a:r>
              <a:rPr lang="en-US" sz="4800" dirty="0"/>
              <a:t> 2005 Jul 25. PMID: 16043714; PMCID: PMC1182417.</a:t>
            </a:r>
          </a:p>
        </p:txBody>
      </p:sp>
      <p:sp>
        <p:nvSpPr>
          <p:cNvPr id="7" name="TextBox 6">
            <a:extLst>
              <a:ext uri="{FF2B5EF4-FFF2-40B4-BE49-F238E27FC236}">
                <a16:creationId xmlns:a16="http://schemas.microsoft.com/office/drawing/2014/main" id="{497E8519-FB0B-4068-882A-F08466C4B8B4}"/>
              </a:ext>
            </a:extLst>
          </p:cNvPr>
          <p:cNvSpPr txBox="1"/>
          <p:nvPr/>
        </p:nvSpPr>
        <p:spPr>
          <a:xfrm>
            <a:off x="1649506" y="1802884"/>
            <a:ext cx="22286258" cy="11172289"/>
          </a:xfrm>
          <a:prstGeom prst="rect">
            <a:avLst/>
          </a:prstGeom>
          <a:noFill/>
        </p:spPr>
        <p:txBody>
          <a:bodyPr wrap="square">
            <a:spAutoFit/>
          </a:bodyPr>
          <a:lstStyle/>
          <a:p>
            <a:pPr algn="l"/>
            <a:r>
              <a:rPr lang="en-US" sz="4800" b="0" i="0" u="none" strike="noStrike" baseline="0" dirty="0">
                <a:latin typeface="Arial" panose="020B0604020202020204" pitchFamily="34" charset="0"/>
                <a:cs typeface="Arial" panose="020B0604020202020204" pitchFamily="34" charset="0"/>
              </a:rPr>
              <a:t>In summary, these pathological findings, in conjunction with our</a:t>
            </a:r>
          </a:p>
          <a:p>
            <a:pPr algn="l"/>
            <a:r>
              <a:rPr lang="en-US" sz="4800" b="0" i="0" u="none" strike="noStrike" baseline="0" dirty="0">
                <a:latin typeface="Arial" panose="020B0604020202020204" pitchFamily="34" charset="0"/>
                <a:cs typeface="Arial" panose="020B0604020202020204" pitchFamily="34" charset="0"/>
              </a:rPr>
              <a:t>previous </a:t>
            </a:r>
            <a:r>
              <a:rPr lang="en-US" sz="4800" b="0" i="1" u="none" strike="noStrike" baseline="0" dirty="0">
                <a:latin typeface="Arial" panose="020B0604020202020204" pitchFamily="34" charset="0"/>
                <a:cs typeface="Arial" panose="020B0604020202020204" pitchFamily="34" charset="0"/>
              </a:rPr>
              <a:t>in vitro </a:t>
            </a:r>
            <a:r>
              <a:rPr lang="en-US" sz="4800" b="0" i="0" u="none" strike="noStrike" baseline="0" dirty="0">
                <a:latin typeface="Arial" panose="020B0604020202020204" pitchFamily="34" charset="0"/>
                <a:cs typeface="Arial" panose="020B0604020202020204" pitchFamily="34" charset="0"/>
              </a:rPr>
              <a:t>report, suggest that </a:t>
            </a:r>
            <a:r>
              <a:rPr lang="en-US" sz="4800" b="0" i="0" u="none" strike="noStrike" baseline="0" dirty="0">
                <a:highlight>
                  <a:srgbClr val="FFFF00"/>
                </a:highlight>
                <a:latin typeface="Arial" panose="020B0604020202020204" pitchFamily="34" charset="0"/>
                <a:cs typeface="Arial" panose="020B0604020202020204" pitchFamily="34" charset="0"/>
              </a:rPr>
              <a:t>Kv1.3</a:t>
            </a:r>
            <a:r>
              <a:rPr lang="en-US" sz="4800" b="0" i="0" u="none" strike="noStrike" baseline="0" dirty="0">
                <a:latin typeface="Arial" panose="020B0604020202020204" pitchFamily="34" charset="0"/>
                <a:cs typeface="Arial" panose="020B0604020202020204" pitchFamily="34" charset="0"/>
              </a:rPr>
              <a:t> is a functional marker of</a:t>
            </a:r>
          </a:p>
          <a:p>
            <a:pPr algn="l"/>
            <a:r>
              <a:rPr lang="en-US" sz="4800" b="0" i="0" u="none" strike="noStrike" baseline="0" dirty="0">
                <a:highlight>
                  <a:srgbClr val="FFFF00"/>
                </a:highlight>
                <a:latin typeface="Arial" panose="020B0604020202020204" pitchFamily="34" charset="0"/>
                <a:cs typeface="Arial" panose="020B0604020202020204" pitchFamily="34" charset="0"/>
              </a:rPr>
              <a:t>activated TEM cells</a:t>
            </a:r>
            <a:r>
              <a:rPr lang="en-US" sz="4800" b="0" i="0" u="none" strike="noStrike" baseline="0" dirty="0">
                <a:latin typeface="Arial" panose="020B0604020202020204" pitchFamily="34" charset="0"/>
                <a:cs typeface="Arial" panose="020B0604020202020204" pitchFamily="34" charset="0"/>
              </a:rPr>
              <a:t>, and that these are the predominant lymphocyte</a:t>
            </a:r>
          </a:p>
          <a:p>
            <a:pPr algn="l"/>
            <a:r>
              <a:rPr lang="en-US" sz="4800" b="0" i="0" u="none" strike="noStrike" baseline="0" dirty="0">
                <a:latin typeface="Arial" panose="020B0604020202020204" pitchFamily="34" charset="0"/>
                <a:cs typeface="Arial" panose="020B0604020202020204" pitchFamily="34" charset="0"/>
              </a:rPr>
              <a:t>cell type in MS inflammatory brain infiltrates. The therapeutic</a:t>
            </a:r>
          </a:p>
          <a:p>
            <a:pPr algn="l"/>
            <a:r>
              <a:rPr lang="en-US" sz="4800" b="0" i="0" u="none" strike="noStrike" baseline="0" dirty="0">
                <a:latin typeface="Arial" panose="020B0604020202020204" pitchFamily="34" charset="0"/>
                <a:cs typeface="Arial" panose="020B0604020202020204" pitchFamily="34" charset="0"/>
              </a:rPr>
              <a:t>appeal of Kv1.3 is that it does not require knowledge of antigen</a:t>
            </a:r>
          </a:p>
          <a:p>
            <a:pPr algn="l"/>
            <a:r>
              <a:rPr lang="en-US" sz="4800" b="0" i="0" u="none" strike="noStrike" baseline="0" dirty="0">
                <a:latin typeface="Arial" panose="020B0604020202020204" pitchFamily="34" charset="0"/>
                <a:cs typeface="Arial" panose="020B0604020202020204" pitchFamily="34" charset="0"/>
              </a:rPr>
              <a:t>specificity, which may be critical in diseases where epitope spreading</a:t>
            </a:r>
          </a:p>
          <a:p>
            <a:pPr algn="l"/>
            <a:r>
              <a:rPr lang="en-US" sz="4800" b="0" i="0" u="none" strike="noStrike" baseline="0" dirty="0">
                <a:latin typeface="Arial" panose="020B0604020202020204" pitchFamily="34" charset="0"/>
                <a:cs typeface="Arial" panose="020B0604020202020204" pitchFamily="34" charset="0"/>
              </a:rPr>
              <a:t>occurs. Further, the presence of </a:t>
            </a:r>
            <a:r>
              <a:rPr lang="en-US" sz="4800" b="0" i="0" u="none" strike="noStrike" baseline="0" dirty="0">
                <a:highlight>
                  <a:srgbClr val="FFFF00"/>
                </a:highlight>
                <a:latin typeface="Arial" panose="020B0604020202020204" pitchFamily="34" charset="0"/>
                <a:cs typeface="Arial" panose="020B0604020202020204" pitchFamily="34" charset="0"/>
              </a:rPr>
              <a:t>elevated Kv1.3 levels on both</a:t>
            </a:r>
          </a:p>
          <a:p>
            <a:pPr algn="l"/>
            <a:r>
              <a:rPr lang="en-US" sz="4800" b="0" i="0" u="none" strike="noStrike" baseline="0" dirty="0">
                <a:highlight>
                  <a:srgbClr val="FFFF00"/>
                </a:highlight>
                <a:latin typeface="Arial" panose="020B0604020202020204" pitchFamily="34" charset="0"/>
                <a:cs typeface="Arial" panose="020B0604020202020204" pitchFamily="34" charset="0"/>
              </a:rPr>
              <a:t>CD4 and CD8 activated TEM cells suggests that Kv1.3 antagonists</a:t>
            </a:r>
          </a:p>
          <a:p>
            <a:pPr algn="l"/>
            <a:r>
              <a:rPr lang="en-US" sz="4800" b="0" i="0" u="none" strike="noStrike" baseline="0" dirty="0">
                <a:highlight>
                  <a:srgbClr val="FFFF00"/>
                </a:highlight>
                <a:latin typeface="Arial" panose="020B0604020202020204" pitchFamily="34" charset="0"/>
                <a:cs typeface="Arial" panose="020B0604020202020204" pitchFamily="34" charset="0"/>
              </a:rPr>
              <a:t>could target both CD4 and CD8 TEM functions such as the</a:t>
            </a:r>
          </a:p>
          <a:p>
            <a:pPr algn="l"/>
            <a:r>
              <a:rPr lang="en-US" sz="4800" b="0" i="0" u="none" strike="noStrike" baseline="0" dirty="0">
                <a:highlight>
                  <a:srgbClr val="FFFF00"/>
                </a:highlight>
                <a:latin typeface="Arial" panose="020B0604020202020204" pitchFamily="34" charset="0"/>
                <a:cs typeface="Arial" panose="020B0604020202020204" pitchFamily="34" charset="0"/>
              </a:rPr>
              <a:t>release of the destructive protease granzyme B</a:t>
            </a:r>
            <a:r>
              <a:rPr lang="en-US" sz="4800" b="0" i="0" u="none" strike="noStrike" baseline="0" dirty="0">
                <a:latin typeface="Arial" panose="020B0604020202020204" pitchFamily="34" charset="0"/>
                <a:cs typeface="Arial" panose="020B0604020202020204" pitchFamily="34" charset="0"/>
              </a:rPr>
              <a:t>, which has been</a:t>
            </a:r>
          </a:p>
          <a:p>
            <a:pPr algn="l"/>
            <a:r>
              <a:rPr lang="en-US" sz="4800" b="0" i="0" u="none" strike="noStrike" baseline="0" dirty="0">
                <a:latin typeface="Arial" panose="020B0604020202020204" pitchFamily="34" charset="0"/>
                <a:cs typeface="Arial" panose="020B0604020202020204" pitchFamily="34" charset="0"/>
              </a:rPr>
              <a:t>implicated in mediating direct cytolytic damage in progressive MS</a:t>
            </a:r>
          </a:p>
          <a:p>
            <a:pPr algn="l"/>
            <a:r>
              <a:rPr lang="en-US" sz="4800" b="0" i="0" u="none" strike="noStrike" baseline="0" dirty="0">
                <a:latin typeface="Arial" panose="020B0604020202020204" pitchFamily="34" charset="0"/>
                <a:cs typeface="Arial" panose="020B0604020202020204" pitchFamily="34" charset="0"/>
              </a:rPr>
              <a:t>(44, 45). The availability of Kv1.3-specific antagonists with demonstrated</a:t>
            </a:r>
          </a:p>
          <a:p>
            <a:pPr algn="l"/>
            <a:r>
              <a:rPr lang="en-US" sz="4800" b="0" i="0" u="none" strike="noStrike" baseline="0" dirty="0">
                <a:latin typeface="Arial" panose="020B0604020202020204" pitchFamily="34" charset="0"/>
                <a:cs typeface="Arial" panose="020B0604020202020204" pitchFamily="34" charset="0"/>
              </a:rPr>
              <a:t>efficacy </a:t>
            </a:r>
            <a:r>
              <a:rPr lang="en-US" sz="4800" b="0" i="1" u="none" strike="noStrike" baseline="0" dirty="0">
                <a:latin typeface="Arial" panose="020B0604020202020204" pitchFamily="34" charset="0"/>
                <a:cs typeface="Arial" panose="020B0604020202020204" pitchFamily="34" charset="0"/>
              </a:rPr>
              <a:t>in vitro </a:t>
            </a:r>
            <a:r>
              <a:rPr lang="en-US" sz="4800" b="0" i="0" u="none" strike="noStrike" baseline="0" dirty="0">
                <a:latin typeface="Arial" panose="020B0604020202020204" pitchFamily="34" charset="0"/>
                <a:cs typeface="Arial" panose="020B0604020202020204" pitchFamily="34" charset="0"/>
              </a:rPr>
              <a:t>and in Lewis rat adoptive EAE makes</a:t>
            </a:r>
          </a:p>
          <a:p>
            <a:pPr algn="l"/>
            <a:r>
              <a:rPr lang="en-US" sz="4800" b="0" i="0" u="none" strike="noStrike" baseline="0" dirty="0">
                <a:highlight>
                  <a:srgbClr val="FFFF00"/>
                </a:highlight>
                <a:latin typeface="Arial" panose="020B0604020202020204" pitchFamily="34" charset="0"/>
                <a:cs typeface="Arial" panose="020B0604020202020204" pitchFamily="34" charset="0"/>
              </a:rPr>
              <a:t>Kv1.3 an attractive therapeutic target in MS</a:t>
            </a:r>
            <a:r>
              <a:rPr lang="en-US" sz="4800" b="0" i="0" u="none" strike="noStrike" baseline="0" dirty="0">
                <a:latin typeface="Arial" panose="020B0604020202020204" pitchFamily="34" charset="0"/>
                <a:cs typeface="Arial" panose="020B0604020202020204" pitchFamily="34" charset="0"/>
              </a:rPr>
              <a:t>, and possibly other</a:t>
            </a:r>
          </a:p>
          <a:p>
            <a:pPr algn="l"/>
            <a:r>
              <a:rPr lang="fr-FR" sz="4800" b="0" i="0" u="none" strike="noStrike" baseline="0" dirty="0" err="1">
                <a:latin typeface="Arial" panose="020B0604020202020204" pitchFamily="34" charset="0"/>
                <a:cs typeface="Arial" panose="020B0604020202020204" pitchFamily="34" charset="0"/>
              </a:rPr>
              <a:t>autoimmune</a:t>
            </a:r>
            <a:r>
              <a:rPr lang="fr-FR" sz="4800" b="0" i="0" u="none" strike="noStrike" baseline="0" dirty="0">
                <a:latin typeface="Arial" panose="020B0604020202020204" pitchFamily="34" charset="0"/>
                <a:cs typeface="Arial" panose="020B0604020202020204" pitchFamily="34" charset="0"/>
              </a:rPr>
              <a:t> </a:t>
            </a:r>
            <a:r>
              <a:rPr lang="fr-FR" sz="4800" b="0" i="0" u="none" strike="noStrike" baseline="0" dirty="0" err="1">
                <a:latin typeface="Arial" panose="020B0604020202020204" pitchFamily="34" charset="0"/>
                <a:cs typeface="Arial" panose="020B0604020202020204" pitchFamily="34" charset="0"/>
              </a:rPr>
              <a:t>diseases</a:t>
            </a:r>
            <a:r>
              <a:rPr lang="fr-FR" sz="4800" b="0" i="0" u="none" strike="noStrike" baseline="0" dirty="0">
                <a:latin typeface="Arial" panose="020B0604020202020204" pitchFamily="34" charset="0"/>
                <a:cs typeface="Arial" panose="020B0604020202020204" pitchFamily="34" charset="0"/>
              </a:rPr>
              <a:t> (10, 11, 14).</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09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373176-4BC7-46BC-9503-5C7A48123AEA}"/>
              </a:ext>
            </a:extLst>
          </p:cNvPr>
          <p:cNvSpPr txBox="1"/>
          <p:nvPr/>
        </p:nvSpPr>
        <p:spPr>
          <a:xfrm>
            <a:off x="3747247" y="2007659"/>
            <a:ext cx="16620565" cy="2308324"/>
          </a:xfrm>
          <a:prstGeom prst="rect">
            <a:avLst/>
          </a:prstGeom>
          <a:noFill/>
        </p:spPr>
        <p:txBody>
          <a:bodyPr wrap="square">
            <a:spAutoFit/>
          </a:bodyPr>
          <a:lstStyle/>
          <a:p>
            <a:r>
              <a:rPr lang="en-US" sz="4800" dirty="0"/>
              <a:t>Kv1.3 and Kv1.5 are inhibited by </a:t>
            </a:r>
            <a:r>
              <a:rPr lang="en-US" sz="4800" dirty="0">
                <a:highlight>
                  <a:srgbClr val="FFFF00"/>
                </a:highlight>
              </a:rPr>
              <a:t>4-aminopyridine (4-AP) </a:t>
            </a:r>
            <a:r>
              <a:rPr lang="en-US" sz="4800" dirty="0"/>
              <a:t>and tetraethylammonium (TEA), which are general K</a:t>
            </a:r>
            <a:r>
              <a:rPr lang="en-US" sz="4800" baseline="30000" dirty="0"/>
              <a:t>+</a:t>
            </a:r>
            <a:r>
              <a:rPr lang="en-US" sz="4800" dirty="0"/>
              <a:t> channel blockers (</a:t>
            </a:r>
            <a:r>
              <a:rPr lang="en-US" sz="4800" dirty="0" err="1"/>
              <a:t>Grissmer</a:t>
            </a:r>
            <a:r>
              <a:rPr lang="en-US" sz="4800" dirty="0"/>
              <a:t> et al., </a:t>
            </a:r>
            <a:r>
              <a:rPr lang="en-US" sz="4800" dirty="0">
                <a:hlinkClick r:id="rId2"/>
              </a:rPr>
              <a:t>1994</a:t>
            </a:r>
            <a:r>
              <a:rPr lang="en-US" sz="4800" dirty="0"/>
              <a:t>).</a:t>
            </a:r>
          </a:p>
        </p:txBody>
      </p:sp>
      <p:sp>
        <p:nvSpPr>
          <p:cNvPr id="6" name="TextBox 5">
            <a:extLst>
              <a:ext uri="{FF2B5EF4-FFF2-40B4-BE49-F238E27FC236}">
                <a16:creationId xmlns:a16="http://schemas.microsoft.com/office/drawing/2014/main" id="{3E40C8BC-CC04-4CE0-98C2-E598DAF7EC60}"/>
              </a:ext>
            </a:extLst>
          </p:cNvPr>
          <p:cNvSpPr txBox="1"/>
          <p:nvPr/>
        </p:nvSpPr>
        <p:spPr>
          <a:xfrm>
            <a:off x="1999128" y="9823207"/>
            <a:ext cx="19435483" cy="3785652"/>
          </a:xfrm>
          <a:prstGeom prst="rect">
            <a:avLst/>
          </a:prstGeom>
          <a:noFill/>
        </p:spPr>
        <p:txBody>
          <a:bodyPr wrap="square">
            <a:spAutoFit/>
          </a:bodyPr>
          <a:lstStyle/>
          <a:p>
            <a:r>
              <a:rPr lang="en-US" sz="4800" dirty="0"/>
              <a:t>Comes, N., </a:t>
            </a:r>
            <a:r>
              <a:rPr lang="en-US" sz="4800" dirty="0" err="1"/>
              <a:t>Bielanska</a:t>
            </a:r>
            <a:r>
              <a:rPr lang="en-US" sz="4800" dirty="0"/>
              <a:t>, J., Vallejo-</a:t>
            </a:r>
            <a:r>
              <a:rPr lang="en-US" sz="4800" dirty="0" err="1"/>
              <a:t>Gracia</a:t>
            </a:r>
            <a:r>
              <a:rPr lang="en-US" sz="4800" dirty="0"/>
              <a:t>, A., Serrano-</a:t>
            </a:r>
            <a:r>
              <a:rPr lang="en-US" sz="4800" dirty="0" err="1"/>
              <a:t>Albarrás</a:t>
            </a:r>
            <a:r>
              <a:rPr lang="en-US" sz="4800" dirty="0"/>
              <a:t>, A., Marruecos, L., Gómez, D., Soler, C., Condom, E., Ramón Y </a:t>
            </a:r>
            <a:r>
              <a:rPr lang="en-US" sz="4800" dirty="0" err="1"/>
              <a:t>Cajal</a:t>
            </a:r>
            <a:r>
              <a:rPr lang="en-US" sz="4800" dirty="0"/>
              <a:t>, S., Hernández-</a:t>
            </a:r>
            <a:r>
              <a:rPr lang="en-US" sz="4800" dirty="0" err="1"/>
              <a:t>Losa</a:t>
            </a:r>
            <a:r>
              <a:rPr lang="en-US" sz="4800" dirty="0"/>
              <a:t>, J., </a:t>
            </a:r>
            <a:r>
              <a:rPr lang="en-US" sz="4800" dirty="0" err="1"/>
              <a:t>Ferreres</a:t>
            </a:r>
            <a:r>
              <a:rPr lang="en-US" sz="4800" dirty="0"/>
              <a:t>, J. C., &amp; Felipe, A. (2013). The voltage-dependent K(+) channels Kv1.3 and Kv1.5 in human cancer. </a:t>
            </a:r>
            <a:r>
              <a:rPr lang="en-US" sz="4800" i="1" dirty="0"/>
              <a:t>Frontiers in physiology</a:t>
            </a:r>
            <a:r>
              <a:rPr lang="en-US" sz="4800" dirty="0"/>
              <a:t>, </a:t>
            </a:r>
            <a:r>
              <a:rPr lang="en-US" sz="4800" i="1" dirty="0"/>
              <a:t>4</a:t>
            </a:r>
            <a:r>
              <a:rPr lang="en-US" sz="4800" dirty="0"/>
              <a:t>, 283. https://doi.org/10.3389/fphys.2013.00283</a:t>
            </a:r>
          </a:p>
        </p:txBody>
      </p:sp>
      <p:sp>
        <p:nvSpPr>
          <p:cNvPr id="8" name="TextBox 7">
            <a:extLst>
              <a:ext uri="{FF2B5EF4-FFF2-40B4-BE49-F238E27FC236}">
                <a16:creationId xmlns:a16="http://schemas.microsoft.com/office/drawing/2014/main" id="{4B4D2F78-E2A6-4F9B-BDF8-52D693F2AD93}"/>
              </a:ext>
            </a:extLst>
          </p:cNvPr>
          <p:cNvSpPr txBox="1"/>
          <p:nvPr/>
        </p:nvSpPr>
        <p:spPr>
          <a:xfrm>
            <a:off x="1470211" y="5479581"/>
            <a:ext cx="20977412" cy="2123658"/>
          </a:xfrm>
          <a:prstGeom prst="rect">
            <a:avLst/>
          </a:prstGeom>
          <a:noFill/>
        </p:spPr>
        <p:txBody>
          <a:bodyPr wrap="square">
            <a:spAutoFit/>
          </a:bodyPr>
          <a:lstStyle/>
          <a:p>
            <a:r>
              <a:rPr lang="en-US" sz="4400" dirty="0" err="1"/>
              <a:t>Grissmer</a:t>
            </a:r>
            <a:r>
              <a:rPr lang="en-US" sz="4400" dirty="0"/>
              <a:t> S., Nguyen A. N., Aiyar J., Hanson D. C., Mather R. J., Gutman G. A., et al. (1994). Pharmacological characterization of five cloned voltage-gated K+ channels, types Kv1.1, 1.2, 1.3, 1.5, and 3.1, stably expressed in mammalian cell lines. Mol. </a:t>
            </a:r>
            <a:r>
              <a:rPr lang="en-US" sz="4400" dirty="0" err="1"/>
              <a:t>Pharmacol</a:t>
            </a:r>
            <a:r>
              <a:rPr lang="en-US" sz="4400" dirty="0"/>
              <a:t>. 45, 1227–1234</a:t>
            </a:r>
          </a:p>
        </p:txBody>
      </p:sp>
    </p:spTree>
    <p:extLst>
      <p:ext uri="{BB962C8B-B14F-4D97-AF65-F5344CB8AC3E}">
        <p14:creationId xmlns:p14="http://schemas.microsoft.com/office/powerpoint/2010/main" val="619104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7843-E981-4829-B5F6-E772E14B0D45}"/>
              </a:ext>
            </a:extLst>
          </p:cNvPr>
          <p:cNvSpPr>
            <a:spLocks noGrp="1"/>
          </p:cNvSpPr>
          <p:nvPr>
            <p:ph type="title"/>
          </p:nvPr>
        </p:nvSpPr>
        <p:spPr/>
        <p:txBody>
          <a:bodyPr/>
          <a:lstStyle/>
          <a:p>
            <a:r>
              <a:rPr lang="en-US" dirty="0"/>
              <a:t>MS </a:t>
            </a:r>
          </a:p>
        </p:txBody>
      </p:sp>
      <p:sp>
        <p:nvSpPr>
          <p:cNvPr id="3" name="Content Placeholder 2">
            <a:extLst>
              <a:ext uri="{FF2B5EF4-FFF2-40B4-BE49-F238E27FC236}">
                <a16:creationId xmlns:a16="http://schemas.microsoft.com/office/drawing/2014/main" id="{FB96203A-F6ED-405D-B4E1-83DB62C288EB}"/>
              </a:ext>
            </a:extLst>
          </p:cNvPr>
          <p:cNvSpPr>
            <a:spLocks noGrp="1"/>
          </p:cNvSpPr>
          <p:nvPr>
            <p:ph idx="1"/>
          </p:nvPr>
        </p:nvSpPr>
        <p:spPr/>
        <p:txBody>
          <a:bodyPr>
            <a:normAutofit/>
          </a:bodyPr>
          <a:lstStyle/>
          <a:p>
            <a:pPr marL="0" marR="0">
              <a:spcBef>
                <a:spcPts val="0"/>
              </a:spcBef>
              <a:spcAft>
                <a:spcPts val="0"/>
              </a:spcAft>
            </a:pPr>
            <a:r>
              <a:rPr lang="en-US" sz="4800" dirty="0">
                <a:effectLst/>
                <a:highlight>
                  <a:srgbClr val="FFFF00"/>
                </a:highlight>
                <a:latin typeface="Arial" panose="020B0604020202020204" pitchFamily="34" charset="0"/>
                <a:ea typeface="Arial" panose="020B0604020202020204" pitchFamily="34" charset="0"/>
                <a:cs typeface="Arial" panose="020B0604020202020204" pitchFamily="34" charset="0"/>
              </a:rPr>
              <a:t>9. </a:t>
            </a:r>
            <a:r>
              <a:rPr lang="en-US" sz="4800" dirty="0">
                <a:effectLst/>
                <a:highlight>
                  <a:srgbClr val="FFFF00"/>
                </a:highlight>
                <a:latin typeface="Arial" panose="020B0604020202020204" pitchFamily="34" charset="0"/>
                <a:ea typeface="Times New Roman" panose="02020603050405020304" pitchFamily="18" charset="0"/>
              </a:rPr>
              <a:t>From the readings and your knowledge, address why you think only a subset of people with MS benefit from treatments of 4-AP.</a:t>
            </a:r>
            <a:endParaRPr lang="en-US" sz="48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2855EE6-9FFA-40BC-B79B-FB4F9C93D994}"/>
              </a:ext>
            </a:extLst>
          </p:cNvPr>
          <p:cNvSpPr txBox="1"/>
          <p:nvPr/>
        </p:nvSpPr>
        <p:spPr>
          <a:xfrm>
            <a:off x="6849034" y="9654454"/>
            <a:ext cx="10775577" cy="1015663"/>
          </a:xfrm>
          <a:prstGeom prst="rect">
            <a:avLst/>
          </a:prstGeom>
          <a:noFill/>
        </p:spPr>
        <p:txBody>
          <a:bodyPr wrap="square" rtlCol="0">
            <a:spAutoFit/>
          </a:bodyPr>
          <a:lstStyle/>
          <a:p>
            <a:r>
              <a:rPr lang="en-US" sz="6000" dirty="0">
                <a:highlight>
                  <a:srgbClr val="FF0000"/>
                </a:highlight>
                <a:latin typeface="Arial" panose="020B0604020202020204" pitchFamily="34" charset="0"/>
                <a:cs typeface="Arial" panose="020B0604020202020204" pitchFamily="34" charset="0"/>
              </a:rPr>
              <a:t>CLASS DISCUSSION</a:t>
            </a:r>
          </a:p>
        </p:txBody>
      </p:sp>
    </p:spTree>
    <p:extLst>
      <p:ext uri="{BB962C8B-B14F-4D97-AF65-F5344CB8AC3E}">
        <p14:creationId xmlns:p14="http://schemas.microsoft.com/office/powerpoint/2010/main" val="2815106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7843-E981-4829-B5F6-E772E14B0D45}"/>
              </a:ext>
            </a:extLst>
          </p:cNvPr>
          <p:cNvSpPr>
            <a:spLocks noGrp="1"/>
          </p:cNvSpPr>
          <p:nvPr>
            <p:ph type="title"/>
          </p:nvPr>
        </p:nvSpPr>
        <p:spPr/>
        <p:txBody>
          <a:bodyPr/>
          <a:lstStyle/>
          <a:p>
            <a:r>
              <a:rPr lang="en-US" dirty="0"/>
              <a:t>MS</a:t>
            </a:r>
          </a:p>
        </p:txBody>
      </p:sp>
      <p:sp>
        <p:nvSpPr>
          <p:cNvPr id="3" name="Content Placeholder 2">
            <a:extLst>
              <a:ext uri="{FF2B5EF4-FFF2-40B4-BE49-F238E27FC236}">
                <a16:creationId xmlns:a16="http://schemas.microsoft.com/office/drawing/2014/main" id="{FB96203A-F6ED-405D-B4E1-83DB62C288EB}"/>
              </a:ext>
            </a:extLst>
          </p:cNvPr>
          <p:cNvSpPr>
            <a:spLocks noGrp="1"/>
          </p:cNvSpPr>
          <p:nvPr>
            <p:ph idx="1"/>
          </p:nvPr>
        </p:nvSpPr>
        <p:spPr>
          <a:xfrm>
            <a:off x="1571625" y="5460004"/>
            <a:ext cx="19716750" cy="2446867"/>
          </a:xfrm>
        </p:spPr>
        <p:txBody>
          <a:bodyPr>
            <a:normAutofit lnSpcReduction="10000"/>
          </a:bodyPr>
          <a:lstStyle/>
          <a:p>
            <a:pPr marL="0" marR="0" indent="0">
              <a:spcBef>
                <a:spcPts val="0"/>
              </a:spcBef>
              <a:spcAft>
                <a:spcPts val="0"/>
              </a:spcAft>
              <a:buNone/>
            </a:pPr>
            <a:endParaRPr lang="en-US" sz="4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a:spcBef>
                <a:spcPts val="0"/>
              </a:spcBef>
            </a:pPr>
            <a:r>
              <a:rPr lang="en-US" sz="4400" dirty="0">
                <a:effectLst/>
                <a:highlight>
                  <a:srgbClr val="FFFF00"/>
                </a:highlight>
                <a:latin typeface="Arial" panose="020B0604020202020204" pitchFamily="34" charset="0"/>
                <a:ea typeface="Arial" panose="020B0604020202020204" pitchFamily="34" charset="0"/>
                <a:cs typeface="Arial" panose="020B0604020202020204" pitchFamily="34" charset="0"/>
              </a:rPr>
              <a:t>10. What do you see as the next research steps required to address how 4-AP maybe working to improve MS. W</a:t>
            </a:r>
            <a:r>
              <a:rPr lang="en-US" sz="4400" dirty="0">
                <a:effectLst/>
                <a:highlight>
                  <a:srgbClr val="FFFF00"/>
                </a:highlight>
                <a:latin typeface="Arial" panose="020B0604020202020204" pitchFamily="34" charset="0"/>
                <a:cs typeface="Arial" panose="020B0604020202020204" pitchFamily="34" charset="0"/>
              </a:rPr>
              <a:t>hat kind of molecule and/or how a molecule should work to be even better than 4-AP</a:t>
            </a:r>
          </a:p>
          <a:p>
            <a:pPr marL="0" marR="0">
              <a:spcBef>
                <a:spcPts val="0"/>
              </a:spcBef>
              <a:spcAft>
                <a:spcPts val="0"/>
              </a:spcAft>
            </a:pPr>
            <a:endParaRPr lang="en-US" sz="4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5611F7C8-7686-4F2E-9B9D-1BC928AA50D8}"/>
              </a:ext>
            </a:extLst>
          </p:cNvPr>
          <p:cNvSpPr txBox="1"/>
          <p:nvPr/>
        </p:nvSpPr>
        <p:spPr>
          <a:xfrm>
            <a:off x="6849034" y="9654454"/>
            <a:ext cx="10775577" cy="1015663"/>
          </a:xfrm>
          <a:prstGeom prst="rect">
            <a:avLst/>
          </a:prstGeom>
          <a:noFill/>
        </p:spPr>
        <p:txBody>
          <a:bodyPr wrap="square" rtlCol="0">
            <a:spAutoFit/>
          </a:bodyPr>
          <a:lstStyle/>
          <a:p>
            <a:r>
              <a:rPr lang="en-US" sz="6000" dirty="0">
                <a:highlight>
                  <a:srgbClr val="FF0000"/>
                </a:highlight>
                <a:latin typeface="Arial" panose="020B0604020202020204" pitchFamily="34" charset="0"/>
                <a:cs typeface="Arial" panose="020B0604020202020204" pitchFamily="34" charset="0"/>
              </a:rPr>
              <a:t>CLASS DISCUSSION</a:t>
            </a:r>
          </a:p>
        </p:txBody>
      </p:sp>
    </p:spTree>
    <p:extLst>
      <p:ext uri="{BB962C8B-B14F-4D97-AF65-F5344CB8AC3E}">
        <p14:creationId xmlns:p14="http://schemas.microsoft.com/office/powerpoint/2010/main" val="3737311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FC609-0995-104B-A346-B40E9795718E}"/>
              </a:ext>
            </a:extLst>
          </p:cNvPr>
          <p:cNvPicPr>
            <a:picLocks noChangeAspect="1"/>
          </p:cNvPicPr>
          <p:nvPr/>
        </p:nvPicPr>
        <p:blipFill>
          <a:blip r:embed="rId3"/>
          <a:stretch>
            <a:fillRect/>
          </a:stretch>
        </p:blipFill>
        <p:spPr>
          <a:xfrm>
            <a:off x="2014538" y="3400425"/>
            <a:ext cx="5143500" cy="11487150"/>
          </a:xfrm>
          <a:prstGeom prst="rect">
            <a:avLst/>
          </a:prstGeom>
        </p:spPr>
      </p:pic>
      <p:pic>
        <p:nvPicPr>
          <p:cNvPr id="8" name="Online Media 7" descr="AMPYRA® (dalfampridine) Mechanism of Action to Improve Walking in Multiple Sclerosis Patients">
            <a:hlinkClick r:id="" action="ppaction://media"/>
            <a:extLst>
              <a:ext uri="{FF2B5EF4-FFF2-40B4-BE49-F238E27FC236}">
                <a16:creationId xmlns:a16="http://schemas.microsoft.com/office/drawing/2014/main" id="{21527B62-B487-B742-AE19-C20B599BD05E}"/>
              </a:ext>
            </a:extLst>
          </p:cNvPr>
          <p:cNvPicPr>
            <a:picLocks noRot="1" noChangeAspect="1"/>
          </p:cNvPicPr>
          <p:nvPr>
            <a:videoFile r:link="rId1"/>
          </p:nvPr>
        </p:nvPicPr>
        <p:blipFill>
          <a:blip r:embed="rId4"/>
          <a:stretch>
            <a:fillRect/>
          </a:stretch>
        </p:blipFill>
        <p:spPr>
          <a:xfrm>
            <a:off x="9741046" y="7907685"/>
            <a:ext cx="11902037" cy="6724650"/>
          </a:xfrm>
          <a:prstGeom prst="rect">
            <a:avLst/>
          </a:prstGeom>
        </p:spPr>
      </p:pic>
      <p:sp>
        <p:nvSpPr>
          <p:cNvPr id="10" name="TextBox 9">
            <a:extLst>
              <a:ext uri="{FF2B5EF4-FFF2-40B4-BE49-F238E27FC236}">
                <a16:creationId xmlns:a16="http://schemas.microsoft.com/office/drawing/2014/main" id="{F9A2EC37-6832-794C-8E70-BC5EF3E92C8B}"/>
              </a:ext>
            </a:extLst>
          </p:cNvPr>
          <p:cNvSpPr txBox="1"/>
          <p:nvPr/>
        </p:nvSpPr>
        <p:spPr>
          <a:xfrm>
            <a:off x="12012570" y="4643437"/>
            <a:ext cx="8507906" cy="707886"/>
          </a:xfrm>
          <a:prstGeom prst="rect">
            <a:avLst/>
          </a:prstGeom>
          <a:noFill/>
        </p:spPr>
        <p:txBody>
          <a:bodyPr wrap="none" rtlCol="0">
            <a:spAutoFit/>
          </a:bodyPr>
          <a:lstStyle/>
          <a:p>
            <a:r>
              <a:rPr lang="en-US" sz="4000" dirty="0">
                <a:hlinkClick r:id="rId5"/>
              </a:rPr>
              <a:t>https://</a:t>
            </a:r>
            <a:r>
              <a:rPr lang="en-US" sz="4000" dirty="0" err="1">
                <a:hlinkClick r:id="rId5"/>
              </a:rPr>
              <a:t>ampyra.com</a:t>
            </a:r>
            <a:r>
              <a:rPr lang="en-US" sz="4000" dirty="0">
                <a:hlinkClick r:id="rId5"/>
              </a:rPr>
              <a:t>/real-patient-videos</a:t>
            </a:r>
            <a:endParaRPr lang="en-US" sz="4000" dirty="0"/>
          </a:p>
        </p:txBody>
      </p:sp>
      <p:sp>
        <p:nvSpPr>
          <p:cNvPr id="6" name="Title 1">
            <a:extLst>
              <a:ext uri="{FF2B5EF4-FFF2-40B4-BE49-F238E27FC236}">
                <a16:creationId xmlns:a16="http://schemas.microsoft.com/office/drawing/2014/main" id="{1D8B3D0A-BABE-43B6-B234-565F86034F98}"/>
              </a:ext>
            </a:extLst>
          </p:cNvPr>
          <p:cNvSpPr>
            <a:spLocks noGrp="1"/>
          </p:cNvSpPr>
          <p:nvPr>
            <p:ph type="title"/>
          </p:nvPr>
        </p:nvSpPr>
        <p:spPr>
          <a:xfrm>
            <a:off x="1571625" y="973671"/>
            <a:ext cx="19716750" cy="3534835"/>
          </a:xfrm>
        </p:spPr>
        <p:txBody>
          <a:bodyPr/>
          <a:lstStyle/>
          <a:p>
            <a:r>
              <a:rPr lang="en-US" dirty="0"/>
              <a:t>Therapies</a:t>
            </a:r>
            <a:br>
              <a:rPr lang="en-US" dirty="0"/>
            </a:br>
            <a:endParaRPr lang="en-US" dirty="0"/>
          </a:p>
        </p:txBody>
      </p:sp>
    </p:spTree>
    <p:extLst>
      <p:ext uri="{BB962C8B-B14F-4D97-AF65-F5344CB8AC3E}">
        <p14:creationId xmlns:p14="http://schemas.microsoft.com/office/powerpoint/2010/main" val="279166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3987841-D98C-48F4-8A3F-85FD091736EB}"/>
              </a:ext>
            </a:extLst>
          </p:cNvPr>
          <p:cNvPicPr>
            <a:picLocks noGrp="1" noChangeAspect="1"/>
          </p:cNvPicPr>
          <p:nvPr>
            <p:ph idx="1"/>
          </p:nvPr>
        </p:nvPicPr>
        <p:blipFill>
          <a:blip r:embed="rId2"/>
          <a:stretch>
            <a:fillRect/>
          </a:stretch>
        </p:blipFill>
        <p:spPr>
          <a:xfrm>
            <a:off x="4673414" y="1834835"/>
            <a:ext cx="17415622" cy="14309327"/>
          </a:xfrm>
        </p:spPr>
      </p:pic>
      <p:sp>
        <p:nvSpPr>
          <p:cNvPr id="2" name="Title 1">
            <a:extLst>
              <a:ext uri="{FF2B5EF4-FFF2-40B4-BE49-F238E27FC236}">
                <a16:creationId xmlns:a16="http://schemas.microsoft.com/office/drawing/2014/main" id="{25AC0E53-BF64-443C-BC18-79784ABAB124}"/>
              </a:ext>
            </a:extLst>
          </p:cNvPr>
          <p:cNvSpPr>
            <a:spLocks noGrp="1"/>
          </p:cNvSpPr>
          <p:nvPr>
            <p:ph type="title"/>
          </p:nvPr>
        </p:nvSpPr>
        <p:spPr/>
        <p:txBody>
          <a:bodyPr/>
          <a:lstStyle/>
          <a:p>
            <a:r>
              <a:rPr lang="en-US" dirty="0"/>
              <a:t>Therapies</a:t>
            </a:r>
            <a:br>
              <a:rPr lang="en-US" dirty="0"/>
            </a:br>
            <a:endParaRPr lang="en-US" dirty="0"/>
          </a:p>
        </p:txBody>
      </p:sp>
      <p:sp>
        <p:nvSpPr>
          <p:cNvPr id="7" name="TextBox 6">
            <a:extLst>
              <a:ext uri="{FF2B5EF4-FFF2-40B4-BE49-F238E27FC236}">
                <a16:creationId xmlns:a16="http://schemas.microsoft.com/office/drawing/2014/main" id="{EE559998-3C20-4428-BFF4-D0EAF5AA63CE}"/>
              </a:ext>
            </a:extLst>
          </p:cNvPr>
          <p:cNvSpPr txBox="1"/>
          <p:nvPr/>
        </p:nvSpPr>
        <p:spPr>
          <a:xfrm>
            <a:off x="680617" y="15851164"/>
            <a:ext cx="21498765" cy="2308324"/>
          </a:xfrm>
          <a:prstGeom prst="rect">
            <a:avLst/>
          </a:prstGeom>
          <a:noFill/>
        </p:spPr>
        <p:txBody>
          <a:bodyPr wrap="square">
            <a:spAutoFit/>
          </a:bodyPr>
          <a:lstStyle/>
          <a:p>
            <a:pPr marL="0" marR="0">
              <a:spcBef>
                <a:spcPts val="0"/>
              </a:spcBef>
              <a:spcAft>
                <a:spcPts val="0"/>
              </a:spcAft>
            </a:pPr>
            <a:r>
              <a:rPr lang="en-US" sz="4800" dirty="0" err="1">
                <a:effectLst/>
                <a:latin typeface="Arial" panose="020B0604020202020204" pitchFamily="34" charset="0"/>
                <a:ea typeface="Times New Roman" panose="02020603050405020304" pitchFamily="18" charset="0"/>
                <a:cs typeface="Arial" panose="020B0604020202020204" pitchFamily="34" charset="0"/>
              </a:rPr>
              <a:t>Anderberg</a:t>
            </a:r>
            <a:r>
              <a:rPr lang="en-US" sz="4800" dirty="0">
                <a:effectLst/>
                <a:latin typeface="Arial" panose="020B0604020202020204" pitchFamily="34" charset="0"/>
                <a:ea typeface="Times New Roman" panose="02020603050405020304" pitchFamily="18" charset="0"/>
                <a:cs typeface="Arial" panose="020B0604020202020204" pitchFamily="34" charset="0"/>
              </a:rPr>
              <a:t> L, </a:t>
            </a:r>
            <a:r>
              <a:rPr lang="en-US" sz="4800" dirty="0" err="1">
                <a:effectLst/>
                <a:latin typeface="Arial" panose="020B0604020202020204" pitchFamily="34" charset="0"/>
                <a:ea typeface="Times New Roman" panose="02020603050405020304" pitchFamily="18" charset="0"/>
                <a:cs typeface="Arial" panose="020B0604020202020204" pitchFamily="34" charset="0"/>
              </a:rPr>
              <a:t>Aldskogius</a:t>
            </a:r>
            <a:r>
              <a:rPr lang="en-US" sz="4800" dirty="0">
                <a:effectLst/>
                <a:latin typeface="Arial" panose="020B0604020202020204" pitchFamily="34" charset="0"/>
                <a:ea typeface="Times New Roman" panose="02020603050405020304" pitchFamily="18" charset="0"/>
                <a:cs typeface="Arial" panose="020B0604020202020204" pitchFamily="34" charset="0"/>
              </a:rPr>
              <a:t> H, Holtz A. Spinal cord injury--scientific challenges for the unknown future. Ups J Med Sci. 2007;112(3):259-88. </a:t>
            </a:r>
            <a:r>
              <a:rPr lang="en-US" sz="4800" dirty="0" err="1">
                <a:effectLst/>
                <a:latin typeface="Arial" panose="020B0604020202020204" pitchFamily="34" charset="0"/>
                <a:ea typeface="Times New Roman" panose="02020603050405020304" pitchFamily="18" charset="0"/>
                <a:cs typeface="Arial" panose="020B0604020202020204" pitchFamily="34" charset="0"/>
              </a:rPr>
              <a:t>doi</a:t>
            </a:r>
            <a:r>
              <a:rPr lang="en-US" sz="4800" dirty="0">
                <a:effectLst/>
                <a:latin typeface="Arial" panose="020B0604020202020204" pitchFamily="34" charset="0"/>
                <a:ea typeface="Times New Roman" panose="02020603050405020304" pitchFamily="18" charset="0"/>
                <a:cs typeface="Arial" panose="020B0604020202020204" pitchFamily="34" charset="0"/>
              </a:rPr>
              <a:t>: 10.3109/2000-1967-200. PMID: 18484069.</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1449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2C112EC6-BAF5-4AB2-989A-E95933B2B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5033" y="952500"/>
            <a:ext cx="9175750" cy="88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683ECD27-A194-486A-804E-B22F7B6979DE}"/>
              </a:ext>
            </a:extLst>
          </p:cNvPr>
          <p:cNvSpPr txBox="1">
            <a:spLocks noChangeArrowheads="1"/>
          </p:cNvSpPr>
          <p:nvPr/>
        </p:nvSpPr>
        <p:spPr bwMode="auto">
          <a:xfrm>
            <a:off x="900908" y="11291096"/>
            <a:ext cx="21601905" cy="1908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7000" rIns="225000" bIns="117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750"/>
              <a:t>Figure 2. Cascade of events that links changes in ion channel function to axonal degeneration. Mitochondrial failure coupled with increased Na+ currents through persistent Na+ channels (Nav 1.6) leads to high levels of intracellular Na+. This causes reverse activation of the Na+/Ca2+ exchanger, leading to an excitotoxic influx of Ca2+ and subsequent activation of apoptotic processes, causing axonal degeneration.</a:t>
            </a:r>
          </a:p>
        </p:txBody>
      </p:sp>
      <p:sp>
        <p:nvSpPr>
          <p:cNvPr id="3075" name="Text Box 3">
            <a:extLst>
              <a:ext uri="{FF2B5EF4-FFF2-40B4-BE49-F238E27FC236}">
                <a16:creationId xmlns:a16="http://schemas.microsoft.com/office/drawing/2014/main" id="{B7A284A5-2DA8-4FF3-A424-424BBD6FEE00}"/>
              </a:ext>
            </a:extLst>
          </p:cNvPr>
          <p:cNvSpPr txBox="1">
            <a:spLocks noChangeArrowheads="1"/>
          </p:cNvSpPr>
          <p:nvPr/>
        </p:nvSpPr>
        <p:spPr bwMode="auto">
          <a:xfrm>
            <a:off x="900908" y="15422564"/>
            <a:ext cx="21601905" cy="567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5000" tIns="112500" rIns="225000" bIns="1125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250" b="1"/>
              <a:t>Article Copyright © 2012 Authors, Source DOI: </a:t>
            </a:r>
            <a:r>
              <a:rPr lang="en-US" altLang="en-US" sz="2250" b="1">
                <a:hlinkClick r:id="rId4"/>
              </a:rPr>
              <a:t>10.1177/1352458512463769</a:t>
            </a:r>
            <a:r>
              <a:rPr lang="en-US" altLang="en-US" sz="2250" b="1"/>
              <a:t>. See content reuse guidelines at: </a:t>
            </a:r>
            <a:r>
              <a:rPr lang="en-US" altLang="en-US" sz="2250" b="1">
                <a:hlinkClick r:id="rId5"/>
              </a:rPr>
              <a:t>sagepub.com/journals-permissions </a:t>
            </a:r>
          </a:p>
        </p:txBody>
      </p:sp>
      <p:pic>
        <p:nvPicPr>
          <p:cNvPr id="3076" name="Picture 4">
            <a:extLst>
              <a:ext uri="{FF2B5EF4-FFF2-40B4-BE49-F238E27FC236}">
                <a16:creationId xmlns:a16="http://schemas.microsoft.com/office/drawing/2014/main" id="{D814DF44-42FC-4436-B292-3AA0EB06B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000" y="3825876"/>
            <a:ext cx="15875000" cy="5024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9486214"/>
      </p:ext>
    </p:extLst>
  </p:cSld>
  <p:clrMapOvr>
    <a:masterClrMapping/>
  </p:clrMapOvr>
  <p:transition advClick="0">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22EC-6AA7-463A-AF5A-8EE800B5780B}"/>
              </a:ext>
            </a:extLst>
          </p:cNvPr>
          <p:cNvSpPr>
            <a:spLocks noGrp="1"/>
          </p:cNvSpPr>
          <p:nvPr>
            <p:ph type="title"/>
          </p:nvPr>
        </p:nvSpPr>
        <p:spPr>
          <a:xfrm>
            <a:off x="1410261" y="8916399"/>
            <a:ext cx="19716750" cy="3534835"/>
          </a:xfrm>
        </p:spPr>
        <p:txBody>
          <a:bodyPr/>
          <a:lstStyle/>
          <a:p>
            <a:pPr algn="ctr"/>
            <a:r>
              <a:rPr lang="en-US" dirty="0"/>
              <a:t>The End</a:t>
            </a:r>
          </a:p>
        </p:txBody>
      </p:sp>
      <p:sp>
        <p:nvSpPr>
          <p:cNvPr id="3" name="Title 1">
            <a:extLst>
              <a:ext uri="{FF2B5EF4-FFF2-40B4-BE49-F238E27FC236}">
                <a16:creationId xmlns:a16="http://schemas.microsoft.com/office/drawing/2014/main" id="{D2ABBF20-9E4E-9627-1F08-F96C602D3D46}"/>
              </a:ext>
            </a:extLst>
          </p:cNvPr>
          <p:cNvSpPr txBox="1">
            <a:spLocks/>
          </p:cNvSpPr>
          <p:nvPr/>
        </p:nvSpPr>
        <p:spPr>
          <a:xfrm>
            <a:off x="1724025" y="2739717"/>
            <a:ext cx="20920821" cy="3534835"/>
          </a:xfrm>
          <a:prstGeom prst="rect">
            <a:avLst/>
          </a:prstGeom>
        </p:spPr>
        <p:txBody>
          <a:bodyPr vert="horz" lIns="91440" tIns="45720" rIns="91440" bIns="45720" rtlCol="0" anchor="ctr">
            <a:normAutofit/>
          </a:bodyPr>
          <a:lstStyle>
            <a:lvl1pPr algn="l" defTabSz="2286000" rtl="0" eaLnBrk="1" latinLnBrk="0" hangingPunct="1">
              <a:lnSpc>
                <a:spcPct val="90000"/>
              </a:lnSpc>
              <a:spcBef>
                <a:spcPct val="0"/>
              </a:spcBef>
              <a:buNone/>
              <a:defRPr sz="11000" kern="1200">
                <a:solidFill>
                  <a:schemeClr val="tx1"/>
                </a:solidFill>
                <a:latin typeface="+mj-lt"/>
                <a:ea typeface="+mj-ea"/>
                <a:cs typeface="+mj-cs"/>
              </a:defRPr>
            </a:lvl1pPr>
          </a:lstStyle>
          <a:p>
            <a:r>
              <a:rPr lang="en-US" sz="4800" b="1" dirty="0">
                <a:latin typeface="Arial" panose="020B0604020202020204" pitchFamily="34" charset="0"/>
                <a:cs typeface="Arial" panose="020B0604020202020204" pitchFamily="34" charset="0"/>
              </a:rPr>
              <a:t>Acknowledgments:</a:t>
            </a:r>
          </a:p>
          <a:p>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 We appreciate editorial comments by Dr.</a:t>
            </a:r>
            <a:r>
              <a:rPr lang="de-DE" sz="4800" b="1" dirty="0">
                <a:latin typeface="Arial" panose="020B0604020202020204" pitchFamily="34" charset="0"/>
                <a:cs typeface="Arial" panose="020B0604020202020204" pitchFamily="34" charset="0"/>
              </a:rPr>
              <a:t> Sandra Bl</a:t>
            </a:r>
            <a:r>
              <a:rPr lang="en-US" sz="4800" b="1" dirty="0">
                <a:latin typeface="Arial" panose="020B0604020202020204" pitchFamily="34" charset="0"/>
                <a:cs typeface="Arial" panose="020B0604020202020204" pitchFamily="34" charset="0"/>
              </a:rPr>
              <a:t>ü</a:t>
            </a:r>
            <a:r>
              <a:rPr lang="de-DE" sz="4800" b="1" dirty="0">
                <a:latin typeface="Arial" panose="020B0604020202020204" pitchFamily="34" charset="0"/>
                <a:cs typeface="Arial" panose="020B0604020202020204" pitchFamily="34" charset="0"/>
              </a:rPr>
              <a:t>mich, Germany.</a:t>
            </a:r>
            <a:br>
              <a:rPr lang="de-DE" sz="4800" dirty="0">
                <a:latin typeface="+mn-lt"/>
              </a:rPr>
            </a:br>
            <a:endParaRPr lang="en-US" sz="4800" b="1" dirty="0">
              <a:latin typeface="+mn-lt"/>
            </a:endParaRPr>
          </a:p>
        </p:txBody>
      </p:sp>
    </p:spTree>
    <p:extLst>
      <p:ext uri="{BB962C8B-B14F-4D97-AF65-F5344CB8AC3E}">
        <p14:creationId xmlns:p14="http://schemas.microsoft.com/office/powerpoint/2010/main" val="1749917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FDC1-70D5-4F8D-B93D-16EDD8CC5111}"/>
              </a:ext>
            </a:extLst>
          </p:cNvPr>
          <p:cNvSpPr>
            <a:spLocks noGrp="1"/>
          </p:cNvSpPr>
          <p:nvPr>
            <p:ph type="title"/>
          </p:nvPr>
        </p:nvSpPr>
        <p:spPr>
          <a:xfrm>
            <a:off x="1571625" y="6764871"/>
            <a:ext cx="19716750" cy="3534835"/>
          </a:xfrm>
        </p:spPr>
        <p:txBody>
          <a:bodyPr/>
          <a:lstStyle/>
          <a:p>
            <a:pPr algn="ctr"/>
            <a:r>
              <a:rPr lang="en-US" dirty="0"/>
              <a:t>Extra slides  for helping with  concepts of neurophysiology</a:t>
            </a:r>
          </a:p>
        </p:txBody>
      </p:sp>
    </p:spTree>
    <p:extLst>
      <p:ext uri="{BB962C8B-B14F-4D97-AF65-F5344CB8AC3E}">
        <p14:creationId xmlns:p14="http://schemas.microsoft.com/office/powerpoint/2010/main" val="271999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429F8F1-9B05-41D7-84E7-5030371D1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59" y="378850"/>
            <a:ext cx="20220905" cy="13491135"/>
          </a:xfrm>
          <a:prstGeom prst="rect">
            <a:avLst/>
          </a:prstGeom>
        </p:spPr>
      </p:pic>
      <p:sp>
        <p:nvSpPr>
          <p:cNvPr id="8" name="TextBox 7">
            <a:extLst>
              <a:ext uri="{FF2B5EF4-FFF2-40B4-BE49-F238E27FC236}">
                <a16:creationId xmlns:a16="http://schemas.microsoft.com/office/drawing/2014/main" id="{CFBBC7EE-125A-4A18-98BE-BC047F6CF3AB}"/>
              </a:ext>
            </a:extLst>
          </p:cNvPr>
          <p:cNvSpPr txBox="1"/>
          <p:nvPr/>
        </p:nvSpPr>
        <p:spPr>
          <a:xfrm>
            <a:off x="372036" y="17278582"/>
            <a:ext cx="11430000" cy="646331"/>
          </a:xfrm>
          <a:prstGeom prst="rect">
            <a:avLst/>
          </a:prstGeom>
          <a:noFill/>
        </p:spPr>
        <p:txBody>
          <a:bodyPr wrap="square">
            <a:spAutoFit/>
          </a:bodyPr>
          <a:lstStyle/>
          <a:p>
            <a:r>
              <a:rPr lang="en-US" sz="3600" dirty="0"/>
              <a:t>https://en.wikipedia.org/wiki/Squid_giant_synapse</a:t>
            </a:r>
          </a:p>
        </p:txBody>
      </p:sp>
    </p:spTree>
    <p:extLst>
      <p:ext uri="{BB962C8B-B14F-4D97-AF65-F5344CB8AC3E}">
        <p14:creationId xmlns:p14="http://schemas.microsoft.com/office/powerpoint/2010/main" val="1143000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ylinder 4">
            <a:extLst>
              <a:ext uri="{FF2B5EF4-FFF2-40B4-BE49-F238E27FC236}">
                <a16:creationId xmlns:a16="http://schemas.microsoft.com/office/drawing/2014/main" id="{1B7CA9A2-F4CA-4491-B2B8-6D810CC164A4}"/>
              </a:ext>
            </a:extLst>
          </p:cNvPr>
          <p:cNvSpPr/>
          <p:nvPr/>
        </p:nvSpPr>
        <p:spPr>
          <a:xfrm rot="16200000">
            <a:off x="9113922" y="-3027942"/>
            <a:ext cx="4632158" cy="17345526"/>
          </a:xfrm>
          <a:prstGeom prst="can">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6" name="Cylinder 5">
            <a:extLst>
              <a:ext uri="{FF2B5EF4-FFF2-40B4-BE49-F238E27FC236}">
                <a16:creationId xmlns:a16="http://schemas.microsoft.com/office/drawing/2014/main" id="{5D48E709-59C3-4401-AE00-5A3D4913E33B}"/>
              </a:ext>
            </a:extLst>
          </p:cNvPr>
          <p:cNvSpPr/>
          <p:nvPr/>
        </p:nvSpPr>
        <p:spPr>
          <a:xfrm>
            <a:off x="5193631"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7" name="Cylinder 6">
            <a:extLst>
              <a:ext uri="{FF2B5EF4-FFF2-40B4-BE49-F238E27FC236}">
                <a16:creationId xmlns:a16="http://schemas.microsoft.com/office/drawing/2014/main" id="{F76D7DDE-CC5F-4278-859F-66B228352116}"/>
              </a:ext>
            </a:extLst>
          </p:cNvPr>
          <p:cNvSpPr/>
          <p:nvPr/>
        </p:nvSpPr>
        <p:spPr>
          <a:xfrm>
            <a:off x="7309183"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8" name="Cylinder 7">
            <a:extLst>
              <a:ext uri="{FF2B5EF4-FFF2-40B4-BE49-F238E27FC236}">
                <a16:creationId xmlns:a16="http://schemas.microsoft.com/office/drawing/2014/main" id="{B0EB55C0-8498-4F5E-9570-4FF81F1DC4A7}"/>
              </a:ext>
            </a:extLst>
          </p:cNvPr>
          <p:cNvSpPr/>
          <p:nvPr/>
        </p:nvSpPr>
        <p:spPr>
          <a:xfrm>
            <a:off x="10497551"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9" name="Cylinder 8">
            <a:extLst>
              <a:ext uri="{FF2B5EF4-FFF2-40B4-BE49-F238E27FC236}">
                <a16:creationId xmlns:a16="http://schemas.microsoft.com/office/drawing/2014/main" id="{5BBEDF6F-8ACF-4F7B-A3C8-F97A4FDE3734}"/>
              </a:ext>
            </a:extLst>
          </p:cNvPr>
          <p:cNvSpPr/>
          <p:nvPr/>
        </p:nvSpPr>
        <p:spPr>
          <a:xfrm>
            <a:off x="15300158" y="2626899"/>
            <a:ext cx="641684" cy="1403685"/>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1" name="Cylinder 10">
            <a:extLst>
              <a:ext uri="{FF2B5EF4-FFF2-40B4-BE49-F238E27FC236}">
                <a16:creationId xmlns:a16="http://schemas.microsoft.com/office/drawing/2014/main" id="{567141AE-536F-4739-AB86-FF57F8E29D77}"/>
              </a:ext>
            </a:extLst>
          </p:cNvPr>
          <p:cNvSpPr/>
          <p:nvPr/>
        </p:nvSpPr>
        <p:spPr>
          <a:xfrm>
            <a:off x="11430000" y="7419476"/>
            <a:ext cx="1604210" cy="1082848"/>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2" name="Cylinder 11">
            <a:extLst>
              <a:ext uri="{FF2B5EF4-FFF2-40B4-BE49-F238E27FC236}">
                <a16:creationId xmlns:a16="http://schemas.microsoft.com/office/drawing/2014/main" id="{0B3E27FA-8DF3-4E21-990E-9488979339C9}"/>
              </a:ext>
            </a:extLst>
          </p:cNvPr>
          <p:cNvSpPr/>
          <p:nvPr/>
        </p:nvSpPr>
        <p:spPr>
          <a:xfrm>
            <a:off x="8572498" y="7419476"/>
            <a:ext cx="1604210" cy="1082848"/>
          </a:xfrm>
          <a:prstGeom prst="ca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b="1" dirty="0"/>
          </a:p>
        </p:txBody>
      </p:sp>
      <p:sp>
        <p:nvSpPr>
          <p:cNvPr id="13" name="Isosceles Triangle 12">
            <a:extLst>
              <a:ext uri="{FF2B5EF4-FFF2-40B4-BE49-F238E27FC236}">
                <a16:creationId xmlns:a16="http://schemas.microsoft.com/office/drawing/2014/main" id="{59A9E381-1E1E-4D72-9E3F-10341B6B7743}"/>
              </a:ext>
            </a:extLst>
          </p:cNvPr>
          <p:cNvSpPr/>
          <p:nvPr/>
        </p:nvSpPr>
        <p:spPr>
          <a:xfrm>
            <a:off x="5063827" y="7249988"/>
            <a:ext cx="1259559" cy="1243271"/>
          </a:xfrm>
          <a:prstGeom prs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4" name="TextBox 13">
            <a:extLst>
              <a:ext uri="{FF2B5EF4-FFF2-40B4-BE49-F238E27FC236}">
                <a16:creationId xmlns:a16="http://schemas.microsoft.com/office/drawing/2014/main" id="{ED696455-25F7-4E6C-A0A3-31DEC212B358}"/>
              </a:ext>
            </a:extLst>
          </p:cNvPr>
          <p:cNvSpPr txBox="1"/>
          <p:nvPr/>
        </p:nvSpPr>
        <p:spPr>
          <a:xfrm>
            <a:off x="14423459" y="8779029"/>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NCX</a:t>
            </a:r>
          </a:p>
        </p:txBody>
      </p:sp>
      <p:sp>
        <p:nvSpPr>
          <p:cNvPr id="15" name="TextBox 14">
            <a:extLst>
              <a:ext uri="{FF2B5EF4-FFF2-40B4-BE49-F238E27FC236}">
                <a16:creationId xmlns:a16="http://schemas.microsoft.com/office/drawing/2014/main" id="{B73F923C-9AE6-47A2-9258-EFF2411B06B9}"/>
              </a:ext>
            </a:extLst>
          </p:cNvPr>
          <p:cNvSpPr txBox="1"/>
          <p:nvPr/>
        </p:nvSpPr>
        <p:spPr>
          <a:xfrm>
            <a:off x="10367208" y="6736106"/>
            <a:ext cx="3079960"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ATP</a:t>
            </a:r>
          </a:p>
        </p:txBody>
      </p:sp>
      <p:sp>
        <p:nvSpPr>
          <p:cNvPr id="16" name="TextBox 15">
            <a:extLst>
              <a:ext uri="{FF2B5EF4-FFF2-40B4-BE49-F238E27FC236}">
                <a16:creationId xmlns:a16="http://schemas.microsoft.com/office/drawing/2014/main" id="{D7DF8E8C-2F0D-48A8-880D-8430F87DA420}"/>
              </a:ext>
            </a:extLst>
          </p:cNvPr>
          <p:cNvSpPr txBox="1"/>
          <p:nvPr/>
        </p:nvSpPr>
        <p:spPr>
          <a:xfrm>
            <a:off x="10395785" y="8454090"/>
            <a:ext cx="3079960"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a:p>
            <a:pPr algn="ctr"/>
            <a:r>
              <a:rPr lang="en-US" sz="5000" dirty="0">
                <a:latin typeface="Arial" panose="020B0604020202020204" pitchFamily="34" charset="0"/>
                <a:cs typeface="Arial" panose="020B0604020202020204" pitchFamily="34" charset="0"/>
              </a:rPr>
              <a:t>Pump</a:t>
            </a:r>
          </a:p>
        </p:txBody>
      </p:sp>
      <p:sp>
        <p:nvSpPr>
          <p:cNvPr id="17" name="Flowchart: Summing Junction 16">
            <a:extLst>
              <a:ext uri="{FF2B5EF4-FFF2-40B4-BE49-F238E27FC236}">
                <a16:creationId xmlns:a16="http://schemas.microsoft.com/office/drawing/2014/main" id="{12B3673D-F77E-4C6D-837F-6AB7342F2BDE}"/>
              </a:ext>
            </a:extLst>
          </p:cNvPr>
          <p:cNvSpPr/>
          <p:nvPr/>
        </p:nvSpPr>
        <p:spPr>
          <a:xfrm>
            <a:off x="14768760" y="7249990"/>
            <a:ext cx="1904996" cy="1484208"/>
          </a:xfrm>
          <a:prstGeom prst="flowChartSummingJunction">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8" name="TextBox 17">
            <a:extLst>
              <a:ext uri="{FF2B5EF4-FFF2-40B4-BE49-F238E27FC236}">
                <a16:creationId xmlns:a16="http://schemas.microsoft.com/office/drawing/2014/main" id="{6B9232B4-BAAC-452A-8563-DFE94C16A81B}"/>
              </a:ext>
            </a:extLst>
          </p:cNvPr>
          <p:cNvSpPr txBox="1"/>
          <p:nvPr/>
        </p:nvSpPr>
        <p:spPr>
          <a:xfrm>
            <a:off x="7888830" y="8692824"/>
            <a:ext cx="3079960"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a:p>
            <a:pPr algn="ctr"/>
            <a:r>
              <a:rPr lang="en-US" sz="5000" dirty="0">
                <a:latin typeface="Arial" panose="020B0604020202020204" pitchFamily="34" charset="0"/>
                <a:cs typeface="Arial" panose="020B0604020202020204" pitchFamily="34" charset="0"/>
              </a:rPr>
              <a:t>Pump</a:t>
            </a:r>
          </a:p>
        </p:txBody>
      </p:sp>
      <p:sp>
        <p:nvSpPr>
          <p:cNvPr id="19" name="TextBox 18">
            <a:extLst>
              <a:ext uri="{FF2B5EF4-FFF2-40B4-BE49-F238E27FC236}">
                <a16:creationId xmlns:a16="http://schemas.microsoft.com/office/drawing/2014/main" id="{217C08BB-9953-46BE-9247-750FBBEE1794}"/>
              </a:ext>
            </a:extLst>
          </p:cNvPr>
          <p:cNvSpPr txBox="1"/>
          <p:nvPr/>
        </p:nvSpPr>
        <p:spPr>
          <a:xfrm>
            <a:off x="4153625" y="8734198"/>
            <a:ext cx="3079960" cy="2400657"/>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a:p>
            <a:pPr algn="ctr"/>
            <a:r>
              <a:rPr lang="en-US" sz="5000" dirty="0">
                <a:latin typeface="Arial" panose="020B0604020202020204" pitchFamily="34" charset="0"/>
                <a:cs typeface="Arial" panose="020B0604020202020204" pitchFamily="34" charset="0"/>
              </a:rPr>
              <a:t>Leak channel</a:t>
            </a:r>
          </a:p>
        </p:txBody>
      </p:sp>
      <p:cxnSp>
        <p:nvCxnSpPr>
          <p:cNvPr id="21" name="Straight Arrow Connector 20">
            <a:extLst>
              <a:ext uri="{FF2B5EF4-FFF2-40B4-BE49-F238E27FC236}">
                <a16:creationId xmlns:a16="http://schemas.microsoft.com/office/drawing/2014/main" id="{D792A310-1162-4C13-9A0B-7EC84BD96279}"/>
              </a:ext>
            </a:extLst>
          </p:cNvPr>
          <p:cNvCxnSpPr>
            <a:cxnSpLocks/>
          </p:cNvCxnSpPr>
          <p:nvPr/>
        </p:nvCxnSpPr>
        <p:spPr>
          <a:xfrm>
            <a:off x="5141714" y="5644821"/>
            <a:ext cx="2444044" cy="5073276"/>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1905DF-5430-4C0C-ADDC-1E5960135E1D}"/>
              </a:ext>
            </a:extLst>
          </p:cNvPr>
          <p:cNvCxnSpPr>
            <a:cxnSpLocks/>
          </p:cNvCxnSpPr>
          <p:nvPr/>
        </p:nvCxnSpPr>
        <p:spPr>
          <a:xfrm flipV="1">
            <a:off x="3893871" y="5595966"/>
            <a:ext cx="2495685" cy="442399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77FD942-74FB-48FA-BCA6-62DA47D2E431}"/>
              </a:ext>
            </a:extLst>
          </p:cNvPr>
          <p:cNvSpPr txBox="1"/>
          <p:nvPr/>
        </p:nvSpPr>
        <p:spPr>
          <a:xfrm>
            <a:off x="1951859" y="9946067"/>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FB9ACD7-BD6A-4C6E-B89A-6BBA339FD174}"/>
              </a:ext>
            </a:extLst>
          </p:cNvPr>
          <p:cNvSpPr txBox="1"/>
          <p:nvPr/>
        </p:nvSpPr>
        <p:spPr>
          <a:xfrm>
            <a:off x="3422599" y="1373504"/>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endParaRPr lang="en-US" sz="5000" baseline="300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2233523-4669-47D1-A626-10B9FAF31B7D}"/>
              </a:ext>
            </a:extLst>
          </p:cNvPr>
          <p:cNvSpPr txBox="1"/>
          <p:nvPr/>
        </p:nvSpPr>
        <p:spPr>
          <a:xfrm>
            <a:off x="9278411" y="10388496"/>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p:txBody>
      </p:sp>
      <p:sp>
        <p:nvSpPr>
          <p:cNvPr id="32" name="TextBox 31">
            <a:extLst>
              <a:ext uri="{FF2B5EF4-FFF2-40B4-BE49-F238E27FC236}">
                <a16:creationId xmlns:a16="http://schemas.microsoft.com/office/drawing/2014/main" id="{0B41C626-3EA0-4345-B21B-A7886A04BA18}"/>
              </a:ext>
            </a:extLst>
          </p:cNvPr>
          <p:cNvSpPr txBox="1"/>
          <p:nvPr/>
        </p:nvSpPr>
        <p:spPr>
          <a:xfrm>
            <a:off x="5388816" y="1411172"/>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endParaRPr lang="en-US" sz="5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5570D53-2924-4AF7-A957-FE75C7A3FC9C}"/>
              </a:ext>
            </a:extLst>
          </p:cNvPr>
          <p:cNvSpPr txBox="1"/>
          <p:nvPr/>
        </p:nvSpPr>
        <p:spPr>
          <a:xfrm>
            <a:off x="13377739" y="1391120"/>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(Ca)</a:t>
            </a:r>
          </a:p>
        </p:txBody>
      </p:sp>
      <p:sp>
        <p:nvSpPr>
          <p:cNvPr id="34" name="TextBox 33">
            <a:extLst>
              <a:ext uri="{FF2B5EF4-FFF2-40B4-BE49-F238E27FC236}">
                <a16:creationId xmlns:a16="http://schemas.microsoft.com/office/drawing/2014/main" id="{3A400A20-D3E4-4753-9544-641DB20B0661}"/>
              </a:ext>
            </a:extLst>
          </p:cNvPr>
          <p:cNvSpPr txBox="1"/>
          <p:nvPr/>
        </p:nvSpPr>
        <p:spPr>
          <a:xfrm>
            <a:off x="11430000" y="4174365"/>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id="{C826B834-363B-4F90-A04F-193E9B5BD136}"/>
              </a:ext>
            </a:extLst>
          </p:cNvPr>
          <p:cNvSpPr txBox="1"/>
          <p:nvPr/>
        </p:nvSpPr>
        <p:spPr>
          <a:xfrm>
            <a:off x="8718941" y="1391424"/>
            <a:ext cx="3079960" cy="861774"/>
          </a:xfrm>
          <a:prstGeom prst="rect">
            <a:avLst/>
          </a:prstGeom>
          <a:noFill/>
        </p:spPr>
        <p:txBody>
          <a:bodyPr wrap="square" rtlCol="0">
            <a:spAutoFit/>
          </a:bodyPr>
          <a:lstStyle/>
          <a:p>
            <a:pPr algn="ct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endParaRPr lang="en-US" sz="5000" baseline="-25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B6C3189-C701-4C3F-BB16-D752203ECF5B}"/>
              </a:ext>
            </a:extLst>
          </p:cNvPr>
          <p:cNvSpPr txBox="1"/>
          <p:nvPr/>
        </p:nvSpPr>
        <p:spPr>
          <a:xfrm>
            <a:off x="7371719" y="5802551"/>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2159D5BF-A776-4BF9-9C42-01534E27DF7B}"/>
              </a:ext>
            </a:extLst>
          </p:cNvPr>
          <p:cNvCxnSpPr>
            <a:cxnSpLocks/>
          </p:cNvCxnSpPr>
          <p:nvPr/>
        </p:nvCxnSpPr>
        <p:spPr>
          <a:xfrm flipH="1">
            <a:off x="8130198" y="6543394"/>
            <a:ext cx="674119" cy="4174703"/>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EDEA72-5868-4AF8-83A8-851EBBF51CE5}"/>
              </a:ext>
            </a:extLst>
          </p:cNvPr>
          <p:cNvCxnSpPr>
            <a:cxnSpLocks/>
            <a:stCxn id="31" idx="0"/>
          </p:cNvCxnSpPr>
          <p:nvPr/>
        </p:nvCxnSpPr>
        <p:spPr>
          <a:xfrm flipH="1" flipV="1">
            <a:off x="9808607" y="6346665"/>
            <a:ext cx="1009784" cy="4041831"/>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C79D9B5-007E-4D70-AF9F-5B9ED3339086}"/>
              </a:ext>
            </a:extLst>
          </p:cNvPr>
          <p:cNvSpPr txBox="1"/>
          <p:nvPr/>
        </p:nvSpPr>
        <p:spPr>
          <a:xfrm>
            <a:off x="3523846" y="4897827"/>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p:txBody>
      </p:sp>
      <p:cxnSp>
        <p:nvCxnSpPr>
          <p:cNvPr id="45" name="Straight Arrow Connector 44">
            <a:extLst>
              <a:ext uri="{FF2B5EF4-FFF2-40B4-BE49-F238E27FC236}">
                <a16:creationId xmlns:a16="http://schemas.microsoft.com/office/drawing/2014/main" id="{067B6B52-3000-4486-B359-4CA8EAE30008}"/>
              </a:ext>
            </a:extLst>
          </p:cNvPr>
          <p:cNvCxnSpPr>
            <a:cxnSpLocks/>
          </p:cNvCxnSpPr>
          <p:nvPr/>
        </p:nvCxnSpPr>
        <p:spPr>
          <a:xfrm flipH="1">
            <a:off x="13034212" y="5102632"/>
            <a:ext cx="13081" cy="636747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85E04E4-CA8D-44B1-8A5E-D5EF64782421}"/>
              </a:ext>
            </a:extLst>
          </p:cNvPr>
          <p:cNvCxnSpPr>
            <a:cxnSpLocks/>
          </p:cNvCxnSpPr>
          <p:nvPr/>
        </p:nvCxnSpPr>
        <p:spPr>
          <a:xfrm flipV="1">
            <a:off x="13645820" y="3818874"/>
            <a:ext cx="1485551" cy="107895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F84CD5-CB42-4660-ACE5-004D6CAC7C76}"/>
              </a:ext>
            </a:extLst>
          </p:cNvPr>
          <p:cNvCxnSpPr>
            <a:cxnSpLocks/>
          </p:cNvCxnSpPr>
          <p:nvPr/>
        </p:nvCxnSpPr>
        <p:spPr>
          <a:xfrm flipH="1">
            <a:off x="10747267" y="2199609"/>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B03577F-0459-4C2C-B6ED-BFBC39F6F8A2}"/>
              </a:ext>
            </a:extLst>
          </p:cNvPr>
          <p:cNvCxnSpPr>
            <a:cxnSpLocks/>
          </p:cNvCxnSpPr>
          <p:nvPr/>
        </p:nvCxnSpPr>
        <p:spPr>
          <a:xfrm flipH="1">
            <a:off x="7628450" y="2210871"/>
            <a:ext cx="61323" cy="2859614"/>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081A354-A00A-4B6A-AA2B-28F4BD55EA52}"/>
              </a:ext>
            </a:extLst>
          </p:cNvPr>
          <p:cNvCxnSpPr>
            <a:cxnSpLocks/>
          </p:cNvCxnSpPr>
          <p:nvPr/>
        </p:nvCxnSpPr>
        <p:spPr>
          <a:xfrm flipV="1">
            <a:off x="5514471" y="1891394"/>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0BF4AA4-F51E-4939-AAE3-54D05336382D}"/>
              </a:ext>
            </a:extLst>
          </p:cNvPr>
          <p:cNvCxnSpPr>
            <a:cxnSpLocks/>
          </p:cNvCxnSpPr>
          <p:nvPr/>
        </p:nvCxnSpPr>
        <p:spPr>
          <a:xfrm flipV="1">
            <a:off x="15652448" y="1824810"/>
            <a:ext cx="49391" cy="2720715"/>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3256D1D-3F27-4316-ADFB-8EED0EEE13C9}"/>
              </a:ext>
            </a:extLst>
          </p:cNvPr>
          <p:cNvSpPr txBox="1"/>
          <p:nvPr/>
        </p:nvSpPr>
        <p:spPr>
          <a:xfrm>
            <a:off x="14155206" y="4469059"/>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30000" dirty="0">
                <a:latin typeface="Arial" panose="020B0604020202020204" pitchFamily="34" charset="0"/>
                <a:cs typeface="Arial" panose="020B0604020202020204" pitchFamily="34" charset="0"/>
              </a:rPr>
              <a:t>+</a:t>
            </a:r>
          </a:p>
        </p:txBody>
      </p:sp>
      <p:cxnSp>
        <p:nvCxnSpPr>
          <p:cNvPr id="62" name="Straight Arrow Connector 61">
            <a:extLst>
              <a:ext uri="{FF2B5EF4-FFF2-40B4-BE49-F238E27FC236}">
                <a16:creationId xmlns:a16="http://schemas.microsoft.com/office/drawing/2014/main" id="{E7F0B1ED-8BBB-4C36-8C0E-9F2DF4028A7B}"/>
              </a:ext>
            </a:extLst>
          </p:cNvPr>
          <p:cNvCxnSpPr>
            <a:cxnSpLocks/>
          </p:cNvCxnSpPr>
          <p:nvPr/>
        </p:nvCxnSpPr>
        <p:spPr>
          <a:xfrm>
            <a:off x="13456485" y="4992495"/>
            <a:ext cx="2422801" cy="6477611"/>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2DE8E3C-7CCA-411D-9C3A-EC5BDA347741}"/>
              </a:ext>
            </a:extLst>
          </p:cNvPr>
          <p:cNvSpPr txBox="1"/>
          <p:nvPr/>
        </p:nvSpPr>
        <p:spPr>
          <a:xfrm>
            <a:off x="15456798" y="9836050"/>
            <a:ext cx="3079960"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Na</a:t>
            </a:r>
            <a:r>
              <a:rPr lang="en-US" sz="5000" baseline="30000" dirty="0">
                <a:latin typeface="Arial" panose="020B060402020202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cxnSp>
        <p:nvCxnSpPr>
          <p:cNvPr id="67" name="Straight Arrow Connector 66">
            <a:extLst>
              <a:ext uri="{FF2B5EF4-FFF2-40B4-BE49-F238E27FC236}">
                <a16:creationId xmlns:a16="http://schemas.microsoft.com/office/drawing/2014/main" id="{F9AC9A17-1D18-4AEC-A131-B09028C8ACDA}"/>
              </a:ext>
            </a:extLst>
          </p:cNvPr>
          <p:cNvCxnSpPr>
            <a:cxnSpLocks/>
          </p:cNvCxnSpPr>
          <p:nvPr/>
        </p:nvCxnSpPr>
        <p:spPr>
          <a:xfrm flipH="1" flipV="1">
            <a:off x="16585102" y="6587847"/>
            <a:ext cx="560618" cy="3310828"/>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A9903351-3553-4E3C-9474-E6AEB9DA4BB0}"/>
              </a:ext>
            </a:extLst>
          </p:cNvPr>
          <p:cNvSpPr txBox="1"/>
          <p:nvPr/>
        </p:nvSpPr>
        <p:spPr>
          <a:xfrm>
            <a:off x="534833" y="1741908"/>
            <a:ext cx="3079960" cy="1131079"/>
          </a:xfrm>
          <a:prstGeom prst="rect">
            <a:avLst/>
          </a:prstGeom>
          <a:noFill/>
        </p:spPr>
        <p:txBody>
          <a:bodyPr wrap="square" rtlCol="0">
            <a:spAutoFit/>
          </a:bodyPr>
          <a:lstStyle/>
          <a:p>
            <a:pPr algn="ctr"/>
            <a:r>
              <a:rPr lang="en-US" sz="6750" b="1" dirty="0">
                <a:latin typeface="Arial" panose="020B0604020202020204" pitchFamily="34" charset="0"/>
                <a:cs typeface="Arial" panose="020B0604020202020204" pitchFamily="34" charset="0"/>
              </a:rPr>
              <a:t>AXON</a:t>
            </a:r>
          </a:p>
        </p:txBody>
      </p:sp>
      <p:grpSp>
        <p:nvGrpSpPr>
          <p:cNvPr id="3" name="Group 2">
            <a:extLst>
              <a:ext uri="{FF2B5EF4-FFF2-40B4-BE49-F238E27FC236}">
                <a16:creationId xmlns:a16="http://schemas.microsoft.com/office/drawing/2014/main" id="{31A57636-44A7-48AD-91B8-D0B74B176336}"/>
              </a:ext>
            </a:extLst>
          </p:cNvPr>
          <p:cNvGrpSpPr/>
          <p:nvPr/>
        </p:nvGrpSpPr>
        <p:grpSpPr>
          <a:xfrm>
            <a:off x="3286175" y="12793008"/>
            <a:ext cx="15365230" cy="5073276"/>
            <a:chOff x="-344625" y="12960493"/>
            <a:chExt cx="15365230" cy="5073276"/>
          </a:xfrm>
        </p:grpSpPr>
        <p:sp>
          <p:nvSpPr>
            <p:cNvPr id="87" name="Multiplication Sign 86">
              <a:extLst>
                <a:ext uri="{FF2B5EF4-FFF2-40B4-BE49-F238E27FC236}">
                  <a16:creationId xmlns:a16="http://schemas.microsoft.com/office/drawing/2014/main" id="{9D57DAE0-FA74-4C21-B7B8-74B56244E614}"/>
                </a:ext>
              </a:extLst>
            </p:cNvPr>
            <p:cNvSpPr/>
            <p:nvPr/>
          </p:nvSpPr>
          <p:spPr>
            <a:xfrm>
              <a:off x="1433129" y="13050237"/>
              <a:ext cx="641684" cy="2355225"/>
            </a:xfrm>
            <a:prstGeom prst="mathMultiply">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90" name="TextBox 89">
              <a:extLst>
                <a:ext uri="{FF2B5EF4-FFF2-40B4-BE49-F238E27FC236}">
                  <a16:creationId xmlns:a16="http://schemas.microsoft.com/office/drawing/2014/main" id="{AA95CBF0-A9E7-4D72-8C74-B24E3B5D998F}"/>
                </a:ext>
              </a:extLst>
            </p:cNvPr>
            <p:cNvSpPr txBox="1"/>
            <p:nvPr/>
          </p:nvSpPr>
          <p:spPr>
            <a:xfrm>
              <a:off x="1631107" y="13692689"/>
              <a:ext cx="5794109"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Blocks function</a:t>
              </a:r>
            </a:p>
          </p:txBody>
        </p:sp>
        <p:sp>
          <p:nvSpPr>
            <p:cNvPr id="91" name="TextBox 90">
              <a:extLst>
                <a:ext uri="{FF2B5EF4-FFF2-40B4-BE49-F238E27FC236}">
                  <a16:creationId xmlns:a16="http://schemas.microsoft.com/office/drawing/2014/main" id="{507054B2-F286-474E-9421-5007CA432828}"/>
                </a:ext>
              </a:extLst>
            </p:cNvPr>
            <p:cNvSpPr txBox="1"/>
            <p:nvPr/>
          </p:nvSpPr>
          <p:spPr>
            <a:xfrm>
              <a:off x="312561" y="15060470"/>
              <a:ext cx="14708044"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V</a:t>
              </a:r>
              <a:r>
                <a:rPr lang="en-US" sz="5000" dirty="0">
                  <a:latin typeface="Arial" panose="020B0604020202020204" pitchFamily="34" charset="0"/>
                  <a:cs typeface="Arial" panose="020B0604020202020204" pitchFamily="34" charset="0"/>
                </a:rPr>
                <a:t>, </a:t>
              </a:r>
              <a:r>
                <a:rPr lang="en-US" sz="5000" dirty="0" err="1">
                  <a:latin typeface="Arial" panose="020B0604020202020204" pitchFamily="34" charset="0"/>
                  <a:cs typeface="Arial" panose="020B0604020202020204" pitchFamily="34" charset="0"/>
                </a:rPr>
                <a:t>Na</a:t>
              </a:r>
              <a:r>
                <a:rPr lang="en-US" sz="5000" baseline="-25000" dirty="0" err="1">
                  <a:latin typeface="Arial" panose="020B0604020202020204" pitchFamily="34" charset="0"/>
                  <a:cs typeface="Arial" panose="020B0604020202020204" pitchFamily="34" charset="0"/>
                </a:rPr>
                <a:t>V</a:t>
              </a:r>
              <a:r>
                <a:rPr lang="en-US" sz="5000" dirty="0">
                  <a:latin typeface="Arial" panose="020B0604020202020204" pitchFamily="34" charset="0"/>
                  <a:cs typeface="Arial" panose="020B0604020202020204" pitchFamily="34" charset="0"/>
                </a:rPr>
                <a:t>, </a:t>
              </a:r>
              <a:r>
                <a:rPr lang="en-US" sz="5000" dirty="0" err="1">
                  <a:latin typeface="Arial" panose="020B0604020202020204" pitchFamily="34" charset="0"/>
                  <a:cs typeface="Arial" panose="020B0604020202020204" pitchFamily="34" charset="0"/>
                </a:rPr>
                <a:t>Ca</a:t>
              </a:r>
              <a:r>
                <a:rPr lang="en-US" sz="5000" baseline="-25000" dirty="0" err="1">
                  <a:latin typeface="Arial" panose="020B0604020202020204" pitchFamily="34" charset="0"/>
                  <a:cs typeface="Arial" panose="020B0604020202020204" pitchFamily="34" charset="0"/>
                </a:rPr>
                <a:t>V</a:t>
              </a:r>
              <a:r>
                <a:rPr lang="en-US" sz="5000" dirty="0">
                  <a:latin typeface="Arial" panose="020B0604020202020204" pitchFamily="34" charset="0"/>
                  <a:cs typeface="Arial" panose="020B0604020202020204" pitchFamily="34" charset="0"/>
                </a:rPr>
                <a:t> are voltage gated ion channels</a:t>
              </a:r>
            </a:p>
          </p:txBody>
        </p:sp>
        <p:sp>
          <p:nvSpPr>
            <p:cNvPr id="92" name="TextBox 91">
              <a:extLst>
                <a:ext uri="{FF2B5EF4-FFF2-40B4-BE49-F238E27FC236}">
                  <a16:creationId xmlns:a16="http://schemas.microsoft.com/office/drawing/2014/main" id="{7C5D7E7C-AB67-4F19-A935-71618E3196BB}"/>
                </a:ext>
              </a:extLst>
            </p:cNvPr>
            <p:cNvSpPr txBox="1"/>
            <p:nvPr/>
          </p:nvSpPr>
          <p:spPr>
            <a:xfrm>
              <a:off x="-261540" y="16079829"/>
              <a:ext cx="12445193"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NCX  is the Na</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-Ca</a:t>
              </a:r>
              <a:r>
                <a:rPr lang="en-US" sz="5000" baseline="30000" dirty="0">
                  <a:latin typeface="Arial" panose="020B0604020202020204" pitchFamily="34" charset="0"/>
                  <a:cs typeface="Arial" panose="020B0604020202020204" pitchFamily="34" charset="0"/>
                </a:rPr>
                <a:t>2+</a:t>
              </a:r>
              <a:r>
                <a:rPr lang="en-US" sz="5000" dirty="0">
                  <a:latin typeface="Arial" panose="020B0604020202020204" pitchFamily="34" charset="0"/>
                  <a:cs typeface="Arial" panose="020B0604020202020204" pitchFamily="34" charset="0"/>
                </a:rPr>
                <a:t> exchanger</a:t>
              </a:r>
            </a:p>
          </p:txBody>
        </p:sp>
        <p:sp>
          <p:nvSpPr>
            <p:cNvPr id="93" name="TextBox 92">
              <a:extLst>
                <a:ext uri="{FF2B5EF4-FFF2-40B4-BE49-F238E27FC236}">
                  <a16:creationId xmlns:a16="http://schemas.microsoft.com/office/drawing/2014/main" id="{91500E4B-3561-41AE-8697-2B0BADA91DB6}"/>
                </a:ext>
              </a:extLst>
            </p:cNvPr>
            <p:cNvSpPr txBox="1"/>
            <p:nvPr/>
          </p:nvSpPr>
          <p:spPr>
            <a:xfrm>
              <a:off x="-344625" y="16986127"/>
              <a:ext cx="14078955" cy="861774"/>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K</a:t>
              </a:r>
              <a:r>
                <a:rPr lang="en-US" sz="5000" baseline="-25000" dirty="0">
                  <a:latin typeface="Arial" panose="020B0604020202020204" pitchFamily="34" charset="0"/>
                  <a:cs typeface="Arial" panose="020B0604020202020204" pitchFamily="34" charset="0"/>
                </a:rPr>
                <a:t>(Ca) </a:t>
              </a:r>
              <a:r>
                <a:rPr lang="en-US" sz="5000" dirty="0">
                  <a:latin typeface="Arial" panose="020B0604020202020204" pitchFamily="34" charset="0"/>
                  <a:cs typeface="Arial" panose="020B0604020202020204" pitchFamily="34" charset="0"/>
                </a:rPr>
                <a:t> is the Ca</a:t>
              </a:r>
              <a:r>
                <a:rPr lang="en-US" sz="5000" baseline="30000" dirty="0">
                  <a:latin typeface="Arial" panose="020B0604020202020204" pitchFamily="34" charset="0"/>
                  <a:cs typeface="Arial" panose="020B0604020202020204" pitchFamily="34" charset="0"/>
                </a:rPr>
                <a:t>2+</a:t>
              </a:r>
              <a:r>
                <a:rPr lang="en-US" sz="5000" dirty="0">
                  <a:latin typeface="Arial" panose="020B0604020202020204" pitchFamily="34" charset="0"/>
                  <a:cs typeface="Arial" panose="020B0604020202020204" pitchFamily="34" charset="0"/>
                </a:rPr>
                <a:t> activated K</a:t>
              </a:r>
              <a:r>
                <a:rPr lang="en-US" sz="5000" baseline="30000" dirty="0">
                  <a:latin typeface="Arial" panose="020B0604020202020204" pitchFamily="34" charset="0"/>
                  <a:cs typeface="Arial" panose="020B0604020202020204" pitchFamily="34" charset="0"/>
                </a:rPr>
                <a:t>+</a:t>
              </a:r>
              <a:r>
                <a:rPr lang="en-US" sz="5000" dirty="0">
                  <a:latin typeface="Arial" panose="020B0604020202020204" pitchFamily="34" charset="0"/>
                  <a:cs typeface="Arial" panose="020B0604020202020204" pitchFamily="34" charset="0"/>
                </a:rPr>
                <a:t> channel</a:t>
              </a:r>
              <a:endParaRPr lang="en-US" sz="5000" baseline="-25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DC83972-0E5A-4441-A379-8B36ADB583E2}"/>
                </a:ext>
              </a:extLst>
            </p:cNvPr>
            <p:cNvSpPr/>
            <p:nvPr/>
          </p:nvSpPr>
          <p:spPr>
            <a:xfrm>
              <a:off x="867880" y="12960493"/>
              <a:ext cx="13555579" cy="50732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850C551C-3761-4E60-85ED-0FCC00F583B7}"/>
              </a:ext>
            </a:extLst>
          </p:cNvPr>
          <p:cNvSpPr/>
          <p:nvPr/>
        </p:nvSpPr>
        <p:spPr>
          <a:xfrm>
            <a:off x="4643718" y="13178118"/>
            <a:ext cx="6786282" cy="167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650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4E82328-334E-4EAF-A2BF-6FCA132B43CE}"/>
              </a:ext>
            </a:extLst>
          </p:cNvPr>
          <p:cNvSpPr/>
          <p:nvPr/>
        </p:nvSpPr>
        <p:spPr>
          <a:xfrm>
            <a:off x="2865521" y="10571219"/>
            <a:ext cx="681105" cy="653339"/>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29" name="Freeform: Shape 28">
            <a:extLst>
              <a:ext uri="{FF2B5EF4-FFF2-40B4-BE49-F238E27FC236}">
                <a16:creationId xmlns:a16="http://schemas.microsoft.com/office/drawing/2014/main" id="{A18292C9-D979-412D-A706-C610642E4316}"/>
              </a:ext>
            </a:extLst>
          </p:cNvPr>
          <p:cNvSpPr/>
          <p:nvPr/>
        </p:nvSpPr>
        <p:spPr>
          <a:xfrm>
            <a:off x="3575988" y="5413258"/>
            <a:ext cx="2354986" cy="5811295"/>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 name="connsiteX0" fmla="*/ 0 w 2839452"/>
              <a:gd name="connsiteY0" fmla="*/ 4711258 h 6278082"/>
              <a:gd name="connsiteX1" fmla="*/ 497305 w 2839452"/>
              <a:gd name="connsiteY1" fmla="*/ 219469 h 6278082"/>
              <a:gd name="connsiteX2" fmla="*/ 737011 w 2839452"/>
              <a:gd name="connsiteY2" fmla="*/ 1237531 h 6278082"/>
              <a:gd name="connsiteX3" fmla="*/ 1026694 w 2839452"/>
              <a:gd name="connsiteY3" fmla="*/ 5930458 h 6278082"/>
              <a:gd name="connsiteX4" fmla="*/ 2839452 w 2839452"/>
              <a:gd name="connsiteY4" fmla="*/ 5930458 h 6278082"/>
              <a:gd name="connsiteX5" fmla="*/ 2839452 w 2839452"/>
              <a:gd name="connsiteY5" fmla="*/ 5930458 h 6278082"/>
              <a:gd name="connsiteX0" fmla="*/ 0 w 2839452"/>
              <a:gd name="connsiteY0" fmla="*/ 4711258 h 6278082"/>
              <a:gd name="connsiteX1" fmla="*/ 497305 w 2839452"/>
              <a:gd name="connsiteY1" fmla="*/ 219469 h 6278082"/>
              <a:gd name="connsiteX2" fmla="*/ 1226571 w 2839452"/>
              <a:gd name="connsiteY2" fmla="*/ 1237532 h 6278082"/>
              <a:gd name="connsiteX3" fmla="*/ 1026694 w 2839452"/>
              <a:gd name="connsiteY3" fmla="*/ 5930458 h 6278082"/>
              <a:gd name="connsiteX4" fmla="*/ 2839452 w 2839452"/>
              <a:gd name="connsiteY4" fmla="*/ 5930458 h 6278082"/>
              <a:gd name="connsiteX5" fmla="*/ 2839452 w 2839452"/>
              <a:gd name="connsiteY5" fmla="*/ 5930458 h 6278082"/>
              <a:gd name="connsiteX0" fmla="*/ 0 w 2839452"/>
              <a:gd name="connsiteY0" fmla="*/ 4653408 h 6086705"/>
              <a:gd name="connsiteX1" fmla="*/ 497305 w 2839452"/>
              <a:gd name="connsiteY1" fmla="*/ 161619 h 6086705"/>
              <a:gd name="connsiteX2" fmla="*/ 1226571 w 2839452"/>
              <a:gd name="connsiteY2" fmla="*/ 1179682 h 6086705"/>
              <a:gd name="connsiteX3" fmla="*/ 1593739 w 2839452"/>
              <a:gd name="connsiteY3" fmla="*/ 2982286 h 6086705"/>
              <a:gd name="connsiteX4" fmla="*/ 1026694 w 2839452"/>
              <a:gd name="connsiteY4" fmla="*/ 5872608 h 6086705"/>
              <a:gd name="connsiteX5" fmla="*/ 2839452 w 2839452"/>
              <a:gd name="connsiteY5" fmla="*/ 5872608 h 6086705"/>
              <a:gd name="connsiteX6" fmla="*/ 2839452 w 2839452"/>
              <a:gd name="connsiteY6" fmla="*/ 5872608 h 6086705"/>
              <a:gd name="connsiteX0" fmla="*/ 0 w 2839452"/>
              <a:gd name="connsiteY0" fmla="*/ 4653408 h 5944277"/>
              <a:gd name="connsiteX1" fmla="*/ 497305 w 2839452"/>
              <a:gd name="connsiteY1" fmla="*/ 161619 h 5944277"/>
              <a:gd name="connsiteX2" fmla="*/ 1226571 w 2839452"/>
              <a:gd name="connsiteY2" fmla="*/ 1179682 h 5944277"/>
              <a:gd name="connsiteX3" fmla="*/ 1593739 w 2839452"/>
              <a:gd name="connsiteY3" fmla="*/ 2982286 h 5944277"/>
              <a:gd name="connsiteX4" fmla="*/ 1134779 w 2839452"/>
              <a:gd name="connsiteY4" fmla="*/ 4905064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944277"/>
              <a:gd name="connsiteX1" fmla="*/ 497305 w 2839452"/>
              <a:gd name="connsiteY1" fmla="*/ 161619 h 5944277"/>
              <a:gd name="connsiteX2" fmla="*/ 1226571 w 2839452"/>
              <a:gd name="connsiteY2" fmla="*/ 1179682 h 5944277"/>
              <a:gd name="connsiteX3" fmla="*/ 1593739 w 2839452"/>
              <a:gd name="connsiteY3" fmla="*/ 2982286 h 5944277"/>
              <a:gd name="connsiteX4" fmla="*/ 1685531 w 2839452"/>
              <a:gd name="connsiteY4" fmla="*/ 4905065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944277"/>
              <a:gd name="connsiteX1" fmla="*/ 497305 w 2839452"/>
              <a:gd name="connsiteY1" fmla="*/ 161619 h 5944277"/>
              <a:gd name="connsiteX2" fmla="*/ 1226571 w 2839452"/>
              <a:gd name="connsiteY2" fmla="*/ 1179682 h 5944277"/>
              <a:gd name="connsiteX3" fmla="*/ 1716130 w 2839452"/>
              <a:gd name="connsiteY3" fmla="*/ 2982286 h 5944277"/>
              <a:gd name="connsiteX4" fmla="*/ 1685531 w 2839452"/>
              <a:gd name="connsiteY4" fmla="*/ 4905065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944277"/>
              <a:gd name="connsiteX1" fmla="*/ 497305 w 2839452"/>
              <a:gd name="connsiteY1" fmla="*/ 161619 h 5944277"/>
              <a:gd name="connsiteX2" fmla="*/ 1226571 w 2839452"/>
              <a:gd name="connsiteY2" fmla="*/ 1179682 h 5944277"/>
              <a:gd name="connsiteX3" fmla="*/ 1716130 w 2839452"/>
              <a:gd name="connsiteY3" fmla="*/ 2982286 h 5944277"/>
              <a:gd name="connsiteX4" fmla="*/ 1685531 w 2839452"/>
              <a:gd name="connsiteY4" fmla="*/ 4905065 h 5944277"/>
              <a:gd name="connsiteX5" fmla="*/ 1026694 w 2839452"/>
              <a:gd name="connsiteY5" fmla="*/ 5872608 h 5944277"/>
              <a:gd name="connsiteX6" fmla="*/ 2839452 w 2839452"/>
              <a:gd name="connsiteY6" fmla="*/ 5872608 h 5944277"/>
              <a:gd name="connsiteX7" fmla="*/ 2839452 w 2839452"/>
              <a:gd name="connsiteY7" fmla="*/ 5872608 h 5944277"/>
              <a:gd name="connsiteX0" fmla="*/ 0 w 2839452"/>
              <a:gd name="connsiteY0" fmla="*/ 4653408 h 5899060"/>
              <a:gd name="connsiteX1" fmla="*/ 497305 w 2839452"/>
              <a:gd name="connsiteY1" fmla="*/ 161619 h 5899060"/>
              <a:gd name="connsiteX2" fmla="*/ 1226571 w 2839452"/>
              <a:gd name="connsiteY2" fmla="*/ 1179682 h 5899060"/>
              <a:gd name="connsiteX3" fmla="*/ 1716130 w 2839452"/>
              <a:gd name="connsiteY3" fmla="*/ 2982286 h 5899060"/>
              <a:gd name="connsiteX4" fmla="*/ 1685531 w 2839452"/>
              <a:gd name="connsiteY4" fmla="*/ 4905065 h 5899060"/>
              <a:gd name="connsiteX5" fmla="*/ 1669241 w 2839452"/>
              <a:gd name="connsiteY5" fmla="*/ 5803937 h 5899060"/>
              <a:gd name="connsiteX6" fmla="*/ 2839452 w 2839452"/>
              <a:gd name="connsiteY6" fmla="*/ 5872608 h 5899060"/>
              <a:gd name="connsiteX7" fmla="*/ 2839452 w 2839452"/>
              <a:gd name="connsiteY7" fmla="*/ 5872608 h 5899060"/>
              <a:gd name="connsiteX0" fmla="*/ 0 w 4155140"/>
              <a:gd name="connsiteY0" fmla="*/ 4653408 h 5899060"/>
              <a:gd name="connsiteX1" fmla="*/ 497305 w 4155140"/>
              <a:gd name="connsiteY1" fmla="*/ 161619 h 5899060"/>
              <a:gd name="connsiteX2" fmla="*/ 1226571 w 4155140"/>
              <a:gd name="connsiteY2" fmla="*/ 1179682 h 5899060"/>
              <a:gd name="connsiteX3" fmla="*/ 1716130 w 4155140"/>
              <a:gd name="connsiteY3" fmla="*/ 2982286 h 5899060"/>
              <a:gd name="connsiteX4" fmla="*/ 1685531 w 4155140"/>
              <a:gd name="connsiteY4" fmla="*/ 4905065 h 5899060"/>
              <a:gd name="connsiteX5" fmla="*/ 1669241 w 4155140"/>
              <a:gd name="connsiteY5" fmla="*/ 5803937 h 5899060"/>
              <a:gd name="connsiteX6" fmla="*/ 2839452 w 4155140"/>
              <a:gd name="connsiteY6" fmla="*/ 5872608 h 5899060"/>
              <a:gd name="connsiteX7" fmla="*/ 4155140 w 4155140"/>
              <a:gd name="connsiteY7" fmla="*/ 5855441 h 5899060"/>
              <a:gd name="connsiteX0" fmla="*/ 0 w 4155140"/>
              <a:gd name="connsiteY0" fmla="*/ 4653408 h 5899061"/>
              <a:gd name="connsiteX1" fmla="*/ 497305 w 4155140"/>
              <a:gd name="connsiteY1" fmla="*/ 161619 h 5899061"/>
              <a:gd name="connsiteX2" fmla="*/ 1226571 w 4155140"/>
              <a:gd name="connsiteY2" fmla="*/ 1179682 h 5899061"/>
              <a:gd name="connsiteX3" fmla="*/ 1716130 w 4155140"/>
              <a:gd name="connsiteY3" fmla="*/ 2982286 h 5899061"/>
              <a:gd name="connsiteX4" fmla="*/ 1685531 w 4155140"/>
              <a:gd name="connsiteY4" fmla="*/ 4905065 h 5899061"/>
              <a:gd name="connsiteX5" fmla="*/ 1669240 w 4155140"/>
              <a:gd name="connsiteY5" fmla="*/ 5803938 h 5899061"/>
              <a:gd name="connsiteX6" fmla="*/ 2839452 w 4155140"/>
              <a:gd name="connsiteY6" fmla="*/ 5872608 h 5899061"/>
              <a:gd name="connsiteX7" fmla="*/ 4155140 w 4155140"/>
              <a:gd name="connsiteY7" fmla="*/ 5855441 h 5899061"/>
              <a:gd name="connsiteX0" fmla="*/ 0 w 4155140"/>
              <a:gd name="connsiteY0" fmla="*/ 4653408 h 5896790"/>
              <a:gd name="connsiteX1" fmla="*/ 497305 w 4155140"/>
              <a:gd name="connsiteY1" fmla="*/ 161619 h 5896790"/>
              <a:gd name="connsiteX2" fmla="*/ 1226571 w 4155140"/>
              <a:gd name="connsiteY2" fmla="*/ 1179682 h 5896790"/>
              <a:gd name="connsiteX3" fmla="*/ 1716130 w 4155140"/>
              <a:gd name="connsiteY3" fmla="*/ 2982286 h 5896790"/>
              <a:gd name="connsiteX4" fmla="*/ 1624336 w 4155140"/>
              <a:gd name="connsiteY4" fmla="*/ 4939400 h 5896790"/>
              <a:gd name="connsiteX5" fmla="*/ 1669240 w 4155140"/>
              <a:gd name="connsiteY5" fmla="*/ 5803938 h 5896790"/>
              <a:gd name="connsiteX6" fmla="*/ 2839452 w 4155140"/>
              <a:gd name="connsiteY6" fmla="*/ 5872608 h 5896790"/>
              <a:gd name="connsiteX7" fmla="*/ 4155140 w 4155140"/>
              <a:gd name="connsiteY7" fmla="*/ 5855441 h 5896790"/>
              <a:gd name="connsiteX0" fmla="*/ 0 w 4155140"/>
              <a:gd name="connsiteY0" fmla="*/ 4653408 h 5896790"/>
              <a:gd name="connsiteX1" fmla="*/ 497305 w 4155140"/>
              <a:gd name="connsiteY1" fmla="*/ 161619 h 5896790"/>
              <a:gd name="connsiteX2" fmla="*/ 1226571 w 4155140"/>
              <a:gd name="connsiteY2" fmla="*/ 1179682 h 5896790"/>
              <a:gd name="connsiteX3" fmla="*/ 1532545 w 4155140"/>
              <a:gd name="connsiteY3" fmla="*/ 2999454 h 5896790"/>
              <a:gd name="connsiteX4" fmla="*/ 1624336 w 4155140"/>
              <a:gd name="connsiteY4" fmla="*/ 4939400 h 5896790"/>
              <a:gd name="connsiteX5" fmla="*/ 1669240 w 4155140"/>
              <a:gd name="connsiteY5" fmla="*/ 5803938 h 5896790"/>
              <a:gd name="connsiteX6" fmla="*/ 2839452 w 4155140"/>
              <a:gd name="connsiteY6" fmla="*/ 5872608 h 5896790"/>
              <a:gd name="connsiteX7" fmla="*/ 4155140 w 4155140"/>
              <a:gd name="connsiteY7" fmla="*/ 5855441 h 5896790"/>
              <a:gd name="connsiteX0" fmla="*/ 0 w 4155140"/>
              <a:gd name="connsiteY0" fmla="*/ 4653408 h 5906674"/>
              <a:gd name="connsiteX1" fmla="*/ 497305 w 4155140"/>
              <a:gd name="connsiteY1" fmla="*/ 161619 h 5906674"/>
              <a:gd name="connsiteX2" fmla="*/ 1226571 w 4155140"/>
              <a:gd name="connsiteY2" fmla="*/ 1179682 h 5906674"/>
              <a:gd name="connsiteX3" fmla="*/ 1532545 w 4155140"/>
              <a:gd name="connsiteY3" fmla="*/ 2999454 h 5906674"/>
              <a:gd name="connsiteX4" fmla="*/ 1624336 w 4155140"/>
              <a:gd name="connsiteY4" fmla="*/ 4939400 h 5906674"/>
              <a:gd name="connsiteX5" fmla="*/ 2189397 w 4155140"/>
              <a:gd name="connsiteY5" fmla="*/ 5821106 h 5906674"/>
              <a:gd name="connsiteX6" fmla="*/ 2839452 w 4155140"/>
              <a:gd name="connsiteY6" fmla="*/ 5872608 h 5906674"/>
              <a:gd name="connsiteX7" fmla="*/ 4155140 w 4155140"/>
              <a:gd name="connsiteY7" fmla="*/ 5855441 h 5906674"/>
              <a:gd name="connsiteX0" fmla="*/ 0 w 4491711"/>
              <a:gd name="connsiteY0" fmla="*/ 5457608 h 5955498"/>
              <a:gd name="connsiteX1" fmla="*/ 833876 w 4491711"/>
              <a:gd name="connsiteY1" fmla="*/ 210443 h 5955498"/>
              <a:gd name="connsiteX2" fmla="*/ 1563142 w 4491711"/>
              <a:gd name="connsiteY2" fmla="*/ 1228506 h 5955498"/>
              <a:gd name="connsiteX3" fmla="*/ 1869116 w 4491711"/>
              <a:gd name="connsiteY3" fmla="*/ 3048278 h 5955498"/>
              <a:gd name="connsiteX4" fmla="*/ 1960907 w 4491711"/>
              <a:gd name="connsiteY4" fmla="*/ 4988224 h 5955498"/>
              <a:gd name="connsiteX5" fmla="*/ 2525968 w 4491711"/>
              <a:gd name="connsiteY5" fmla="*/ 5869930 h 5955498"/>
              <a:gd name="connsiteX6" fmla="*/ 3176023 w 4491711"/>
              <a:gd name="connsiteY6" fmla="*/ 5921432 h 5955498"/>
              <a:gd name="connsiteX7" fmla="*/ 4491711 w 4491711"/>
              <a:gd name="connsiteY7" fmla="*/ 5904265 h 595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1711" h="5955498">
                <a:moveTo>
                  <a:pt x="0" y="5457608"/>
                </a:moveTo>
                <a:cubicBezTo>
                  <a:pt x="163094" y="3110113"/>
                  <a:pt x="573352" y="915293"/>
                  <a:pt x="833876" y="210443"/>
                </a:cubicBezTo>
                <a:cubicBezTo>
                  <a:pt x="1094400" y="-494407"/>
                  <a:pt x="1456896" y="758395"/>
                  <a:pt x="1563142" y="1228506"/>
                </a:cubicBezTo>
                <a:cubicBezTo>
                  <a:pt x="1669388" y="1698617"/>
                  <a:pt x="1884415" y="2427381"/>
                  <a:pt x="1869116" y="3048278"/>
                </a:cubicBezTo>
                <a:cubicBezTo>
                  <a:pt x="1853817" y="3669175"/>
                  <a:pt x="2055414" y="4506504"/>
                  <a:pt x="1960907" y="4988224"/>
                </a:cubicBezTo>
                <a:cubicBezTo>
                  <a:pt x="1866400" y="5469944"/>
                  <a:pt x="2323449" y="5714395"/>
                  <a:pt x="2525968" y="5869930"/>
                </a:cubicBezTo>
                <a:cubicBezTo>
                  <a:pt x="2728487" y="6025465"/>
                  <a:pt x="3176023" y="5921432"/>
                  <a:pt x="3176023" y="5921432"/>
                </a:cubicBezTo>
                <a:lnTo>
                  <a:pt x="4491711" y="5904265"/>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0" name="Straight Connector 29">
            <a:extLst>
              <a:ext uri="{FF2B5EF4-FFF2-40B4-BE49-F238E27FC236}">
                <a16:creationId xmlns:a16="http://schemas.microsoft.com/office/drawing/2014/main" id="{41227DC1-C582-4BF4-9340-D2AFC35624DE}"/>
              </a:ext>
            </a:extLst>
          </p:cNvPr>
          <p:cNvCxnSpPr>
            <a:cxnSpLocks/>
          </p:cNvCxnSpPr>
          <p:nvPr/>
        </p:nvCxnSpPr>
        <p:spPr>
          <a:xfrm>
            <a:off x="1953607" y="11224557"/>
            <a:ext cx="911914"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B49637-6E02-43D7-8411-153ED724344A}"/>
              </a:ext>
            </a:extLst>
          </p:cNvPr>
          <p:cNvCxnSpPr>
            <a:cxnSpLocks/>
          </p:cNvCxnSpPr>
          <p:nvPr/>
        </p:nvCxnSpPr>
        <p:spPr>
          <a:xfrm>
            <a:off x="5863309" y="11179765"/>
            <a:ext cx="911914"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0143A44-0EF1-4144-A5A7-644C07DE3647}"/>
              </a:ext>
            </a:extLst>
          </p:cNvPr>
          <p:cNvGrpSpPr/>
          <p:nvPr/>
        </p:nvGrpSpPr>
        <p:grpSpPr>
          <a:xfrm>
            <a:off x="10032129" y="6039853"/>
            <a:ext cx="4896854" cy="5388140"/>
            <a:chOff x="2823412" y="4944704"/>
            <a:chExt cx="6288503" cy="6146332"/>
          </a:xfrm>
        </p:grpSpPr>
        <p:sp>
          <p:nvSpPr>
            <p:cNvPr id="33" name="Freeform: Shape 32">
              <a:extLst>
                <a:ext uri="{FF2B5EF4-FFF2-40B4-BE49-F238E27FC236}">
                  <a16:creationId xmlns:a16="http://schemas.microsoft.com/office/drawing/2014/main" id="{75092E24-89F7-4A4E-BA45-2641F22E73E6}"/>
                </a:ext>
              </a:extLst>
            </p:cNvPr>
            <p:cNvSpPr/>
            <p:nvPr/>
          </p:nvSpPr>
          <p:spPr>
            <a:xfrm>
              <a:off x="3994485" y="9416716"/>
              <a:ext cx="1171073" cy="1459831"/>
            </a:xfrm>
            <a:custGeom>
              <a:avLst/>
              <a:gdLst>
                <a:gd name="connsiteX0" fmla="*/ 0 w 1526606"/>
                <a:gd name="connsiteY0" fmla="*/ 2148233 h 2148233"/>
                <a:gd name="connsiteX1" fmla="*/ 737937 w 1526606"/>
                <a:gd name="connsiteY1" fmla="*/ 688402 h 2148233"/>
                <a:gd name="connsiteX2" fmla="*/ 1475873 w 1526606"/>
                <a:gd name="connsiteY2" fmla="*/ 62760 h 2148233"/>
                <a:gd name="connsiteX3" fmla="*/ 1475873 w 1526606"/>
                <a:gd name="connsiteY3" fmla="*/ 14633 h 2148233"/>
              </a:gdLst>
              <a:ahLst/>
              <a:cxnLst>
                <a:cxn ang="0">
                  <a:pos x="connsiteX0" y="connsiteY0"/>
                </a:cxn>
                <a:cxn ang="0">
                  <a:pos x="connsiteX1" y="connsiteY1"/>
                </a:cxn>
                <a:cxn ang="0">
                  <a:pos x="connsiteX2" y="connsiteY2"/>
                </a:cxn>
                <a:cxn ang="0">
                  <a:pos x="connsiteX3" y="connsiteY3"/>
                </a:cxn>
              </a:cxnLst>
              <a:rect l="l" t="t" r="r" b="b"/>
              <a:pathLst>
                <a:path w="1526606" h="2148233">
                  <a:moveTo>
                    <a:pt x="0" y="2148233"/>
                  </a:moveTo>
                  <a:cubicBezTo>
                    <a:pt x="245979" y="1592107"/>
                    <a:pt x="491958" y="1035981"/>
                    <a:pt x="737937" y="688402"/>
                  </a:cubicBezTo>
                  <a:cubicBezTo>
                    <a:pt x="983916" y="340823"/>
                    <a:pt x="1352884" y="175055"/>
                    <a:pt x="1475873" y="62760"/>
                  </a:cubicBezTo>
                  <a:cubicBezTo>
                    <a:pt x="1598862" y="-49535"/>
                    <a:pt x="1457157" y="25328"/>
                    <a:pt x="1475873" y="14633"/>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34" name="Freeform: Shape 33">
              <a:extLst>
                <a:ext uri="{FF2B5EF4-FFF2-40B4-BE49-F238E27FC236}">
                  <a16:creationId xmlns:a16="http://schemas.microsoft.com/office/drawing/2014/main" id="{EDAB4DFF-5A38-497C-B617-7F92F23066C9}"/>
                </a:ext>
              </a:extLst>
            </p:cNvPr>
            <p:cNvSpPr/>
            <p:nvPr/>
          </p:nvSpPr>
          <p:spPr>
            <a:xfrm>
              <a:off x="5133474" y="4944704"/>
              <a:ext cx="2839452" cy="6146332"/>
            </a:xfrm>
            <a:custGeom>
              <a:avLst/>
              <a:gdLst>
                <a:gd name="connsiteX0" fmla="*/ 0 w 2839452"/>
                <a:gd name="connsiteY0" fmla="*/ 4504096 h 6146332"/>
                <a:gd name="connsiteX1" fmla="*/ 497305 w 2839452"/>
                <a:gd name="connsiteY1" fmla="*/ 12307 h 6146332"/>
                <a:gd name="connsiteX2" fmla="*/ 1026694 w 2839452"/>
                <a:gd name="connsiteY2" fmla="*/ 5723296 h 6146332"/>
                <a:gd name="connsiteX3" fmla="*/ 2839452 w 2839452"/>
                <a:gd name="connsiteY3" fmla="*/ 5723296 h 6146332"/>
                <a:gd name="connsiteX4" fmla="*/ 2839452 w 2839452"/>
                <a:gd name="connsiteY4" fmla="*/ 5723296 h 6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2" h="6146332">
                  <a:moveTo>
                    <a:pt x="0" y="4504096"/>
                  </a:moveTo>
                  <a:cubicBezTo>
                    <a:pt x="163094" y="2156601"/>
                    <a:pt x="326189" y="-190893"/>
                    <a:pt x="497305" y="12307"/>
                  </a:cubicBezTo>
                  <a:cubicBezTo>
                    <a:pt x="668421" y="215507"/>
                    <a:pt x="636336" y="4771465"/>
                    <a:pt x="1026694" y="5723296"/>
                  </a:cubicBezTo>
                  <a:cubicBezTo>
                    <a:pt x="1417052" y="6675128"/>
                    <a:pt x="2839452" y="5723296"/>
                    <a:pt x="2839452" y="5723296"/>
                  </a:cubicBezTo>
                  <a:lnTo>
                    <a:pt x="2839452" y="5723296"/>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cxnSp>
          <p:nvCxnSpPr>
            <p:cNvPr id="35" name="Straight Connector 34">
              <a:extLst>
                <a:ext uri="{FF2B5EF4-FFF2-40B4-BE49-F238E27FC236}">
                  <a16:creationId xmlns:a16="http://schemas.microsoft.com/office/drawing/2014/main" id="{EB1E9828-79E5-4E5F-B9B3-9BE290F09BED}"/>
                </a:ext>
              </a:extLst>
            </p:cNvPr>
            <p:cNvCxnSpPr>
              <a:cxnSpLocks/>
            </p:cNvCxnSpPr>
            <p:nvPr/>
          </p:nvCxnSpPr>
          <p:spPr>
            <a:xfrm>
              <a:off x="2823412" y="10876547"/>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145418E-2F97-4A20-9F18-E27C4B61F1D5}"/>
                </a:ext>
              </a:extLst>
            </p:cNvPr>
            <p:cNvCxnSpPr>
              <a:cxnSpLocks/>
            </p:cNvCxnSpPr>
            <p:nvPr/>
          </p:nvCxnSpPr>
          <p:spPr>
            <a:xfrm>
              <a:off x="7940842" y="10659978"/>
              <a:ext cx="117107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C1AADEA1-C6A0-40FF-BFC8-06805B164CC0}"/>
              </a:ext>
            </a:extLst>
          </p:cNvPr>
          <p:cNvSpPr txBox="1"/>
          <p:nvPr/>
        </p:nvSpPr>
        <p:spPr>
          <a:xfrm>
            <a:off x="9657077" y="9575491"/>
            <a:ext cx="843501"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Th</a:t>
            </a:r>
            <a:endParaRPr lang="en-US" sz="4400" baseline="-25000" dirty="0">
              <a:latin typeface="Arial" panose="020B0604020202020204" pitchFamily="34" charset="0"/>
              <a:cs typeface="Arial" panose="020B0604020202020204" pitchFamily="34" charset="0"/>
            </a:endParaRPr>
          </a:p>
        </p:txBody>
      </p:sp>
      <p:cxnSp>
        <p:nvCxnSpPr>
          <p:cNvPr id="50" name="Straight Arrow Connector 49">
            <a:extLst>
              <a:ext uri="{FF2B5EF4-FFF2-40B4-BE49-F238E27FC236}">
                <a16:creationId xmlns:a16="http://schemas.microsoft.com/office/drawing/2014/main" id="{5B19D9A8-B039-44AF-BF80-F37AEC6E3E7E}"/>
              </a:ext>
            </a:extLst>
          </p:cNvPr>
          <p:cNvCxnSpPr>
            <a:cxnSpLocks/>
          </p:cNvCxnSpPr>
          <p:nvPr/>
        </p:nvCxnSpPr>
        <p:spPr>
          <a:xfrm>
            <a:off x="10513693" y="9960211"/>
            <a:ext cx="1164960" cy="0"/>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2B5538F-F81D-4E47-AB8E-856A005DEEC7}"/>
              </a:ext>
            </a:extLst>
          </p:cNvPr>
          <p:cNvCxnSpPr>
            <a:cxnSpLocks/>
          </p:cNvCxnSpPr>
          <p:nvPr/>
        </p:nvCxnSpPr>
        <p:spPr>
          <a:xfrm>
            <a:off x="1428229" y="5325979"/>
            <a:ext cx="21191621"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8739A07-032F-4895-B0C6-549AFF69D132}"/>
              </a:ext>
            </a:extLst>
          </p:cNvPr>
          <p:cNvCxnSpPr>
            <a:cxnSpLocks/>
          </p:cNvCxnSpPr>
          <p:nvPr/>
        </p:nvCxnSpPr>
        <p:spPr>
          <a:xfrm>
            <a:off x="1402679" y="12183978"/>
            <a:ext cx="21191621"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AA8A782-8160-4C0D-B739-3083167CA8C0}"/>
              </a:ext>
            </a:extLst>
          </p:cNvPr>
          <p:cNvSpPr txBox="1"/>
          <p:nvPr/>
        </p:nvSpPr>
        <p:spPr>
          <a:xfrm>
            <a:off x="474582" y="4828963"/>
            <a:ext cx="1042273" cy="769441"/>
          </a:xfrm>
          <a:prstGeom prst="rect">
            <a:avLst/>
          </a:prstGeom>
          <a:noFill/>
        </p:spPr>
        <p:txBody>
          <a:bodyPr wrap="none" rtlCol="0">
            <a:spAutoFit/>
          </a:bodyPr>
          <a:lstStyle/>
          <a:p>
            <a:r>
              <a:rPr lang="en-US" sz="4400" dirty="0" err="1">
                <a:latin typeface="Arial" panose="020B0604020202020204" pitchFamily="34" charset="0"/>
                <a:cs typeface="Arial" panose="020B0604020202020204" pitchFamily="34" charset="0"/>
              </a:rPr>
              <a:t>E</a:t>
            </a:r>
            <a:r>
              <a:rPr lang="en-US" sz="4400" baseline="-25000" dirty="0" err="1">
                <a:latin typeface="Arial" panose="020B0604020202020204" pitchFamily="34" charset="0"/>
                <a:cs typeface="Arial" panose="020B0604020202020204" pitchFamily="34" charset="0"/>
              </a:rPr>
              <a:t>Na</a:t>
            </a:r>
            <a:endParaRPr lang="en-US" sz="4400" baseline="-250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559D4791-7D34-40B9-8FEF-E394D237FABA}"/>
              </a:ext>
            </a:extLst>
          </p:cNvPr>
          <p:cNvSpPr txBox="1"/>
          <p:nvPr/>
        </p:nvSpPr>
        <p:spPr>
          <a:xfrm>
            <a:off x="451444" y="11679116"/>
            <a:ext cx="813043"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E</a:t>
            </a:r>
            <a:r>
              <a:rPr lang="en-US" sz="4400" baseline="-25000" dirty="0">
                <a:latin typeface="Arial" panose="020B0604020202020204" pitchFamily="34" charset="0"/>
                <a:cs typeface="Arial" panose="020B0604020202020204" pitchFamily="34" charset="0"/>
              </a:rPr>
              <a:t>K</a:t>
            </a:r>
          </a:p>
        </p:txBody>
      </p:sp>
      <p:cxnSp>
        <p:nvCxnSpPr>
          <p:cNvPr id="58" name="Straight Arrow Connector 57">
            <a:extLst>
              <a:ext uri="{FF2B5EF4-FFF2-40B4-BE49-F238E27FC236}">
                <a16:creationId xmlns:a16="http://schemas.microsoft.com/office/drawing/2014/main" id="{98441037-60B6-4CBE-9BDD-03C062D0533B}"/>
              </a:ext>
            </a:extLst>
          </p:cNvPr>
          <p:cNvCxnSpPr>
            <a:cxnSpLocks/>
          </p:cNvCxnSpPr>
          <p:nvPr/>
        </p:nvCxnSpPr>
        <p:spPr>
          <a:xfrm>
            <a:off x="3031958" y="5983706"/>
            <a:ext cx="17418478" cy="0"/>
          </a:xfrm>
          <a:prstGeom prst="straightConnector1">
            <a:avLst/>
          </a:prstGeom>
          <a:ln w="571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74B6288-9D8C-4818-A029-F78554F33ED5}"/>
              </a:ext>
            </a:extLst>
          </p:cNvPr>
          <p:cNvCxnSpPr>
            <a:cxnSpLocks/>
          </p:cNvCxnSpPr>
          <p:nvPr/>
        </p:nvCxnSpPr>
        <p:spPr>
          <a:xfrm flipH="1">
            <a:off x="4843190" y="10571219"/>
            <a:ext cx="893585" cy="30463"/>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4A6229F-2F10-4CF8-AEE7-7EFBCA48C523}"/>
              </a:ext>
            </a:extLst>
          </p:cNvPr>
          <p:cNvCxnSpPr>
            <a:cxnSpLocks/>
          </p:cNvCxnSpPr>
          <p:nvPr/>
        </p:nvCxnSpPr>
        <p:spPr>
          <a:xfrm>
            <a:off x="4138271" y="8050939"/>
            <a:ext cx="944395" cy="0"/>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B523910-D0B1-44F0-9205-3FD3BDB3FB2D}"/>
              </a:ext>
            </a:extLst>
          </p:cNvPr>
          <p:cNvCxnSpPr>
            <a:cxnSpLocks/>
          </p:cNvCxnSpPr>
          <p:nvPr/>
        </p:nvCxnSpPr>
        <p:spPr>
          <a:xfrm flipV="1">
            <a:off x="4610468" y="5458882"/>
            <a:ext cx="0" cy="790074"/>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C9683BA-FCD5-49E3-A954-D8B872895FEC}"/>
              </a:ext>
            </a:extLst>
          </p:cNvPr>
          <p:cNvSpPr txBox="1"/>
          <p:nvPr/>
        </p:nvSpPr>
        <p:spPr>
          <a:xfrm>
            <a:off x="1511303" y="10066575"/>
            <a:ext cx="843501"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Th</a:t>
            </a:r>
            <a:endParaRPr lang="en-US" sz="4400" baseline="-25000" dirty="0">
              <a:latin typeface="Arial" panose="020B0604020202020204" pitchFamily="34" charset="0"/>
              <a:cs typeface="Arial" panose="020B0604020202020204" pitchFamily="34" charset="0"/>
            </a:endParaRPr>
          </a:p>
        </p:txBody>
      </p:sp>
      <p:cxnSp>
        <p:nvCxnSpPr>
          <p:cNvPr id="84" name="Straight Arrow Connector 83">
            <a:extLst>
              <a:ext uri="{FF2B5EF4-FFF2-40B4-BE49-F238E27FC236}">
                <a16:creationId xmlns:a16="http://schemas.microsoft.com/office/drawing/2014/main" id="{459569D1-05FD-47D7-BB19-2C89A7139A75}"/>
              </a:ext>
            </a:extLst>
          </p:cNvPr>
          <p:cNvCxnSpPr>
            <a:cxnSpLocks/>
          </p:cNvCxnSpPr>
          <p:nvPr/>
        </p:nvCxnSpPr>
        <p:spPr>
          <a:xfrm>
            <a:off x="2225453" y="10494567"/>
            <a:ext cx="1164960" cy="0"/>
          </a:xfrm>
          <a:prstGeom prst="straightConnector1">
            <a:avLst/>
          </a:prstGeom>
          <a:ln w="571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AC100C5-BB3C-486F-BDC5-C78A16DD6850}"/>
              </a:ext>
            </a:extLst>
          </p:cNvPr>
          <p:cNvCxnSpPr>
            <a:cxnSpLocks/>
          </p:cNvCxnSpPr>
          <p:nvPr/>
        </p:nvCxnSpPr>
        <p:spPr>
          <a:xfrm>
            <a:off x="1428229" y="10240045"/>
            <a:ext cx="0" cy="826858"/>
          </a:xfrm>
          <a:prstGeom prst="straightConnector1">
            <a:avLst/>
          </a:prstGeom>
          <a:ln w="5715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94AB6D9F-9853-4095-BACA-7BF1CF9AEF92}"/>
              </a:ext>
            </a:extLst>
          </p:cNvPr>
          <p:cNvSpPr txBox="1"/>
          <p:nvPr/>
        </p:nvSpPr>
        <p:spPr>
          <a:xfrm>
            <a:off x="788770" y="10081961"/>
            <a:ext cx="498855" cy="769441"/>
          </a:xfrm>
          <a:prstGeom prst="rect">
            <a:avLst/>
          </a:prstGeom>
          <a:noFill/>
        </p:spPr>
        <p:txBody>
          <a:bodyPr wrap="none" rtlCol="0">
            <a:spAutoFit/>
          </a:bodyPr>
          <a:lstStyle/>
          <a:p>
            <a:r>
              <a:rPr lang="en-US" sz="4400" b="1" dirty="0">
                <a:solidFill>
                  <a:srgbClr val="FF0000"/>
                </a:solidFill>
                <a:latin typeface="Arial" panose="020B0604020202020204" pitchFamily="34" charset="0"/>
                <a:cs typeface="Arial" panose="020B0604020202020204" pitchFamily="34" charset="0"/>
              </a:rPr>
              <a:t>1</a:t>
            </a:r>
            <a:endParaRPr lang="en-US" sz="4400" b="1" baseline="-25000" dirty="0">
              <a:solidFill>
                <a:srgbClr val="FF0000"/>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EB44450D-F5F6-4CCA-81D0-F23406734A65}"/>
              </a:ext>
            </a:extLst>
          </p:cNvPr>
          <p:cNvSpPr txBox="1"/>
          <p:nvPr/>
        </p:nvSpPr>
        <p:spPr>
          <a:xfrm>
            <a:off x="4743271" y="5898280"/>
            <a:ext cx="498855" cy="769441"/>
          </a:xfrm>
          <a:prstGeom prst="rect">
            <a:avLst/>
          </a:prstGeom>
          <a:noFill/>
        </p:spPr>
        <p:txBody>
          <a:bodyPr wrap="none" rtlCol="0">
            <a:spAutoFit/>
          </a:bodyPr>
          <a:lstStyle/>
          <a:p>
            <a:r>
              <a:rPr lang="en-US" sz="4400" b="1" dirty="0">
                <a:solidFill>
                  <a:srgbClr val="FF0000"/>
                </a:solidFill>
                <a:latin typeface="Arial" panose="020B0604020202020204" pitchFamily="34" charset="0"/>
                <a:cs typeface="Arial" panose="020B0604020202020204" pitchFamily="34" charset="0"/>
              </a:rPr>
              <a:t>2</a:t>
            </a:r>
            <a:endParaRPr lang="en-US" sz="4400" b="1" baseline="-25000" dirty="0">
              <a:solidFill>
                <a:srgbClr val="FF0000"/>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6F300942-9E5F-4C8E-9E21-89E3398EC154}"/>
              </a:ext>
            </a:extLst>
          </p:cNvPr>
          <p:cNvSpPr txBox="1"/>
          <p:nvPr/>
        </p:nvSpPr>
        <p:spPr>
          <a:xfrm>
            <a:off x="5088080" y="7711562"/>
            <a:ext cx="498855" cy="769441"/>
          </a:xfrm>
          <a:prstGeom prst="rect">
            <a:avLst/>
          </a:prstGeom>
          <a:noFill/>
        </p:spPr>
        <p:txBody>
          <a:bodyPr wrap="none" rtlCol="0">
            <a:spAutoFit/>
          </a:bodyPr>
          <a:lstStyle/>
          <a:p>
            <a:r>
              <a:rPr lang="en-US" sz="4400" b="1" dirty="0">
                <a:solidFill>
                  <a:srgbClr val="FF0000"/>
                </a:solidFill>
                <a:latin typeface="Arial" panose="020B0604020202020204" pitchFamily="34" charset="0"/>
                <a:cs typeface="Arial" panose="020B0604020202020204" pitchFamily="34" charset="0"/>
              </a:rPr>
              <a:t>3</a:t>
            </a:r>
            <a:endParaRPr lang="en-US" sz="4400" b="1" baseline="-25000" dirty="0">
              <a:solidFill>
                <a:srgbClr val="FF0000"/>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29184548-F867-4B5F-A82B-68F6C9267022}"/>
              </a:ext>
            </a:extLst>
          </p:cNvPr>
          <p:cNvSpPr txBox="1"/>
          <p:nvPr/>
        </p:nvSpPr>
        <p:spPr>
          <a:xfrm>
            <a:off x="5855707" y="10151644"/>
            <a:ext cx="498855" cy="769441"/>
          </a:xfrm>
          <a:prstGeom prst="rect">
            <a:avLst/>
          </a:prstGeom>
          <a:noFill/>
        </p:spPr>
        <p:txBody>
          <a:bodyPr wrap="none" rtlCol="0">
            <a:spAutoFit/>
          </a:bodyPr>
          <a:lstStyle/>
          <a:p>
            <a:r>
              <a:rPr lang="en-US" sz="4400" b="1" dirty="0">
                <a:solidFill>
                  <a:srgbClr val="FF0000"/>
                </a:solidFill>
                <a:latin typeface="Arial" panose="020B0604020202020204" pitchFamily="34" charset="0"/>
                <a:cs typeface="Arial" panose="020B0604020202020204" pitchFamily="34" charset="0"/>
              </a:rPr>
              <a:t>4</a:t>
            </a:r>
            <a:endParaRPr lang="en-US" sz="4400" b="1" baseline="-25000" dirty="0">
              <a:solidFill>
                <a:srgbClr val="FF0000"/>
              </a:solidFill>
              <a:latin typeface="Arial" panose="020B0604020202020204" pitchFamily="34" charset="0"/>
              <a:cs typeface="Arial" panose="020B0604020202020204" pitchFamily="34" charset="0"/>
            </a:endParaRPr>
          </a:p>
        </p:txBody>
      </p:sp>
      <p:cxnSp>
        <p:nvCxnSpPr>
          <p:cNvPr id="91" name="Straight Arrow Connector 90">
            <a:extLst>
              <a:ext uri="{FF2B5EF4-FFF2-40B4-BE49-F238E27FC236}">
                <a16:creationId xmlns:a16="http://schemas.microsoft.com/office/drawing/2014/main" id="{6A27E57F-E92C-45A6-B671-A47BE58E3EE8}"/>
              </a:ext>
            </a:extLst>
          </p:cNvPr>
          <p:cNvCxnSpPr>
            <a:cxnSpLocks/>
          </p:cNvCxnSpPr>
          <p:nvPr/>
        </p:nvCxnSpPr>
        <p:spPr>
          <a:xfrm>
            <a:off x="2690761" y="11268978"/>
            <a:ext cx="19266269" cy="7641"/>
          </a:xfrm>
          <a:prstGeom prst="straightConnector1">
            <a:avLst/>
          </a:prstGeom>
          <a:ln w="571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8D2D469-A0DE-45C2-A0BB-6209F4192648}"/>
              </a:ext>
            </a:extLst>
          </p:cNvPr>
          <p:cNvSpPr txBox="1"/>
          <p:nvPr/>
        </p:nvSpPr>
        <p:spPr>
          <a:xfrm>
            <a:off x="12075118" y="663023"/>
            <a:ext cx="9735357" cy="1446550"/>
          </a:xfrm>
          <a:prstGeom prst="rect">
            <a:avLst/>
          </a:prstGeom>
          <a:ln w="28575"/>
        </p:spPr>
        <p:style>
          <a:lnRef idx="2">
            <a:schemeClr val="dk1"/>
          </a:lnRef>
          <a:fillRef idx="1">
            <a:schemeClr val="lt1"/>
          </a:fillRef>
          <a:effectRef idx="0">
            <a:schemeClr val="dk1"/>
          </a:effectRef>
          <a:fontRef idx="minor">
            <a:schemeClr val="dk1"/>
          </a:fontRef>
        </p:style>
        <p:txBody>
          <a:bodyPr wrap="none" rtlCol="0">
            <a:spAutoFit/>
          </a:bodyPr>
          <a:lstStyle/>
          <a:p>
            <a:r>
              <a:rPr lang="en-US" sz="4400" dirty="0" err="1">
                <a:latin typeface="Arial" panose="020B0604020202020204" pitchFamily="34" charset="0"/>
                <a:cs typeface="Arial" panose="020B0604020202020204" pitchFamily="34" charset="0"/>
              </a:rPr>
              <a:t>E</a:t>
            </a:r>
            <a:r>
              <a:rPr lang="en-US" sz="4400" baseline="-25000" dirty="0" err="1">
                <a:latin typeface="Arial" panose="020B0604020202020204" pitchFamily="34" charset="0"/>
                <a:cs typeface="Arial" panose="020B0604020202020204" pitchFamily="34" charset="0"/>
              </a:rPr>
              <a:t>Na</a:t>
            </a:r>
            <a:r>
              <a:rPr lang="en-US" sz="4400" baseline="-250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&amp;</a:t>
            </a:r>
            <a:r>
              <a:rPr lang="en-US" sz="4400" baseline="-250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E</a:t>
            </a:r>
            <a:r>
              <a:rPr lang="en-US" sz="4400" baseline="-25000" dirty="0">
                <a:latin typeface="Arial" panose="020B0604020202020204" pitchFamily="34" charset="0"/>
                <a:cs typeface="Arial" panose="020B0604020202020204" pitchFamily="34" charset="0"/>
              </a:rPr>
              <a:t>K </a:t>
            </a:r>
            <a:r>
              <a:rPr lang="en-US" sz="4400" dirty="0">
                <a:latin typeface="Arial" panose="020B0604020202020204" pitchFamily="34" charset="0"/>
                <a:cs typeface="Arial" panose="020B0604020202020204" pitchFamily="34" charset="0"/>
              </a:rPr>
              <a:t> are the equilibrium potentials</a:t>
            </a:r>
          </a:p>
          <a:p>
            <a:r>
              <a:rPr lang="en-US" sz="4400" dirty="0">
                <a:latin typeface="Arial" panose="020B0604020202020204" pitchFamily="34" charset="0"/>
                <a:cs typeface="Arial" panose="020B0604020202020204" pitchFamily="34" charset="0"/>
              </a:rPr>
              <a:t>Th is threshold</a:t>
            </a:r>
          </a:p>
        </p:txBody>
      </p:sp>
    </p:spTree>
    <p:extLst>
      <p:ext uri="{BB962C8B-B14F-4D97-AF65-F5344CB8AC3E}">
        <p14:creationId xmlns:p14="http://schemas.microsoft.com/office/powerpoint/2010/main" val="37109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03AC01-6507-4803-9295-D72BF76F5B8E}"/>
              </a:ext>
            </a:extLst>
          </p:cNvPr>
          <p:cNvSpPr txBox="1"/>
          <p:nvPr/>
        </p:nvSpPr>
        <p:spPr>
          <a:xfrm>
            <a:off x="1106166" y="16759325"/>
            <a:ext cx="8710398" cy="1107996"/>
          </a:xfrm>
          <a:prstGeom prst="rect">
            <a:avLst/>
          </a:prstGeom>
          <a:noFill/>
        </p:spPr>
        <p:txBody>
          <a:bodyPr wrap="none" rtlCol="0">
            <a:spAutoFit/>
          </a:bodyPr>
          <a:lstStyle/>
          <a:p>
            <a:r>
              <a:rPr lang="en-US" sz="6600" dirty="0"/>
              <a:t>The membrane potential</a:t>
            </a:r>
          </a:p>
        </p:txBody>
      </p:sp>
      <p:sp>
        <p:nvSpPr>
          <p:cNvPr id="5" name="TextBox 4">
            <a:extLst>
              <a:ext uri="{FF2B5EF4-FFF2-40B4-BE49-F238E27FC236}">
                <a16:creationId xmlns:a16="http://schemas.microsoft.com/office/drawing/2014/main" id="{ECABF8BB-4D3A-4E23-BA86-0AC89D700848}"/>
              </a:ext>
            </a:extLst>
          </p:cNvPr>
          <p:cNvSpPr txBox="1"/>
          <p:nvPr/>
        </p:nvSpPr>
        <p:spPr>
          <a:xfrm>
            <a:off x="5715000" y="8959334"/>
            <a:ext cx="11430000" cy="369332"/>
          </a:xfrm>
          <a:prstGeom prst="rect">
            <a:avLst/>
          </a:prstGeom>
          <a:noFill/>
        </p:spPr>
        <p:txBody>
          <a:bodyPr wrap="square">
            <a:spAutoFit/>
          </a:bodyPr>
          <a:lstStyle/>
          <a:p>
            <a:endParaRPr lang="en-US" dirty="0"/>
          </a:p>
        </p:txBody>
      </p:sp>
      <p:pic>
        <p:nvPicPr>
          <p:cNvPr id="6" name="Picture 5" descr="A picture containing text&#10;&#10;Description automatically generated">
            <a:extLst>
              <a:ext uri="{FF2B5EF4-FFF2-40B4-BE49-F238E27FC236}">
                <a16:creationId xmlns:a16="http://schemas.microsoft.com/office/drawing/2014/main" id="{6A4CD38A-845C-4075-9A9B-71FECEF96A26}"/>
              </a:ext>
            </a:extLst>
          </p:cNvPr>
          <p:cNvPicPr>
            <a:picLocks noChangeAspect="1"/>
          </p:cNvPicPr>
          <p:nvPr/>
        </p:nvPicPr>
        <p:blipFill rotWithShape="1">
          <a:blip r:embed="rId3">
            <a:extLst>
              <a:ext uri="{28A0092B-C50C-407E-A947-70E740481C1C}">
                <a14:useLocalDpi xmlns:a14="http://schemas.microsoft.com/office/drawing/2010/main" val="0"/>
              </a:ext>
            </a:extLst>
          </a:blip>
          <a:srcRect r="60672"/>
          <a:stretch/>
        </p:blipFill>
        <p:spPr>
          <a:xfrm>
            <a:off x="6347011" y="420679"/>
            <a:ext cx="14146306" cy="16310523"/>
          </a:xfrm>
          <a:prstGeom prst="rect">
            <a:avLst/>
          </a:prstGeom>
        </p:spPr>
      </p:pic>
    </p:spTree>
    <p:extLst>
      <p:ext uri="{BB962C8B-B14F-4D97-AF65-F5344CB8AC3E}">
        <p14:creationId xmlns:p14="http://schemas.microsoft.com/office/powerpoint/2010/main" val="505136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FE6551-0F7E-4DCD-B0E5-4EB7FDE85BF3}"/>
                  </a:ext>
                </a:extLst>
              </p:cNvPr>
              <p:cNvSpPr txBox="1"/>
              <p:nvPr/>
            </p:nvSpPr>
            <p:spPr>
              <a:xfrm>
                <a:off x="3060083" y="1488386"/>
                <a:ext cx="13348898" cy="11758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375" i="1">
                          <a:latin typeface="Cambria Math" panose="02040503050406030204" pitchFamily="18" charset="0"/>
                          <a:ea typeface="Cambria Math" panose="02040503050406030204" pitchFamily="18" charset="0"/>
                          <a:cs typeface="Cambria Math" panose="02040503050406030204" pitchFamily="18" charset="0"/>
                        </a:rPr>
                        <m:t>𝑉</m:t>
                      </m:r>
                      <m:r>
                        <a:rPr lang="en-US" sz="3375" i="1">
                          <a:latin typeface="Cambria Math" panose="02040503050406030204" pitchFamily="18" charset="0"/>
                          <a:ea typeface="Cambria Math" panose="02040503050406030204" pitchFamily="18" charset="0"/>
                          <a:cs typeface="Cambria Math" panose="02040503050406030204" pitchFamily="18" charset="0"/>
                        </a:rPr>
                        <m:t>=</m:t>
                      </m:r>
                      <m:f>
                        <m:fPr>
                          <m:ctrlPr>
                            <a:rPr lang="en-US" sz="3375" i="1">
                              <a:latin typeface="Cambria Math" panose="02040503050406030204" pitchFamily="18" charset="0"/>
                              <a:ea typeface="Cambria Math" panose="02040503050406030204" pitchFamily="18" charset="0"/>
                              <a:cs typeface="Cambria Math" panose="02040503050406030204" pitchFamily="18" charset="0"/>
                            </a:rPr>
                          </m:ctrlPr>
                        </m:fPr>
                        <m:num>
                          <m:r>
                            <a:rPr lang="en-US" sz="3375" i="1">
                              <a:latin typeface="Cambria Math" panose="02040503050406030204" pitchFamily="18" charset="0"/>
                              <a:ea typeface="Cambria Math" panose="02040503050406030204" pitchFamily="18" charset="0"/>
                              <a:cs typeface="Cambria Math" panose="02040503050406030204" pitchFamily="18" charset="0"/>
                            </a:rPr>
                            <m:t>𝑅𝑇</m:t>
                          </m:r>
                        </m:num>
                        <m:den>
                          <m:r>
                            <a:rPr lang="en-US" sz="3375" i="1">
                              <a:latin typeface="Cambria Math" panose="02040503050406030204" pitchFamily="18" charset="0"/>
                              <a:ea typeface="Cambria Math" panose="02040503050406030204" pitchFamily="18" charset="0"/>
                              <a:cs typeface="Cambria Math" panose="02040503050406030204" pitchFamily="18" charset="0"/>
                            </a:rPr>
                            <m:t>𝑧𝐹</m:t>
                          </m:r>
                        </m:den>
                      </m:f>
                      <m:r>
                        <a:rPr lang="en-US" sz="3375" i="1">
                          <a:latin typeface="Cambria Math" panose="02040503050406030204" pitchFamily="18" charset="0"/>
                          <a:ea typeface="Cambria Math" panose="02040503050406030204" pitchFamily="18" charset="0"/>
                          <a:cs typeface="Cambria Math" panose="02040503050406030204" pitchFamily="18" charset="0"/>
                        </a:rPr>
                        <m:t> ∙</m:t>
                      </m:r>
                      <m:r>
                        <a:rPr lang="en-US" sz="3375" i="1">
                          <a:latin typeface="Cambria Math" panose="02040503050406030204" pitchFamily="18" charset="0"/>
                          <a:ea typeface="Cambria Math" panose="02040503050406030204" pitchFamily="18" charset="0"/>
                          <a:cs typeface="Cambria Math" panose="02040503050406030204" pitchFamily="18" charset="0"/>
                        </a:rPr>
                        <m:t>𝑙𝑛</m:t>
                      </m:r>
                      <m:f>
                        <m:fPr>
                          <m:ctrlPr>
                            <a:rPr lang="en-US" sz="3375" i="1">
                              <a:latin typeface="Cambria Math" panose="02040503050406030204" pitchFamily="18" charset="0"/>
                              <a:ea typeface="Cambria Math" panose="02040503050406030204" pitchFamily="18" charset="0"/>
                              <a:cs typeface="Cambria Math" panose="02040503050406030204" pitchFamily="18" charset="0"/>
                            </a:rPr>
                          </m:ctrlPr>
                        </m:fPr>
                        <m:num>
                          <m:r>
                            <a:rPr lang="en-US" sz="3375" i="1">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𝑋</m:t>
                              </m:r>
                              <m:r>
                                <a:rPr lang="en-US" sz="3375" i="1">
                                  <a:latin typeface="Cambria Math" panose="02040503050406030204" pitchFamily="18" charset="0"/>
                                  <a:ea typeface="Cambria Math" panose="02040503050406030204" pitchFamily="18" charset="0"/>
                                  <a:cs typeface="Cambria Math" panose="02040503050406030204" pitchFamily="18" charset="0"/>
                                </a:rPr>
                                <m:t>]</m:t>
                              </m:r>
                            </m:e>
                            <m:sub>
                              <m:r>
                                <a:rPr lang="en-US" sz="3375" i="1">
                                  <a:latin typeface="Cambria Math" panose="02040503050406030204" pitchFamily="18" charset="0"/>
                                  <a:ea typeface="Cambria Math" panose="02040503050406030204" pitchFamily="18" charset="0"/>
                                  <a:cs typeface="Cambria Math" panose="02040503050406030204" pitchFamily="18" charset="0"/>
                                </a:rPr>
                                <m:t>𝑜𝑢𝑡</m:t>
                              </m:r>
                            </m:sub>
                          </m:sSub>
                        </m:num>
                        <m:den>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𝑋</m:t>
                              </m:r>
                              <m:r>
                                <a:rPr lang="en-US" sz="3375" i="1">
                                  <a:latin typeface="Cambria Math" panose="02040503050406030204" pitchFamily="18" charset="0"/>
                                  <a:ea typeface="Cambria Math" panose="02040503050406030204" pitchFamily="18" charset="0"/>
                                  <a:cs typeface="Cambria Math" panose="02040503050406030204" pitchFamily="18" charset="0"/>
                                </a:rPr>
                                <m:t>]</m:t>
                              </m:r>
                            </m:e>
                            <m:sub>
                              <m:r>
                                <a:rPr lang="en-US" sz="3375" i="1">
                                  <a:latin typeface="Cambria Math" panose="02040503050406030204" pitchFamily="18" charset="0"/>
                                  <a:ea typeface="Cambria Math" panose="02040503050406030204" pitchFamily="18" charset="0"/>
                                  <a:cs typeface="Cambria Math" panose="02040503050406030204" pitchFamily="18" charset="0"/>
                                </a:rPr>
                                <m:t>𝑖𝑛</m:t>
                              </m:r>
                            </m:sub>
                          </m:sSub>
                        </m:den>
                      </m:f>
                    </m:oMath>
                  </m:oMathPara>
                </a14:m>
                <a:endParaRPr lang="en-US" sz="3375" dirty="0"/>
              </a:p>
            </p:txBody>
          </p:sp>
        </mc:Choice>
        <mc:Fallback xmlns="">
          <p:sp>
            <p:nvSpPr>
              <p:cNvPr id="6" name="TextBox 5">
                <a:extLst>
                  <a:ext uri="{FF2B5EF4-FFF2-40B4-BE49-F238E27FC236}">
                    <a16:creationId xmlns:a16="http://schemas.microsoft.com/office/drawing/2014/main" id="{A1FE6551-0F7E-4DCD-B0E5-4EB7FDE85BF3}"/>
                  </a:ext>
                </a:extLst>
              </p:cNvPr>
              <p:cNvSpPr txBox="1">
                <a:spLocks noRot="1" noChangeAspect="1" noMove="1" noResize="1" noEditPoints="1" noAdjustHandles="1" noChangeArrowheads="1" noChangeShapeType="1" noTextEdit="1"/>
              </p:cNvSpPr>
              <p:nvPr/>
            </p:nvSpPr>
            <p:spPr>
              <a:xfrm>
                <a:off x="3060083" y="1488386"/>
                <a:ext cx="13348898" cy="1175835"/>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FC44FB0-A4B6-4801-A36A-A7269031CA71}"/>
              </a:ext>
            </a:extLst>
          </p:cNvPr>
          <p:cNvSpPr txBox="1"/>
          <p:nvPr/>
        </p:nvSpPr>
        <p:spPr>
          <a:xfrm>
            <a:off x="8237785" y="551895"/>
            <a:ext cx="14087098" cy="651204"/>
          </a:xfrm>
          <a:prstGeom prst="rect">
            <a:avLst/>
          </a:prstGeom>
          <a:noFill/>
        </p:spPr>
        <p:txBody>
          <a:bodyPr wrap="square">
            <a:spAutoFit/>
          </a:bodyPr>
          <a:lstStyle/>
          <a:p>
            <a:pPr algn="just">
              <a:lnSpc>
                <a:spcPct val="115000"/>
              </a:lnSpc>
            </a:pPr>
            <a:r>
              <a:rPr lang="en-US" sz="3375" dirty="0">
                <a:latin typeface="Arial" panose="020B0604020202020204" pitchFamily="34" charset="0"/>
                <a:ea typeface="Arial" panose="020B0604020202020204" pitchFamily="34" charset="0"/>
              </a:rPr>
              <a:t>Nernst equation :</a:t>
            </a:r>
            <a:endParaRPr lang="en-US" sz="3375" dirty="0">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0A51D092-B9EE-4C5B-AF05-53A5E25AC43B}"/>
              </a:ext>
            </a:extLst>
          </p:cNvPr>
          <p:cNvSpPr txBox="1"/>
          <p:nvPr/>
        </p:nvSpPr>
        <p:spPr>
          <a:xfrm>
            <a:off x="1427493" y="12434287"/>
            <a:ext cx="11427896" cy="611706"/>
          </a:xfrm>
          <a:prstGeom prst="rect">
            <a:avLst/>
          </a:prstGeom>
          <a:noFill/>
        </p:spPr>
        <p:txBody>
          <a:bodyPr wrap="square">
            <a:spAutoFit/>
          </a:bodyPr>
          <a:lstStyle/>
          <a:p>
            <a:r>
              <a:rPr lang="en-US" sz="3375" dirty="0">
                <a:latin typeface="Arial" panose="020B0604020202020204" pitchFamily="34" charset="0"/>
                <a:ea typeface="Arial" panose="020B0604020202020204" pitchFamily="34" charset="0"/>
                <a:cs typeface="Arial" panose="020B0604020202020204" pitchFamily="34" charset="0"/>
              </a:rPr>
              <a:t>Goldman-Hodgkin-Katz (G-H-K) equation</a:t>
            </a:r>
            <a:endParaRPr lang="en-US" sz="3375"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AE0559-262C-498C-AF5E-A1D5C6D3A437}"/>
                  </a:ext>
                </a:extLst>
              </p:cNvPr>
              <p:cNvSpPr txBox="1"/>
              <p:nvPr/>
            </p:nvSpPr>
            <p:spPr>
              <a:xfrm>
                <a:off x="1266488" y="14399424"/>
                <a:ext cx="14595311" cy="2817503"/>
              </a:xfrm>
              <a:prstGeom prst="rect">
                <a:avLst/>
              </a:prstGeom>
              <a:noFill/>
            </p:spPr>
            <p:txBody>
              <a:bodyPr wrap="square">
                <a:spAutoFit/>
              </a:bodyPr>
              <a:lstStyle/>
              <a:p>
                <a:pPr algn="just">
                  <a:lnSpc>
                    <a:spcPct val="115000"/>
                  </a:lnSpc>
                </a:pP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Here is a generalized G-H-K equation for Na</a:t>
                </a:r>
                <a:r>
                  <a:rPr lang="en-US" sz="3375" baseline="3000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 K</a:t>
                </a:r>
                <a:r>
                  <a:rPr lang="en-US" sz="3375" baseline="3000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 and Cl</a:t>
                </a:r>
                <a:r>
                  <a:rPr lang="en-US" sz="3375" baseline="3000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3375" dirty="0">
                    <a:solidFill>
                      <a:srgbClr val="000000"/>
                    </a:solidFill>
                    <a:latin typeface="Arial" panose="020B0604020202020204" pitchFamily="34" charset="0"/>
                    <a:ea typeface="Arial" panose="020B0604020202020204" pitchFamily="34" charset="0"/>
                    <a:cs typeface="Arial" panose="020B0604020202020204" pitchFamily="34" charset="0"/>
                  </a:rPr>
                  <a:t> ions:</a:t>
                </a:r>
                <a:endParaRPr lang="en-US" sz="3375"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3375" dirty="0">
                    <a:latin typeface="Arial" panose="020B0604020202020204" pitchFamily="34" charset="0"/>
                    <a:ea typeface="Arial" panose="020B0604020202020204" pitchFamily="34" charset="0"/>
                    <a:cs typeface="Arial" panose="020B0604020202020204" pitchFamily="34" charset="0"/>
                  </a:rPr>
                  <a:t> </a:t>
                </a:r>
                <a:endParaRPr lang="en-US" sz="3375"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875"/>
                  </a:spcAft>
                </a:pPr>
                <a14:m>
                  <m:oMathPara xmlns:m="http://schemas.openxmlformats.org/officeDocument/2006/math">
                    <m:oMathParaPr>
                      <m:jc m:val="centerGroup"/>
                    </m:oMathParaPr>
                    <m:oMath xmlns:m="http://schemas.openxmlformats.org/officeDocument/2006/math">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𝐸𝑚</m:t>
                          </m:r>
                        </m:e>
                        <m:sub>
                          <m:r>
                            <a:rPr lang="en-US" sz="3375" i="1">
                              <a:latin typeface="Cambria Math" panose="02040503050406030204" pitchFamily="18" charset="0"/>
                              <a:ea typeface="Cambria Math" panose="02040503050406030204" pitchFamily="18" charset="0"/>
                              <a:cs typeface="Cambria Math" panose="02040503050406030204" pitchFamily="18" charset="0"/>
                            </a:rPr>
                            <m:t>𝐾</m:t>
                          </m:r>
                          <m:r>
                            <a:rPr lang="en-US" sz="3375" i="1">
                              <a:latin typeface="Cambria Math" panose="02040503050406030204" pitchFamily="18" charset="0"/>
                              <a:ea typeface="Cambria Math" panose="02040503050406030204" pitchFamily="18" charset="0"/>
                              <a:cs typeface="Cambria Math" panose="02040503050406030204" pitchFamily="18" charset="0"/>
                            </a:rPr>
                            <m:t>, </m:t>
                          </m:r>
                          <m:r>
                            <a:rPr lang="en-US" sz="3375" i="1">
                              <a:latin typeface="Cambria Math" panose="02040503050406030204" pitchFamily="18" charset="0"/>
                              <a:ea typeface="Cambria Math" panose="02040503050406030204" pitchFamily="18" charset="0"/>
                              <a:cs typeface="Cambria Math" panose="02040503050406030204" pitchFamily="18" charset="0"/>
                            </a:rPr>
                            <m:t>𝑁𝑎</m:t>
                          </m:r>
                          <m:r>
                            <a:rPr lang="en-US" sz="3375" i="1">
                              <a:latin typeface="Cambria Math" panose="02040503050406030204" pitchFamily="18" charset="0"/>
                              <a:ea typeface="Cambria Math" panose="02040503050406030204" pitchFamily="18" charset="0"/>
                              <a:cs typeface="Cambria Math" panose="02040503050406030204" pitchFamily="18" charset="0"/>
                            </a:rPr>
                            <m:t>, </m:t>
                          </m:r>
                          <m:r>
                            <a:rPr lang="en-US" sz="3375" i="1">
                              <a:latin typeface="Cambria Math" panose="02040503050406030204" pitchFamily="18" charset="0"/>
                              <a:ea typeface="Cambria Math" panose="02040503050406030204" pitchFamily="18" charset="0"/>
                              <a:cs typeface="Cambria Math" panose="02040503050406030204" pitchFamily="18" charset="0"/>
                            </a:rPr>
                            <m:t>𝐶𝑙</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f>
                        <m:fPr>
                          <m:ctrlPr>
                            <a:rPr lang="en-US" sz="3375" i="1">
                              <a:latin typeface="Cambria Math" panose="02040503050406030204" pitchFamily="18" charset="0"/>
                              <a:ea typeface="Cambria Math" panose="02040503050406030204" pitchFamily="18" charset="0"/>
                              <a:cs typeface="Cambria Math" panose="02040503050406030204" pitchFamily="18" charset="0"/>
                            </a:rPr>
                          </m:ctrlPr>
                        </m:fPr>
                        <m:num>
                          <m:r>
                            <a:rPr lang="en-US" sz="3375" i="1">
                              <a:latin typeface="Cambria Math" panose="02040503050406030204" pitchFamily="18" charset="0"/>
                              <a:ea typeface="Cambria Math" panose="02040503050406030204" pitchFamily="18" charset="0"/>
                              <a:cs typeface="Cambria Math" panose="02040503050406030204" pitchFamily="18" charset="0"/>
                            </a:rPr>
                            <m:t>𝑅𝑇</m:t>
                          </m:r>
                        </m:num>
                        <m:den>
                          <m:r>
                            <a:rPr lang="en-US" sz="3375" i="1">
                              <a:latin typeface="Cambria Math" panose="02040503050406030204" pitchFamily="18" charset="0"/>
                              <a:ea typeface="Cambria Math" panose="02040503050406030204" pitchFamily="18" charset="0"/>
                              <a:cs typeface="Cambria Math" panose="02040503050406030204" pitchFamily="18" charset="0"/>
                            </a:rPr>
                            <m:t>𝐹</m:t>
                          </m:r>
                        </m:den>
                      </m:f>
                      <m:r>
                        <a:rPr lang="en-US" sz="3375" i="1">
                          <a:latin typeface="Cambria Math" panose="02040503050406030204" pitchFamily="18" charset="0"/>
                          <a:ea typeface="Cambria Math" panose="02040503050406030204" pitchFamily="18" charset="0"/>
                          <a:cs typeface="Cambria Math" panose="02040503050406030204" pitchFamily="18" charset="0"/>
                        </a:rPr>
                        <m:t>𝑙𝑛</m:t>
                      </m:r>
                      <m:r>
                        <a:rPr lang="en-US" sz="3375" i="1">
                          <a:latin typeface="Cambria Math" panose="02040503050406030204" pitchFamily="18" charset="0"/>
                          <a:ea typeface="Calibri" panose="020F0502020204030204" pitchFamily="34" charset="0"/>
                        </a:rPr>
                        <m:t> </m:t>
                      </m:r>
                      <m:f>
                        <m:fPr>
                          <m:ctrlPr>
                            <a:rPr lang="en-US" sz="3375" i="1">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𝑜𝑢𝑡</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𝑜𝑢𝑡</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𝑃𝐶𝑙</m:t>
                          </m:r>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𝐶𝑙</m:t>
                          </m:r>
                          <m:r>
                            <a:rPr lang="en-US" sz="3375" i="1">
                              <a:highlight>
                                <a:srgbClr val="FFFF00"/>
                              </a:highlight>
                              <a:latin typeface="Cambria Math" panose="02040503050406030204" pitchFamily="18" charset="0"/>
                              <a:ea typeface="Cambria Math" panose="02040503050406030204" pitchFamily="18" charset="0"/>
                              <a:cs typeface="Cambria Math" panose="02040503050406030204" pitchFamily="18" charset="0"/>
                            </a:rPr>
                            <m:t>]</m:t>
                          </m:r>
                          <m:r>
                            <a:rPr lang="en-US" sz="3375" i="1">
                              <a:highlight>
                                <a:srgbClr val="FFFF00"/>
                              </a:highlight>
                              <a:latin typeface="Cambria Math" panose="02040503050406030204" pitchFamily="18" charset="0"/>
                              <a:ea typeface="Cambria Math" panose="02040503050406030204" pitchFamily="18" charset="0"/>
                              <a:cs typeface="Cambria Math" panose="02040503050406030204" pitchFamily="18" charset="0"/>
                            </a:rPr>
                            <m:t>𝑖𝑛</m:t>
                          </m:r>
                        </m:num>
                        <m:den>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𝑁𝑎</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𝑖𝑛</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r>
                                <a:rPr lang="en-US" sz="3375" i="1">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3375" i="1">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3375" i="1">
                                          <a:latin typeface="Cambria Math" panose="02040503050406030204" pitchFamily="18" charset="0"/>
                                          <a:ea typeface="Cambria Math" panose="02040503050406030204" pitchFamily="18" charset="0"/>
                                          <a:cs typeface="Cambria Math" panose="02040503050406030204" pitchFamily="18" charset="0"/>
                                        </a:rPr>
                                      </m:ctrlPr>
                                    </m:sSupPr>
                                    <m:e>
                                      <m:r>
                                        <a:rPr lang="en-US" sz="3375" i="1">
                                          <a:latin typeface="Cambria Math" panose="02040503050406030204" pitchFamily="18" charset="0"/>
                                          <a:ea typeface="Cambria Math" panose="02040503050406030204" pitchFamily="18" charset="0"/>
                                          <a:cs typeface="Cambria Math" panose="02040503050406030204" pitchFamily="18" charset="0"/>
                                        </a:rPr>
                                        <m:t>𝐾</m:t>
                                      </m:r>
                                    </m:e>
                                    <m:sup>
                                      <m:r>
                                        <a:rPr lang="en-US" sz="3375" i="1">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3375" i="1">
                                  <a:latin typeface="Cambria Math" panose="02040503050406030204" pitchFamily="18" charset="0"/>
                                  <a:ea typeface="Cambria Math" panose="02040503050406030204" pitchFamily="18" charset="0"/>
                                  <a:cs typeface="Cambria Math" panose="02040503050406030204" pitchFamily="18" charset="0"/>
                                </a:rPr>
                                <m:t>𝑖𝑛</m:t>
                              </m:r>
                            </m:sub>
                          </m:sSub>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𝑃𝐶𝑙</m:t>
                          </m:r>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latin typeface="Cambria Math" panose="02040503050406030204" pitchFamily="18" charset="0"/>
                              <a:ea typeface="Cambria Math" panose="02040503050406030204" pitchFamily="18" charset="0"/>
                              <a:cs typeface="Cambria Math" panose="02040503050406030204" pitchFamily="18" charset="0"/>
                            </a:rPr>
                            <m:t>𝐶𝑙</m:t>
                          </m:r>
                          <m:r>
                            <a:rPr lang="en-US" sz="3375" i="1">
                              <a:latin typeface="Cambria Math" panose="02040503050406030204" pitchFamily="18" charset="0"/>
                              <a:ea typeface="Cambria Math" panose="02040503050406030204" pitchFamily="18" charset="0"/>
                              <a:cs typeface="Cambria Math" panose="02040503050406030204" pitchFamily="18" charset="0"/>
                            </a:rPr>
                            <m:t>]</m:t>
                          </m:r>
                          <m:r>
                            <a:rPr lang="en-US" sz="3375" i="1">
                              <a:highlight>
                                <a:srgbClr val="FFFF00"/>
                              </a:highlight>
                              <a:latin typeface="Cambria Math" panose="02040503050406030204" pitchFamily="18" charset="0"/>
                              <a:ea typeface="Cambria Math" panose="02040503050406030204" pitchFamily="18" charset="0"/>
                              <a:cs typeface="Cambria Math" panose="02040503050406030204" pitchFamily="18" charset="0"/>
                            </a:rPr>
                            <m:t>𝑜𝑢𝑡</m:t>
                          </m:r>
                        </m:den>
                      </m:f>
                      <m:r>
                        <a:rPr lang="en-US" sz="3375" i="1">
                          <a:latin typeface="Cambria Math" panose="02040503050406030204" pitchFamily="18" charset="0"/>
                          <a:ea typeface="Calibri" panose="020F0502020204030204" pitchFamily="34" charset="0"/>
                        </a:rPr>
                        <m:t> </m:t>
                      </m:r>
                    </m:oMath>
                  </m:oMathPara>
                </a14:m>
                <a:endParaRPr lang="en-US" sz="3375"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01AE0559-262C-498C-AF5E-A1D5C6D3A437}"/>
                  </a:ext>
                </a:extLst>
              </p:cNvPr>
              <p:cNvSpPr txBox="1">
                <a:spLocks noRot="1" noChangeAspect="1" noMove="1" noResize="1" noEditPoints="1" noAdjustHandles="1" noChangeArrowheads="1" noChangeShapeType="1" noTextEdit="1"/>
              </p:cNvSpPr>
              <p:nvPr/>
            </p:nvSpPr>
            <p:spPr>
              <a:xfrm>
                <a:off x="1266488" y="14399424"/>
                <a:ext cx="14595311" cy="2817503"/>
              </a:xfrm>
              <a:prstGeom prst="rect">
                <a:avLst/>
              </a:prstGeom>
              <a:blipFill>
                <a:blip r:embed="rId3"/>
                <a:stretch>
                  <a:fillRect l="-1170" t="-194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EB4F9D0-35B4-44B6-A945-9FA8545BB3EC}"/>
              </a:ext>
            </a:extLst>
          </p:cNvPr>
          <p:cNvSpPr txBox="1"/>
          <p:nvPr/>
        </p:nvSpPr>
        <p:spPr>
          <a:xfrm>
            <a:off x="15716882" y="1203099"/>
            <a:ext cx="2800767" cy="1015663"/>
          </a:xfrm>
          <a:prstGeom prst="rect">
            <a:avLst/>
          </a:prstGeom>
          <a:noFill/>
        </p:spPr>
        <p:txBody>
          <a:bodyPr wrap="none" rtlCol="0">
            <a:spAutoFit/>
          </a:bodyPr>
          <a:lstStyle/>
          <a:p>
            <a:r>
              <a:rPr lang="en-US" sz="6000" dirty="0" err="1"/>
              <a:t>E</a:t>
            </a:r>
            <a:r>
              <a:rPr lang="en-US" sz="6000" baseline="-25000" dirty="0" err="1"/>
              <a:t>Na</a:t>
            </a:r>
            <a:r>
              <a:rPr lang="en-US" sz="6000" dirty="0"/>
              <a:t> or E</a:t>
            </a:r>
            <a:r>
              <a:rPr lang="en-US" sz="6000" baseline="-25000" dirty="0"/>
              <a:t>K</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D568F72-0584-484F-92C5-3E55E2D800CB}"/>
                  </a:ext>
                </a:extLst>
              </p:cNvPr>
              <p:cNvSpPr txBox="1"/>
              <p:nvPr/>
            </p:nvSpPr>
            <p:spPr>
              <a:xfrm>
                <a:off x="909918" y="2949508"/>
                <a:ext cx="11430000" cy="7792390"/>
              </a:xfrm>
              <a:prstGeom prst="rect">
                <a:avLst/>
              </a:prstGeom>
              <a:noFill/>
            </p:spPr>
            <p:txBody>
              <a:bodyPr wrap="square">
                <a:spAutoFit/>
              </a:bodyPr>
              <a:lstStyle/>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X = ion of interest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V = equilibrium voltage for the X ion across the membrane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R = gas constant [8.314 J/(</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mol•K</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T = absolute temperature [Kelvin]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Z = valence of the ion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F = Faraday's constant [9.649 × 104 C/mol]</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For the </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t>
                </a:r>
                <a:r>
                  <a:rPr lang="en-US" sz="3600" baseline="300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ion at 20</a:t>
                </a:r>
                <a:r>
                  <a:rPr lang="en-US" sz="3600" baseline="300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o</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 </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and transformation of ln to log</a:t>
                </a:r>
                <a:r>
                  <a:rPr lang="en-US" sz="3600" baseline="-25000" dirty="0">
                    <a:effectLst/>
                    <a:latin typeface="Arial" panose="020B0604020202020204" pitchFamily="34" charset="0"/>
                    <a:ea typeface="Times New Roman" panose="02020603050405020304" pitchFamily="18" charset="0"/>
                    <a:cs typeface="Times New Roman" panose="02020603050405020304" pitchFamily="18" charset="0"/>
                  </a:rPr>
                  <a:t>10</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along with filling in the constants, one arrives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Arial" panose="020B0604020202020204" pitchFamily="34" charset="0"/>
                        </a:rPr>
                        <m:t>𝑃𝑜𝑡𝑒𝑛𝑡𝑖𝑎𝑙</m:t>
                      </m:r>
                      <m:r>
                        <a:rPr lang="en-US" sz="3600" i="1">
                          <a:effectLst/>
                          <a:latin typeface="Cambria Math" panose="02040503050406030204" pitchFamily="18" charset="0"/>
                          <a:ea typeface="Times New Roman" panose="02020603050405020304" pitchFamily="18" charset="0"/>
                          <a:cs typeface="Arial" panose="020B0604020202020204" pitchFamily="34" charset="0"/>
                        </a:rPr>
                        <m:t>=58 </m:t>
                      </m:r>
                      <m:r>
                        <a:rPr lang="en-US" sz="3600" i="1">
                          <a:effectLst/>
                          <a:latin typeface="Cambria Math" panose="02040503050406030204" pitchFamily="18" charset="0"/>
                          <a:ea typeface="Times New Roman" panose="02020603050405020304" pitchFamily="18" charset="0"/>
                          <a:cs typeface="Arial" panose="020B0604020202020204" pitchFamily="34" charset="0"/>
                        </a:rPr>
                        <m:t>𝑙𝑜𝑔</m:t>
                      </m:r>
                      <m:f>
                        <m:fPr>
                          <m:ctrlPr>
                            <a:rPr lang="en-US" sz="36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36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3600" i="1">
                                  <a:effectLst/>
                                  <a:latin typeface="Cambria Math" panose="02040503050406030204" pitchFamily="18" charset="0"/>
                                  <a:ea typeface="Times New Roman" panose="02020603050405020304" pitchFamily="18" charset="0"/>
                                  <a:cs typeface="Arial" panose="020B0604020202020204" pitchFamily="34" charset="0"/>
                                </a:rPr>
                                <m:t>[</m:t>
                              </m:r>
                              <m:r>
                                <a:rPr lang="en-US" sz="3600" i="1">
                                  <a:effectLst/>
                                  <a:latin typeface="Cambria Math" panose="02040503050406030204" pitchFamily="18" charset="0"/>
                                  <a:ea typeface="Times New Roman" panose="02020603050405020304" pitchFamily="18" charset="0"/>
                                  <a:cs typeface="Arial" panose="020B0604020202020204" pitchFamily="34" charset="0"/>
                                </a:rPr>
                                <m:t>𝐾</m:t>
                              </m:r>
                              <m:r>
                                <a:rPr lang="en-US" sz="3600" i="1">
                                  <a:effectLst/>
                                  <a:latin typeface="Cambria Math" panose="02040503050406030204" pitchFamily="18" charset="0"/>
                                  <a:ea typeface="Times New Roman" panose="02020603050405020304" pitchFamily="18" charset="0"/>
                                  <a:cs typeface="Arial" panose="020B0604020202020204" pitchFamily="34" charset="0"/>
                                </a:rPr>
                                <m:t>]</m:t>
                              </m:r>
                            </m:e>
                            <m:sub>
                              <m:r>
                                <a:rPr lang="en-US" sz="3600" i="1">
                                  <a:effectLst/>
                                  <a:latin typeface="Cambria Math" panose="02040503050406030204" pitchFamily="18" charset="0"/>
                                  <a:ea typeface="Times New Roman" panose="02020603050405020304" pitchFamily="18" charset="0"/>
                                  <a:cs typeface="Arial" panose="020B0604020202020204" pitchFamily="34" charset="0"/>
                                </a:rPr>
                                <m:t>𝑜𝑢𝑡</m:t>
                              </m:r>
                            </m:sub>
                          </m:sSub>
                        </m:num>
                        <m:den>
                          <m:sSub>
                            <m:sSubPr>
                              <m:ctrlPr>
                                <a:rPr lang="en-US" sz="36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3600" i="1">
                                  <a:effectLst/>
                                  <a:latin typeface="Cambria Math" panose="02040503050406030204" pitchFamily="18" charset="0"/>
                                  <a:ea typeface="Times New Roman" panose="02020603050405020304" pitchFamily="18" charset="0"/>
                                  <a:cs typeface="Arial" panose="020B0604020202020204" pitchFamily="34" charset="0"/>
                                </a:rPr>
                                <m:t>[</m:t>
                              </m:r>
                              <m:r>
                                <a:rPr lang="en-US" sz="3600" i="1">
                                  <a:effectLst/>
                                  <a:latin typeface="Cambria Math" panose="02040503050406030204" pitchFamily="18" charset="0"/>
                                  <a:ea typeface="Times New Roman" panose="02020603050405020304" pitchFamily="18" charset="0"/>
                                  <a:cs typeface="Arial" panose="020B0604020202020204" pitchFamily="34" charset="0"/>
                                </a:rPr>
                                <m:t>𝐾</m:t>
                              </m:r>
                              <m:r>
                                <a:rPr lang="en-US" sz="3600" i="1">
                                  <a:effectLst/>
                                  <a:latin typeface="Cambria Math" panose="02040503050406030204" pitchFamily="18" charset="0"/>
                                  <a:ea typeface="Times New Roman" panose="02020603050405020304" pitchFamily="18" charset="0"/>
                                  <a:cs typeface="Arial" panose="020B0604020202020204" pitchFamily="34" charset="0"/>
                                </a:rPr>
                                <m:t>]</m:t>
                              </m:r>
                            </m:e>
                            <m:sub>
                              <m:r>
                                <a:rPr lang="en-US" sz="3600" i="1">
                                  <a:effectLst/>
                                  <a:latin typeface="Cambria Math" panose="02040503050406030204" pitchFamily="18" charset="0"/>
                                  <a:ea typeface="Times New Roman" panose="02020603050405020304" pitchFamily="18" charset="0"/>
                                  <a:cs typeface="Arial" panose="020B0604020202020204" pitchFamily="34" charset="0"/>
                                </a:rPr>
                                <m:t>𝑖𝑛</m:t>
                              </m:r>
                            </m:sub>
                          </m:sSub>
                        </m:den>
                      </m:f>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D568F72-0584-484F-92C5-3E55E2D800CB}"/>
                  </a:ext>
                </a:extLst>
              </p:cNvPr>
              <p:cNvSpPr txBox="1">
                <a:spLocks noRot="1" noChangeAspect="1" noMove="1" noResize="1" noEditPoints="1" noAdjustHandles="1" noChangeArrowheads="1" noChangeShapeType="1" noTextEdit="1"/>
              </p:cNvSpPr>
              <p:nvPr/>
            </p:nvSpPr>
            <p:spPr>
              <a:xfrm>
                <a:off x="909918" y="2949508"/>
                <a:ext cx="11430000" cy="7792390"/>
              </a:xfrm>
              <a:prstGeom prst="rect">
                <a:avLst/>
              </a:prstGeom>
              <a:blipFill>
                <a:blip r:embed="rId4"/>
                <a:stretch>
                  <a:fillRect l="-1600" t="-861" r="-1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7127786-A29B-405E-8367-40C26DB80AE0}"/>
                  </a:ext>
                </a:extLst>
              </p:cNvPr>
              <p:cNvSpPr txBox="1"/>
              <p:nvPr/>
            </p:nvSpPr>
            <p:spPr>
              <a:xfrm>
                <a:off x="12617824" y="3019689"/>
                <a:ext cx="10062882" cy="9918613"/>
              </a:xfrm>
              <a:prstGeom prst="rect">
                <a:avLst/>
              </a:prstGeom>
              <a:noFill/>
            </p:spPr>
            <p:txBody>
              <a:bodyPr wrap="square">
                <a:spAutoFit/>
              </a:bodyPr>
              <a:lstStyle/>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Given the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K</a:t>
                </a:r>
                <a:r>
                  <a:rPr lang="en-US" sz="3600" baseline="-25000" dirty="0" err="1">
                    <a:effectLst/>
                    <a:latin typeface="Arial" panose="020B0604020202020204" pitchFamily="34" charset="0"/>
                    <a:ea typeface="Times New Roman" panose="02020603050405020304" pitchFamily="18" charset="0"/>
                    <a:cs typeface="Times New Roman" panose="02020603050405020304" pitchFamily="18" charset="0"/>
                  </a:rPr>
                  <a:t>out</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for the saline used is 5.4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Also, assume membrane potential is </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-70mV</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Arial" panose="020B0604020202020204" pitchFamily="34" charset="0"/>
                        </a:rPr>
                        <m:t>𝑃𝑜𝑡𝑒𝑛𝑡𝑖𝑎𝑙</m:t>
                      </m:r>
                      <m:r>
                        <a:rPr lang="en-US" sz="3600" i="1">
                          <a:effectLst/>
                          <a:latin typeface="Cambria Math" panose="02040503050406030204" pitchFamily="18" charset="0"/>
                          <a:ea typeface="Times New Roman" panose="02020603050405020304" pitchFamily="18" charset="0"/>
                          <a:cs typeface="Arial" panose="020B0604020202020204" pitchFamily="34" charset="0"/>
                        </a:rPr>
                        <m:t>=58</m:t>
                      </m:r>
                      <m:func>
                        <m:funcPr>
                          <m:ctrlPr>
                            <a:rPr lang="en-US" sz="36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600">
                              <a:effectLst/>
                              <a:latin typeface="Cambria Math" panose="02040503050406030204" pitchFamily="18" charset="0"/>
                              <a:ea typeface="Times New Roman" panose="02020603050405020304" pitchFamily="18" charset="0"/>
                              <a:cs typeface="Arial" panose="020B0604020202020204" pitchFamily="34" charset="0"/>
                            </a:rPr>
                            <m:t>log</m:t>
                          </m:r>
                        </m:fName>
                        <m:e>
                          <m:f>
                            <m:fPr>
                              <m:ctrlPr>
                                <a:rPr lang="en-US" sz="36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600" i="1">
                                  <a:effectLst/>
                                  <a:latin typeface="Cambria Math" panose="02040503050406030204" pitchFamily="18" charset="0"/>
                                  <a:ea typeface="Times New Roman" panose="02020603050405020304" pitchFamily="18" charset="0"/>
                                  <a:cs typeface="Arial" panose="020B0604020202020204" pitchFamily="34" charset="0"/>
                                </a:rPr>
                                <m:t>5.4</m:t>
                              </m:r>
                            </m:num>
                            <m:den>
                              <m:sSub>
                                <m:sSubPr>
                                  <m:ctrlPr>
                                    <a:rPr lang="en-US" sz="36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3600" i="1">
                                      <a:effectLst/>
                                      <a:latin typeface="Cambria Math" panose="02040503050406030204" pitchFamily="18" charset="0"/>
                                      <a:ea typeface="Times New Roman" panose="02020603050405020304" pitchFamily="18" charset="0"/>
                                      <a:cs typeface="Arial" panose="020B0604020202020204" pitchFamily="34" charset="0"/>
                                    </a:rPr>
                                    <m:t>[</m:t>
                                  </m:r>
                                  <m:r>
                                    <a:rPr lang="en-US" sz="3600" i="1">
                                      <a:effectLst/>
                                      <a:latin typeface="Cambria Math" panose="02040503050406030204" pitchFamily="18" charset="0"/>
                                      <a:ea typeface="Times New Roman" panose="02020603050405020304" pitchFamily="18" charset="0"/>
                                      <a:cs typeface="Arial" panose="020B0604020202020204" pitchFamily="34" charset="0"/>
                                    </a:rPr>
                                    <m:t>𝐾</m:t>
                                  </m:r>
                                  <m:r>
                                    <a:rPr lang="en-US" sz="3600" i="1">
                                      <a:effectLst/>
                                      <a:latin typeface="Cambria Math" panose="02040503050406030204" pitchFamily="18" charset="0"/>
                                      <a:ea typeface="Times New Roman" panose="02020603050405020304" pitchFamily="18" charset="0"/>
                                      <a:cs typeface="Arial" panose="020B0604020202020204" pitchFamily="34" charset="0"/>
                                    </a:rPr>
                                    <m:t>]</m:t>
                                  </m:r>
                                </m:e>
                                <m:sub>
                                  <m:r>
                                    <a:rPr lang="en-US" sz="3600" i="1">
                                      <a:effectLst/>
                                      <a:latin typeface="Cambria Math" panose="02040503050406030204" pitchFamily="18" charset="0"/>
                                      <a:ea typeface="Times New Roman" panose="02020603050405020304" pitchFamily="18" charset="0"/>
                                      <a:cs typeface="Arial" panose="020B0604020202020204" pitchFamily="34" charset="0"/>
                                    </a:rPr>
                                    <m:t>𝑖𝑛</m:t>
                                  </m:r>
                                </m:sub>
                              </m:sSub>
                            </m:den>
                          </m:f>
                        </m:e>
                      </m:func>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-70/58=log 5.4/[K 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-1.2069= log 5.4/[K 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Antilog -1.2069= 5.4/[K 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10</a:t>
                </a:r>
                <a:r>
                  <a:rPr lang="en-US" sz="3600" baseline="30000" dirty="0">
                    <a:effectLst/>
                    <a:latin typeface="Arial" panose="020B0604020202020204" pitchFamily="34" charset="0"/>
                    <a:ea typeface="Calibri" panose="020F0502020204030204" pitchFamily="34" charset="0"/>
                    <a:cs typeface="Times New Roman" panose="02020603050405020304" pitchFamily="18" charset="0"/>
                  </a:rPr>
                  <a:t>-1.2069</a:t>
                </a:r>
                <a:r>
                  <a:rPr lang="en-US" sz="3600" dirty="0">
                    <a:effectLst/>
                    <a:latin typeface="Arial" panose="020B0604020202020204" pitchFamily="34" charset="0"/>
                    <a:ea typeface="Calibri" panose="020F0502020204030204" pitchFamily="34" charset="0"/>
                    <a:cs typeface="Times New Roman" panose="02020603050405020304" pitchFamily="18" charset="0"/>
                  </a:rPr>
                  <a:t>= 5.4/[K 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0.0621= 5.4/[K 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[K in] =5.4/0.0621=</a:t>
                </a:r>
                <a:r>
                  <a:rPr lang="en-US" sz="3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86.95 mM</a:t>
                </a:r>
                <a:endParaRPr lang="en-US" sz="3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Double check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3600" dirty="0">
                    <a:effectLst/>
                    <a:latin typeface="Arial" panose="020B0604020202020204" pitchFamily="34" charset="0"/>
                    <a:ea typeface="Calibri" panose="020F0502020204030204" pitchFamily="34" charset="0"/>
                    <a:cs typeface="Times New Roman" panose="02020603050405020304" pitchFamily="18" charset="0"/>
                  </a:rPr>
                  <a:t>X= 58 Log (5.4/86.95)= </a:t>
                </a:r>
                <a:r>
                  <a:rPr lang="en-US" sz="3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-69.999 </a:t>
                </a:r>
                <a:r>
                  <a:rPr lang="en-US" sz="3600" dirty="0">
                    <a:effectLst/>
                    <a:latin typeface="Arial" panose="020B0604020202020204" pitchFamily="34" charset="0"/>
                    <a:ea typeface="Calibri" panose="020F0502020204030204" pitchFamily="34" charset="0"/>
                    <a:cs typeface="Times New Roman" panose="02020603050405020304" pitchFamily="18" charset="0"/>
                  </a:rPr>
                  <a:t>so close enough to -70 mV</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97127786-A29B-405E-8367-40C26DB80AE0}"/>
                  </a:ext>
                </a:extLst>
              </p:cNvPr>
              <p:cNvSpPr txBox="1">
                <a:spLocks noRot="1" noChangeAspect="1" noMove="1" noResize="1" noEditPoints="1" noAdjustHandles="1" noChangeArrowheads="1" noChangeShapeType="1" noTextEdit="1"/>
              </p:cNvSpPr>
              <p:nvPr/>
            </p:nvSpPr>
            <p:spPr>
              <a:xfrm>
                <a:off x="12617824" y="3019689"/>
                <a:ext cx="10062882" cy="9918613"/>
              </a:xfrm>
              <a:prstGeom prst="rect">
                <a:avLst/>
              </a:prstGeom>
              <a:blipFill>
                <a:blip r:embed="rId5"/>
                <a:stretch>
                  <a:fillRect l="-1878" t="-615" r="-2544" b="-1229"/>
                </a:stretch>
              </a:blipFill>
            </p:spPr>
            <p:txBody>
              <a:bodyPr/>
              <a:lstStyle/>
              <a:p>
                <a:r>
                  <a:rPr lang="en-US">
                    <a:noFill/>
                  </a:rPr>
                  <a:t> </a:t>
                </a:r>
              </a:p>
            </p:txBody>
          </p:sp>
        </mc:Fallback>
      </mc:AlternateContent>
    </p:spTree>
    <p:extLst>
      <p:ext uri="{BB962C8B-B14F-4D97-AF65-F5344CB8AC3E}">
        <p14:creationId xmlns:p14="http://schemas.microsoft.com/office/powerpoint/2010/main" val="1880600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9"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TotalTime>
  <Words>4894</Words>
  <Application>Microsoft Office PowerPoint</Application>
  <PresentationFormat>Custom</PresentationFormat>
  <Paragraphs>324</Paragraphs>
  <Slides>71</Slides>
  <Notes>16</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Calibri Light</vt:lpstr>
      <vt:lpstr>Cambria Math</vt:lpstr>
      <vt:lpstr>DJCBO N+ Adv T Tc 9c 3bd 71</vt:lpstr>
      <vt:lpstr>Dutch801BT-Roman</vt:lpstr>
      <vt:lpstr>Office Theme</vt:lpstr>
      <vt:lpstr>PowerPoint Presentation</vt:lpstr>
      <vt:lpstr>PowerPoint Presentation</vt:lpstr>
      <vt:lpstr>PowerPoint Presentation</vt:lpstr>
      <vt:lpstr>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 ……..Multiple sclerosis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vt:lpstr>
      <vt:lpstr>PowerPoint Presentation</vt:lpstr>
      <vt:lpstr>PowerPoint Presentation</vt:lpstr>
      <vt:lpstr>PowerPoint Presentation</vt:lpstr>
      <vt:lpstr>MS </vt:lpstr>
      <vt:lpstr>PowerPoint Presentation</vt:lpstr>
      <vt:lpstr>PowerPoint Presentation</vt:lpstr>
      <vt:lpstr>PowerPoint Presentation</vt:lpstr>
      <vt:lpstr>PowerPoint Presentation</vt:lpstr>
      <vt:lpstr>PowerPoint Presentation</vt:lpstr>
      <vt:lpstr>PowerPoint Presentation</vt:lpstr>
      <vt:lpst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 </vt:lpstr>
      <vt:lpstr>PowerPoint Presentation</vt:lpstr>
      <vt:lpstr>PowerPoint Presentation</vt:lpstr>
      <vt:lpstr>PowerPoint Presentation</vt:lpstr>
      <vt:lpstr>PowerPoint Presentation</vt:lpstr>
      <vt:lpstr>MS </vt:lpstr>
      <vt:lpstr>MS</vt:lpstr>
      <vt:lpstr>Therapies </vt:lpstr>
      <vt:lpstr>Therapies </vt:lpstr>
      <vt:lpstr>PowerPoint Presentation</vt:lpstr>
      <vt:lpstr>The End</vt:lpstr>
      <vt:lpstr>Extra slides  for helping with  concepts of neurophysiology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cooper</dc:creator>
  <cp:lastModifiedBy>Cooper, Robin L.</cp:lastModifiedBy>
  <cp:revision>118</cp:revision>
  <dcterms:created xsi:type="dcterms:W3CDTF">2021-08-04T12:55:48Z</dcterms:created>
  <dcterms:modified xsi:type="dcterms:W3CDTF">2022-06-11T14:25:09Z</dcterms:modified>
</cp:coreProperties>
</file>