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13"/>
  </p:notesMasterIdLst>
  <p:sldIdLst>
    <p:sldId id="609" r:id="rId2"/>
    <p:sldId id="610" r:id="rId3"/>
    <p:sldId id="628" r:id="rId4"/>
    <p:sldId id="629" r:id="rId5"/>
    <p:sldId id="611" r:id="rId6"/>
    <p:sldId id="633" r:id="rId7"/>
    <p:sldId id="631" r:id="rId8"/>
    <p:sldId id="634" r:id="rId9"/>
    <p:sldId id="636" r:id="rId10"/>
    <p:sldId id="637" r:id="rId11"/>
    <p:sldId id="638" r:id="rId12"/>
  </p:sldIdLst>
  <p:sldSz cx="9720263" cy="6480175"/>
  <p:notesSz cx="7772400" cy="10058400"/>
  <p:custDataLst>
    <p:tags r:id="rId14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078" autoAdjust="0"/>
    <p:restoredTop sz="94671" autoAdjust="0"/>
  </p:normalViewPr>
  <p:slideViewPr>
    <p:cSldViewPr>
      <p:cViewPr varScale="1">
        <p:scale>
          <a:sx n="130" d="100"/>
          <a:sy n="130" d="100"/>
        </p:scale>
        <p:origin x="-171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16" y="11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8863" y="763588"/>
            <a:ext cx="5649912" cy="3767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DCAD793-8E75-4801-810F-E6550FAC5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30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A630C3-9DE3-4238-9B07-C27C8C674FAF}" type="slidenum">
              <a:rPr lang="en-US"/>
              <a:pPr/>
              <a:t>1</a:t>
            </a:fld>
            <a:endParaRPr lang="en-US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BAF1353-9B0E-4C09-A8E4-60B5D8E36602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10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57275" y="755650"/>
            <a:ext cx="5657850" cy="37719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8995">
              <a:defRPr>
                <a:solidFill>
                  <a:schemeClr val="tx1"/>
                </a:solidFill>
                <a:latin typeface="Arial" charset="0"/>
              </a:defRPr>
            </a:lvl1pPr>
            <a:lvl2pPr marL="783069" indent="-301181" defTabSz="1018995">
              <a:defRPr>
                <a:solidFill>
                  <a:schemeClr val="tx1"/>
                </a:solidFill>
                <a:latin typeface="Arial" charset="0"/>
              </a:defRPr>
            </a:lvl2pPr>
            <a:lvl3pPr marL="1204722" indent="-240944" defTabSz="1018995">
              <a:defRPr>
                <a:solidFill>
                  <a:schemeClr val="tx1"/>
                </a:solidFill>
                <a:latin typeface="Arial" charset="0"/>
              </a:defRPr>
            </a:lvl3pPr>
            <a:lvl4pPr marL="1686611" indent="-240944" defTabSz="1018995">
              <a:defRPr>
                <a:solidFill>
                  <a:schemeClr val="tx1"/>
                </a:solidFill>
                <a:latin typeface="Arial" charset="0"/>
              </a:defRPr>
            </a:lvl4pPr>
            <a:lvl5pPr marL="2168500" indent="-240944" defTabSz="1018995">
              <a:defRPr>
                <a:solidFill>
                  <a:schemeClr val="tx1"/>
                </a:solidFill>
                <a:latin typeface="Arial" charset="0"/>
              </a:defRPr>
            </a:lvl5pPr>
            <a:lvl6pPr marL="2650388" indent="-240944" defTabSz="10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2277" indent="-240944" defTabSz="10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4166" indent="-240944" defTabSz="10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6055" indent="-240944" defTabSz="10189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4BD471-03F4-407C-9359-7A4EF435C95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2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3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4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5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6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7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8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640FF-93C4-4A8D-B15F-3ED915CFD6BE}" type="slidenum">
              <a:rPr lang="en-US"/>
              <a:pPr/>
              <a:t>9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0D357A-34B0-4046-8CC4-800B940C4F2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5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0D16AB-E420-4D07-8112-FB9E432C8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A07ABE-3666-4739-8DD3-FEBE7DC73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258763"/>
            <a:ext cx="2184399" cy="5529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7" y="258763"/>
            <a:ext cx="6405563" cy="5529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F94B1C-87CE-4424-80B5-8079FD5C9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2130A6-CDA4-49CA-AB8E-3FDD4DC9E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5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7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E5C0A5-9E95-484C-BE7B-EA122412D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4188" cy="427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5" y="1516063"/>
            <a:ext cx="4295775" cy="427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60F79F-BBDD-4D5C-A560-CBA10991B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8" y="1450977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8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7" y="1450977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7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1E5A56-7D86-4972-A4E3-0442847A6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074709-D999-4661-A4D4-A18F25942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605203-1C3A-4D14-8157-4CFF86BF6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7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7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4A424A-E30E-43BF-8744-45EFE93EA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9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40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B47D2C-546D-487F-8489-26F43BA2C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5"/>
            <a:ext cx="8742364" cy="107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2364" cy="4271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37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85777" y="5903913"/>
            <a:ext cx="2262188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7" y="5903915"/>
            <a:ext cx="2259013" cy="441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4B266CD-EFA4-4D60-8511-59262B5FB5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2pPr>
      <a:lvl3pPr marL="1143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3pPr>
      <a:lvl4pPr marL="1600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4pPr>
      <a:lvl5pPr marL="20574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343"/>
            <a:ext cx="9713119" cy="51085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7332" y="2896615"/>
            <a:ext cx="3786188" cy="3786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92933" y="420687"/>
            <a:ext cx="8043863" cy="1081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Aft>
                <a:spcPts val="1013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Myriad Pro" pitchFamily="1" charset="0"/>
              </a:rPr>
              <a:t>Hypothesis Testing</a:t>
            </a:r>
            <a:endParaRPr lang="en-US" sz="3600" b="1" dirty="0">
              <a:solidFill>
                <a:srgbClr val="FF0000"/>
              </a:solidFill>
              <a:latin typeface="Myriad Pro" pitchFamily="1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44226" y="694102"/>
            <a:ext cx="6824665" cy="1600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Myriad Pro" pitchFamily="1" charset="0"/>
              </a:rPr>
              <a:t>Part IV – Practical Significance</a:t>
            </a:r>
            <a:endParaRPr lang="en-US" sz="3200" b="1" dirty="0">
              <a:solidFill>
                <a:srgbClr val="002060"/>
              </a:solidFill>
              <a:latin typeface="Myriad Pro" pitchFamily="1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26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736758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Coffee and Pregnancy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" y="1604051"/>
            <a:ext cx="8915400" cy="44538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2550" y="1803940"/>
            <a:ext cx="8561916" cy="352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Women who had less than 200 mg of coffee a day experienced a 40% increase in miscarriage risk compared to women who had no caffeine during pregnancy.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Dr. Aaron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Caughey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perinatologist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at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UCSF, is quoted in the article as saying “I would probably not even recommend a cup a day, based on this.”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Statistically “safe” is not ultimately always reassuring.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There is solid evidence to suggest that a lot of practically meaningful findings may be getting suppressed because they are not statistically significant.</a:t>
            </a:r>
          </a:p>
        </p:txBody>
      </p:sp>
      <p:pic>
        <p:nvPicPr>
          <p:cNvPr id="15366" name="Picture 6" descr="http://ts1.mm.bing.net/th?id=H.4903844365010548&amp;pid=1.7&amp;w=178&amp;h=174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79" y="691546"/>
            <a:ext cx="1114704" cy="10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3850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" y="11112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40531" y="671515"/>
            <a:ext cx="7041356" cy="1076325"/>
          </a:xfrm>
        </p:spPr>
        <p:txBody>
          <a:bodyPr/>
          <a:lstStyle/>
          <a:p>
            <a:pPr algn="l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Myriad Pro" pitchFamily="34" charset="0"/>
              </a:rPr>
              <a:t>One-Sentence Reflection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1" y="2186162"/>
            <a:ext cx="6019800" cy="2730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41093" y="2302937"/>
            <a:ext cx="6019800" cy="249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Statistical significance is a mathematical way of assessing whether treatment differences are big enough to be considered unlikely to have  happened by chance; whereas practical significance 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addresses whether the observed difference is big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enough 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that it is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practically worth 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caring about.</a:t>
            </a:r>
          </a:p>
        </p:txBody>
      </p:sp>
      <p:pic>
        <p:nvPicPr>
          <p:cNvPr id="8196" name="Picture 4" descr="Feminist Major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-471488"/>
            <a:ext cx="56197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eminist Major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7" y="-319088"/>
            <a:ext cx="56197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9656" y="1487489"/>
            <a:ext cx="3101181" cy="31011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2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16731" y="584930"/>
            <a:ext cx="8763000" cy="4391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Aft>
                <a:spcPts val="1013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solidFill>
                  <a:srgbClr val="002060"/>
                </a:solidFill>
                <a:latin typeface="Myriad Pro" pitchFamily="1" charset="0"/>
              </a:rPr>
              <a:t>This video is designed to accompany</a:t>
            </a:r>
          </a:p>
          <a:p>
            <a:pPr algn="ctr">
              <a:lnSpc>
                <a:spcPct val="100000"/>
              </a:lnSpc>
              <a:spcAft>
                <a:spcPts val="1013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Myriad Pro" pitchFamily="1" charset="0"/>
              </a:rPr>
              <a:t>pages 95-116</a:t>
            </a:r>
          </a:p>
          <a:p>
            <a:pPr algn="ctr">
              <a:lnSpc>
                <a:spcPct val="100000"/>
              </a:lnSpc>
              <a:spcAft>
                <a:spcPts val="1013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solidFill>
                  <a:srgbClr val="002060"/>
                </a:solidFill>
                <a:latin typeface="Myriad Pro" pitchFamily="1" charset="0"/>
              </a:rPr>
              <a:t>in  </a:t>
            </a:r>
          </a:p>
          <a:p>
            <a:pPr algn="ctr">
              <a:lnSpc>
                <a:spcPct val="100000"/>
              </a:lnSpc>
              <a:spcAft>
                <a:spcPts val="1013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i="1" dirty="0" smtClean="0">
                <a:solidFill>
                  <a:srgbClr val="002060"/>
                </a:solidFill>
                <a:latin typeface="Myriad Pro" pitchFamily="1" charset="0"/>
              </a:rPr>
              <a:t>Making Sense of Uncertainty</a:t>
            </a:r>
          </a:p>
          <a:p>
            <a:pPr algn="ctr">
              <a:lnSpc>
                <a:spcPct val="100000"/>
              </a:lnSpc>
              <a:spcAft>
                <a:spcPts val="1013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 smtClean="0">
                <a:solidFill>
                  <a:srgbClr val="002060"/>
                </a:solidFill>
                <a:latin typeface="Myriad Pro" pitchFamily="1" charset="0"/>
              </a:rPr>
              <a:t>Activities for Teaching Statistical Reasoning</a:t>
            </a:r>
          </a:p>
          <a:p>
            <a:pPr algn="ctr">
              <a:lnSpc>
                <a:spcPct val="100000"/>
              </a:lnSpc>
              <a:spcAft>
                <a:spcPts val="1013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dirty="0" smtClean="0">
                <a:solidFill>
                  <a:srgbClr val="002060"/>
                </a:solidFill>
                <a:latin typeface="Myriad Pro" pitchFamily="1" charset="0"/>
              </a:rPr>
              <a:t>Van-</a:t>
            </a:r>
            <a:r>
              <a:rPr lang="en-US" sz="1800" b="1" dirty="0" err="1" smtClean="0">
                <a:solidFill>
                  <a:srgbClr val="002060"/>
                </a:solidFill>
                <a:latin typeface="Myriad Pro" pitchFamily="1" charset="0"/>
              </a:rPr>
              <a:t>Griner</a:t>
            </a:r>
            <a:r>
              <a:rPr lang="en-US" sz="1800" b="1" dirty="0" smtClean="0">
                <a:solidFill>
                  <a:srgbClr val="002060"/>
                </a:solidFill>
                <a:latin typeface="Myriad Pro" pitchFamily="1" charset="0"/>
              </a:rPr>
              <a:t> Publishing Company</a:t>
            </a:r>
            <a:endParaRPr lang="en-US" sz="1800" b="1" dirty="0">
              <a:solidFill>
                <a:srgbClr val="002060"/>
              </a:solidFill>
              <a:latin typeface="Myriad Pro" pitchFamily="1" charset="0"/>
            </a:endParaRPr>
          </a:p>
        </p:txBody>
      </p:sp>
      <p:pic>
        <p:nvPicPr>
          <p:cNvPr id="23554" name="Picture 2" descr="http://www.mswisc.org/_storage/Pages/1194/book%20reading%20clip%20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33" y="86247"/>
            <a:ext cx="1030685" cy="10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977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594121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Multivitamins  and Cancer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30" y="1511718"/>
            <a:ext cx="8690135" cy="44538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8" y="1944687"/>
            <a:ext cx="8237538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 descr="http://ts3.mm.bing.net/th?id=H.4982274721777862&amp;pid=1.7&amp;w=104&amp;h=179&amp;c=7&amp;rs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31" y="300803"/>
            <a:ext cx="9906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480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736758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Multivitamins and Cancer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" y="1604051"/>
            <a:ext cx="8690135" cy="44538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5081" y="1781201"/>
            <a:ext cx="8307450" cy="38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Actual difference was 8% fewer cancers in treatment group.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You can think of this as the actual  “effect size”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The fact that this difference was statistically significant means that it was big enough that the alternative could be accepted with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a Type I error rate (false positive rate) that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was low enough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(probably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0.05) to be tolerable.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This does not mean that the difference is big enough to care about clinically.  When it comes to cancer reduction, though, 8% might catch our attention.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Still, this question is not answered in the article, and the author does call the effect “small.”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5366" name="Picture 6" descr="http://ts1.mm.bing.net/th?id=H.4903844365010548&amp;pid=1.7&amp;w=178&amp;h=174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79" y="691546"/>
            <a:ext cx="1114704" cy="10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020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594121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Mental Illness and Obesity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30" y="1511718"/>
            <a:ext cx="8690135" cy="44538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2" y="1954310"/>
            <a:ext cx="8237538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ts3.mm.bing.net/th?id=H.4992140306810474&amp;pid=1.7&amp;w=233&amp;h=188&amp;c=7&amp;rs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30" y="801687"/>
            <a:ext cx="1405057" cy="11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442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736758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Mental Illness and Obesity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" y="1604051"/>
            <a:ext cx="8690135" cy="44538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2550" y="1803940"/>
            <a:ext cx="8307450" cy="352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Many fitness programs achieved “statistically significant” weight loss results.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That means that 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while in the program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the weights of participants dropped enough to make it safe to infer that there would be weight loss in the larger population.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But the authors also note that in most of these programs the weight loss was not “clinically significant.”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They say elsewhere in the article that in this context clinically significant means more than 5% of one’s body weight.</a:t>
            </a:r>
          </a:p>
        </p:txBody>
      </p:sp>
      <p:pic>
        <p:nvPicPr>
          <p:cNvPr id="15366" name="Picture 6" descr="http://ts1.mm.bing.net/th?id=H.4903844365010548&amp;pid=1.7&amp;w=178&amp;h=174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79" y="691546"/>
            <a:ext cx="1114704" cy="10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605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736758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Apnea in Your Stockings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" y="1604051"/>
            <a:ext cx="8690135" cy="44538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9" y="1945836"/>
            <a:ext cx="8237538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9" name="Picture 9" descr="http://ts1.mm.bing.net/th?id=H.4629318661505283&amp;pid=1.9&amp;w=300&amp;h=300&amp;p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37" y="942468"/>
            <a:ext cx="1109977" cy="11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621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736758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Apnea in Your Stockings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" y="1604051"/>
            <a:ext cx="8690135" cy="44538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2550" y="1803940"/>
            <a:ext cx="8307450" cy="249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Statistically significant reduction.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Effect size seems to be about a 36% reduction in apnea episodes.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Average number of episodes decreased from 48 per hour to 31 per hour.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But the blog author is concerned because this still leaves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the “average” severe patient in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the severe category.</a:t>
            </a:r>
          </a:p>
        </p:txBody>
      </p:sp>
      <p:pic>
        <p:nvPicPr>
          <p:cNvPr id="15366" name="Picture 6" descr="http://ts1.mm.bing.net/th?id=H.4903844365010548&amp;pid=1.7&amp;w=178&amp;h=174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79" y="691546"/>
            <a:ext cx="1114704" cy="10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765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" y="1524000"/>
            <a:ext cx="8690135" cy="45562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943600" cy="2749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2442" y="390369"/>
            <a:ext cx="736758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yriad Pro" pitchFamily="34" charset="0"/>
              </a:rPr>
              <a:t>Coffee and Pregnancy</a:t>
            </a:r>
            <a:endParaRPr lang="en-US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03" y="3738660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2" y="1652813"/>
            <a:ext cx="8237538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4" name="Picture 6" descr="http://image.shutterstock.com/display_pic_with_logo/243289/243289,1254918207,2/stock-vector-coffee-mug-coffee-words-vector-template-383993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4234" r="4317" b="6647"/>
          <a:stretch/>
        </p:blipFill>
        <p:spPr bwMode="auto">
          <a:xfrm>
            <a:off x="6460331" y="192087"/>
            <a:ext cx="1719745" cy="20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06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32f4fe56-138d-4a88-9f9e-62338f6c9524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50135</TotalTime>
  <Words>473</Words>
  <Application>Microsoft Office PowerPoint</Application>
  <PresentationFormat>Custom</PresentationFormat>
  <Paragraphs>56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One-Sentence Reflection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Dreis Work</dc:creator>
  <cp:lastModifiedBy>Rayens, William S</cp:lastModifiedBy>
  <cp:revision>409</cp:revision>
  <cp:lastPrinted>1601-01-01T00:00:00Z</cp:lastPrinted>
  <dcterms:created xsi:type="dcterms:W3CDTF">2013-02-13T16:54:44Z</dcterms:created>
  <dcterms:modified xsi:type="dcterms:W3CDTF">2014-06-17T16:13:30Z</dcterms:modified>
</cp:coreProperties>
</file>