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707" r:id="rId2"/>
  </p:sldMasterIdLst>
  <p:notesMasterIdLst>
    <p:notesMasterId r:id="rId77"/>
  </p:notesMasterIdLst>
  <p:handoutMasterIdLst>
    <p:handoutMasterId r:id="rId78"/>
  </p:handoutMasterIdLst>
  <p:sldIdLst>
    <p:sldId id="256" r:id="rId3"/>
    <p:sldId id="257" r:id="rId4"/>
    <p:sldId id="286" r:id="rId5"/>
    <p:sldId id="325" r:id="rId6"/>
    <p:sldId id="358" r:id="rId7"/>
    <p:sldId id="368" r:id="rId8"/>
    <p:sldId id="369" r:id="rId9"/>
    <p:sldId id="326" r:id="rId10"/>
    <p:sldId id="280" r:id="rId11"/>
    <p:sldId id="341" r:id="rId12"/>
    <p:sldId id="330" r:id="rId13"/>
    <p:sldId id="353" r:id="rId14"/>
    <p:sldId id="347" r:id="rId15"/>
    <p:sldId id="348" r:id="rId16"/>
    <p:sldId id="349" r:id="rId17"/>
    <p:sldId id="364" r:id="rId18"/>
    <p:sldId id="389" r:id="rId19"/>
    <p:sldId id="390" r:id="rId20"/>
    <p:sldId id="372" r:id="rId21"/>
    <p:sldId id="343" r:id="rId22"/>
    <p:sldId id="365" r:id="rId23"/>
    <p:sldId id="374" r:id="rId24"/>
    <p:sldId id="269" r:id="rId25"/>
    <p:sldId id="298" r:id="rId26"/>
    <p:sldId id="291" r:id="rId27"/>
    <p:sldId id="376" r:id="rId28"/>
    <p:sldId id="306" r:id="rId29"/>
    <p:sldId id="377" r:id="rId30"/>
    <p:sldId id="375" r:id="rId31"/>
    <p:sldId id="378" r:id="rId32"/>
    <p:sldId id="382" r:id="rId33"/>
    <p:sldId id="398" r:id="rId34"/>
    <p:sldId id="402" r:id="rId35"/>
    <p:sldId id="400" r:id="rId36"/>
    <p:sldId id="401" r:id="rId37"/>
    <p:sldId id="299" r:id="rId38"/>
    <p:sldId id="387" r:id="rId39"/>
    <p:sldId id="304" r:id="rId40"/>
    <p:sldId id="345" r:id="rId41"/>
    <p:sldId id="270" r:id="rId42"/>
    <p:sldId id="384" r:id="rId43"/>
    <p:sldId id="380" r:id="rId44"/>
    <p:sldId id="381" r:id="rId45"/>
    <p:sldId id="360" r:id="rId46"/>
    <p:sldId id="363" r:id="rId47"/>
    <p:sldId id="355" r:id="rId48"/>
    <p:sldId id="351" r:id="rId49"/>
    <p:sldId id="359" r:id="rId50"/>
    <p:sldId id="352" r:id="rId51"/>
    <p:sldId id="357" r:id="rId52"/>
    <p:sldId id="312" r:id="rId53"/>
    <p:sldId id="328" r:id="rId54"/>
    <p:sldId id="379" r:id="rId55"/>
    <p:sldId id="383" r:id="rId56"/>
    <p:sldId id="318" r:id="rId57"/>
    <p:sldId id="317" r:id="rId58"/>
    <p:sldId id="316" r:id="rId59"/>
    <p:sldId id="315" r:id="rId60"/>
    <p:sldId id="319" r:id="rId61"/>
    <p:sldId id="320" r:id="rId62"/>
    <p:sldId id="321" r:id="rId63"/>
    <p:sldId id="322" r:id="rId64"/>
    <p:sldId id="324" r:id="rId65"/>
    <p:sldId id="403" r:id="rId66"/>
    <p:sldId id="404" r:id="rId67"/>
    <p:sldId id="323" r:id="rId68"/>
    <p:sldId id="333" r:id="rId69"/>
    <p:sldId id="332" r:id="rId70"/>
    <p:sldId id="336" r:id="rId71"/>
    <p:sldId id="337" r:id="rId72"/>
    <p:sldId id="338" r:id="rId73"/>
    <p:sldId id="339" r:id="rId74"/>
    <p:sldId id="340" r:id="rId75"/>
    <p:sldId id="342" r:id="rId76"/>
  </p:sldIdLst>
  <p:sldSz cx="9144000" cy="6858000" type="screen4x3"/>
  <p:notesSz cx="6858000" cy="9144000"/>
  <p:defaultTextStyle>
    <a:defPPr>
      <a:defRPr lang="en-US"/>
    </a:defPPr>
    <a:lvl1pPr algn="l" rtl="0" fontAlgn="base">
      <a:spcBef>
        <a:spcPct val="0"/>
      </a:spcBef>
      <a:spcAft>
        <a:spcPct val="0"/>
      </a:spcAft>
      <a:defRPr sz="1900" b="1" kern="1200">
        <a:solidFill>
          <a:srgbClr val="4D5367"/>
        </a:solidFill>
        <a:latin typeface="Calibri" pitchFamily="34" charset="0"/>
        <a:ea typeface="+mn-ea"/>
        <a:cs typeface="+mn-cs"/>
      </a:defRPr>
    </a:lvl1pPr>
    <a:lvl2pPr marL="457200" algn="l" rtl="0" fontAlgn="base">
      <a:spcBef>
        <a:spcPct val="0"/>
      </a:spcBef>
      <a:spcAft>
        <a:spcPct val="0"/>
      </a:spcAft>
      <a:defRPr sz="1900" b="1" kern="1200">
        <a:solidFill>
          <a:srgbClr val="4D5367"/>
        </a:solidFill>
        <a:latin typeface="Calibri" pitchFamily="34" charset="0"/>
        <a:ea typeface="+mn-ea"/>
        <a:cs typeface="+mn-cs"/>
      </a:defRPr>
    </a:lvl2pPr>
    <a:lvl3pPr marL="914400" algn="l" rtl="0" fontAlgn="base">
      <a:spcBef>
        <a:spcPct val="0"/>
      </a:spcBef>
      <a:spcAft>
        <a:spcPct val="0"/>
      </a:spcAft>
      <a:defRPr sz="1900" b="1" kern="1200">
        <a:solidFill>
          <a:srgbClr val="4D5367"/>
        </a:solidFill>
        <a:latin typeface="Calibri" pitchFamily="34" charset="0"/>
        <a:ea typeface="+mn-ea"/>
        <a:cs typeface="+mn-cs"/>
      </a:defRPr>
    </a:lvl3pPr>
    <a:lvl4pPr marL="1371600" algn="l" rtl="0" fontAlgn="base">
      <a:spcBef>
        <a:spcPct val="0"/>
      </a:spcBef>
      <a:spcAft>
        <a:spcPct val="0"/>
      </a:spcAft>
      <a:defRPr sz="1900" b="1" kern="1200">
        <a:solidFill>
          <a:srgbClr val="4D5367"/>
        </a:solidFill>
        <a:latin typeface="Calibri" pitchFamily="34" charset="0"/>
        <a:ea typeface="+mn-ea"/>
        <a:cs typeface="+mn-cs"/>
      </a:defRPr>
    </a:lvl4pPr>
    <a:lvl5pPr marL="1828800" algn="l" rtl="0" fontAlgn="base">
      <a:spcBef>
        <a:spcPct val="0"/>
      </a:spcBef>
      <a:spcAft>
        <a:spcPct val="0"/>
      </a:spcAft>
      <a:defRPr sz="1900" b="1" kern="1200">
        <a:solidFill>
          <a:srgbClr val="4D5367"/>
        </a:solidFill>
        <a:latin typeface="Calibri" pitchFamily="34" charset="0"/>
        <a:ea typeface="+mn-ea"/>
        <a:cs typeface="+mn-cs"/>
      </a:defRPr>
    </a:lvl5pPr>
    <a:lvl6pPr marL="2286000" algn="l" defTabSz="914400" rtl="0" eaLnBrk="1" latinLnBrk="0" hangingPunct="1">
      <a:defRPr sz="1900" b="1" kern="1200">
        <a:solidFill>
          <a:srgbClr val="4D5367"/>
        </a:solidFill>
        <a:latin typeface="Calibri" pitchFamily="34" charset="0"/>
        <a:ea typeface="+mn-ea"/>
        <a:cs typeface="+mn-cs"/>
      </a:defRPr>
    </a:lvl6pPr>
    <a:lvl7pPr marL="2743200" algn="l" defTabSz="914400" rtl="0" eaLnBrk="1" latinLnBrk="0" hangingPunct="1">
      <a:defRPr sz="1900" b="1" kern="1200">
        <a:solidFill>
          <a:srgbClr val="4D5367"/>
        </a:solidFill>
        <a:latin typeface="Calibri" pitchFamily="34" charset="0"/>
        <a:ea typeface="+mn-ea"/>
        <a:cs typeface="+mn-cs"/>
      </a:defRPr>
    </a:lvl7pPr>
    <a:lvl8pPr marL="3200400" algn="l" defTabSz="914400" rtl="0" eaLnBrk="1" latinLnBrk="0" hangingPunct="1">
      <a:defRPr sz="1900" b="1" kern="1200">
        <a:solidFill>
          <a:srgbClr val="4D5367"/>
        </a:solidFill>
        <a:latin typeface="Calibri" pitchFamily="34" charset="0"/>
        <a:ea typeface="+mn-ea"/>
        <a:cs typeface="+mn-cs"/>
      </a:defRPr>
    </a:lvl8pPr>
    <a:lvl9pPr marL="3657600" algn="l" defTabSz="914400" rtl="0" eaLnBrk="1" latinLnBrk="0" hangingPunct="1">
      <a:defRPr sz="1900" b="1" kern="1200">
        <a:solidFill>
          <a:srgbClr val="4D5367"/>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1706F8"/>
    <a:srgbClr val="800000"/>
    <a:srgbClr val="727B96"/>
    <a:srgbClr val="A2A8BA"/>
    <a:srgbClr val="E9EDEF"/>
    <a:srgbClr val="D1D4DD"/>
    <a:srgbClr val="0B036D"/>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29" autoAdjust="0"/>
    <p:restoredTop sz="92884" autoAdjust="0"/>
  </p:normalViewPr>
  <p:slideViewPr>
    <p:cSldViewPr>
      <p:cViewPr>
        <p:scale>
          <a:sx n="78" d="100"/>
          <a:sy n="78" d="100"/>
        </p:scale>
        <p:origin x="-322" y="-5"/>
      </p:cViewPr>
      <p:guideLst>
        <p:guide orient="horz" pos="2208"/>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1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spcAft>
                <a:spcPct val="0"/>
              </a:spcAft>
              <a:buClrTx/>
              <a:buSzTx/>
              <a:buFontTx/>
              <a:buChar char="•"/>
              <a:defRPr sz="1200" b="0">
                <a:latin typeface="Georgia" pitchFamily="18"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spcAft>
                <a:spcPct val="0"/>
              </a:spcAft>
              <a:buClrTx/>
              <a:buSzTx/>
              <a:buFontTx/>
              <a:buChar char="•"/>
              <a:defRPr sz="1200" b="0">
                <a:latin typeface="Georgia" pitchFamily="18" charset="0"/>
              </a:defRPr>
            </a:lvl1pPr>
          </a:lstStyle>
          <a:p>
            <a:pPr>
              <a:defRPr/>
            </a:pPr>
            <a:fld id="{3CD2D08B-4175-4DD5-AF17-146E6D2799D6}" type="datetimeFigureOut">
              <a:rPr lang="en-US"/>
              <a:pPr>
                <a:defRPr/>
              </a:pPr>
              <a:t>9/9/2009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spcAft>
                <a:spcPct val="0"/>
              </a:spcAft>
              <a:buClrTx/>
              <a:buSzTx/>
              <a:buFontTx/>
              <a:buChar char="•"/>
              <a:defRPr sz="1200" b="0">
                <a:latin typeface="Georgia" pitchFamily="18"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spcAft>
                <a:spcPct val="0"/>
              </a:spcAft>
              <a:buClrTx/>
              <a:buSzTx/>
              <a:buFontTx/>
              <a:buChar char="•"/>
              <a:defRPr sz="1200" b="0">
                <a:latin typeface="Georgia" pitchFamily="18" charset="0"/>
              </a:defRPr>
            </a:lvl1pPr>
          </a:lstStyle>
          <a:p>
            <a:pPr>
              <a:defRPr/>
            </a:pPr>
            <a:fld id="{82B33C09-D6D5-4E95-A6C3-40B13CAFCEC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Aft>
                <a:spcPct val="0"/>
              </a:spcAft>
              <a:buClrTx/>
              <a:buSzTx/>
              <a:buFontTx/>
              <a:buNone/>
              <a:defRPr sz="1200" b="0">
                <a:solidFill>
                  <a:schemeClr val="tx1"/>
                </a:solidFill>
                <a:latin typeface="Georgia" pitchFamily="18" charset="0"/>
              </a:defRPr>
            </a:lvl1pPr>
          </a:lstStyle>
          <a:p>
            <a:pPr>
              <a:defRPr/>
            </a:pPr>
            <a:endParaRPr lang="en-US"/>
          </a:p>
        </p:txBody>
      </p:sp>
      <p:sp>
        <p:nvSpPr>
          <p:cNvPr id="1075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Aft>
                <a:spcPct val="0"/>
              </a:spcAft>
              <a:buClrTx/>
              <a:buSzTx/>
              <a:buFontTx/>
              <a:buNone/>
              <a:defRPr sz="1200" b="0">
                <a:solidFill>
                  <a:schemeClr val="tx1"/>
                </a:solidFill>
                <a:latin typeface="Georgia" pitchFamily="18" charset="0"/>
              </a:defRPr>
            </a:lvl1pPr>
          </a:lstStyle>
          <a:p>
            <a:pPr>
              <a:defRPr/>
            </a:pPr>
            <a:fld id="{C7739147-D9BC-43CC-98A5-71C8CD44E234}" type="datetimeFigureOut">
              <a:rPr lang="en-US"/>
              <a:pPr>
                <a:defRPr/>
              </a:pPr>
              <a:t>9/9/2009</a:t>
            </a:fld>
            <a:endParaRPr lang="en-US"/>
          </a:p>
        </p:txBody>
      </p:sp>
      <p:sp>
        <p:nvSpPr>
          <p:cNvPr id="20484" name="Rectangle 4"/>
          <p:cNvSpPr>
            <a:spLocks noGrp="1" noRot="1" noChangeAspect="1" noChangeArrowheads="1" noTextEdit="1"/>
          </p:cNvSpPr>
          <p:nvPr>
            <p:ph type="sldImg" idx="2"/>
          </p:nvPr>
        </p:nvSpPr>
        <p:spPr bwMode="auto">
          <a:xfrm>
            <a:off x="1981200" y="533400"/>
            <a:ext cx="3048000" cy="2286000"/>
          </a:xfrm>
          <a:prstGeom prst="rect">
            <a:avLst/>
          </a:prstGeom>
          <a:noFill/>
          <a:ln w="9525">
            <a:solidFill>
              <a:srgbClr val="000000"/>
            </a:solidFill>
            <a:miter lim="800000"/>
            <a:headEnd/>
            <a:tailEnd/>
          </a:ln>
        </p:spPr>
      </p:sp>
      <p:sp>
        <p:nvSpPr>
          <p:cNvPr id="107525" name="Rectangle 5"/>
          <p:cNvSpPr>
            <a:spLocks noGrp="1" noChangeArrowheads="1"/>
          </p:cNvSpPr>
          <p:nvPr>
            <p:ph type="body" sz="quarter" idx="3"/>
          </p:nvPr>
        </p:nvSpPr>
        <p:spPr bwMode="auto">
          <a:xfrm>
            <a:off x="685800" y="3124200"/>
            <a:ext cx="5486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75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Aft>
                <a:spcPct val="0"/>
              </a:spcAft>
              <a:buClrTx/>
              <a:buSzTx/>
              <a:buFontTx/>
              <a:buNone/>
              <a:defRPr sz="1200" b="0">
                <a:solidFill>
                  <a:schemeClr val="tx1"/>
                </a:solidFill>
                <a:latin typeface="Georgia" pitchFamily="18" charset="0"/>
              </a:defRPr>
            </a:lvl1pPr>
          </a:lstStyle>
          <a:p>
            <a:pPr>
              <a:defRPr/>
            </a:pPr>
            <a:endParaRPr lang="en-US"/>
          </a:p>
        </p:txBody>
      </p:sp>
      <p:sp>
        <p:nvSpPr>
          <p:cNvPr id="1075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Aft>
                <a:spcPct val="0"/>
              </a:spcAft>
              <a:buClrTx/>
              <a:buSzTx/>
              <a:buFontTx/>
              <a:buNone/>
              <a:defRPr sz="1200" b="0">
                <a:solidFill>
                  <a:schemeClr val="tx1"/>
                </a:solidFill>
                <a:latin typeface="Georgia" pitchFamily="18" charset="0"/>
              </a:defRPr>
            </a:lvl1pPr>
          </a:lstStyle>
          <a:p>
            <a:pPr>
              <a:defRPr/>
            </a:pPr>
            <a:fld id="{AA5D0199-052F-4723-A31A-FEDBC749B6E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p:spPr>
        <p:txBody>
          <a:bodyPr/>
          <a:lstStyle/>
          <a:p>
            <a:pPr eaLnBrk="1" hangingPunct="1"/>
            <a:endParaRPr lang="en-US" smtClean="0"/>
          </a:p>
          <a:p>
            <a:pPr eaLnBrk="1" hangingPunct="1"/>
            <a:endParaRPr lang="en-US" smtClean="0"/>
          </a:p>
        </p:txBody>
      </p:sp>
      <p:sp>
        <p:nvSpPr>
          <p:cNvPr id="23555" name="Slide Number Placeholder 3"/>
          <p:cNvSpPr>
            <a:spLocks noGrp="1"/>
          </p:cNvSpPr>
          <p:nvPr>
            <p:ph type="sldNum" sz="quarter" idx="5"/>
          </p:nvPr>
        </p:nvSpPr>
        <p:spPr>
          <a:noFill/>
        </p:spPr>
        <p:txBody>
          <a:bodyPr/>
          <a:lstStyle/>
          <a:p>
            <a:fld id="{87CFD8FE-AF0A-4101-9942-6ED47602C8E4}"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ln/>
        </p:spPr>
      </p:sp>
      <p:sp>
        <p:nvSpPr>
          <p:cNvPr id="41986" name="Notes Placeholder 2"/>
          <p:cNvSpPr>
            <a:spLocks noGrp="1"/>
          </p:cNvSpPr>
          <p:nvPr>
            <p:ph type="body" idx="1"/>
          </p:nvPr>
        </p:nvSpPr>
        <p:spPr>
          <a:noFill/>
          <a:ln/>
        </p:spPr>
        <p:txBody>
          <a:bodyPr/>
          <a:lstStyle/>
          <a:p>
            <a:endParaRPr lang="en-US" smtClean="0"/>
          </a:p>
        </p:txBody>
      </p:sp>
      <p:sp>
        <p:nvSpPr>
          <p:cNvPr id="41987" name="Slide Number Placeholder 3"/>
          <p:cNvSpPr>
            <a:spLocks noGrp="1"/>
          </p:cNvSpPr>
          <p:nvPr>
            <p:ph type="sldNum" sz="quarter" idx="5"/>
          </p:nvPr>
        </p:nvSpPr>
        <p:spPr>
          <a:noFill/>
        </p:spPr>
        <p:txBody>
          <a:bodyPr/>
          <a:lstStyle/>
          <a:p>
            <a:fld id="{31DB2440-F0B8-4B6D-ABCB-175B929B37BC}"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a:ln/>
        </p:spPr>
      </p:sp>
      <p:sp>
        <p:nvSpPr>
          <p:cNvPr id="44034" name="Notes Placeholder 2"/>
          <p:cNvSpPr>
            <a:spLocks noGrp="1"/>
          </p:cNvSpPr>
          <p:nvPr>
            <p:ph type="body" idx="1"/>
          </p:nvPr>
        </p:nvSpPr>
        <p:spPr>
          <a:noFill/>
          <a:ln/>
        </p:spPr>
        <p:txBody>
          <a:bodyPr/>
          <a:lstStyle/>
          <a:p>
            <a:endParaRPr lang="en-US" smtClean="0"/>
          </a:p>
        </p:txBody>
      </p:sp>
      <p:sp>
        <p:nvSpPr>
          <p:cNvPr id="44035" name="Slide Number Placeholder 3"/>
          <p:cNvSpPr>
            <a:spLocks noGrp="1"/>
          </p:cNvSpPr>
          <p:nvPr>
            <p:ph type="sldNum" sz="quarter" idx="5"/>
          </p:nvPr>
        </p:nvSpPr>
        <p:spPr>
          <a:noFill/>
        </p:spPr>
        <p:txBody>
          <a:bodyPr/>
          <a:lstStyle/>
          <a:p>
            <a:fld id="{25AD7C99-F113-477E-9E60-8A55490B29E8}"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a:ln/>
        </p:spPr>
      </p:sp>
      <p:sp>
        <p:nvSpPr>
          <p:cNvPr id="46082" name="Notes Placeholder 2"/>
          <p:cNvSpPr>
            <a:spLocks noGrp="1"/>
          </p:cNvSpPr>
          <p:nvPr>
            <p:ph type="body" idx="1"/>
          </p:nvPr>
        </p:nvSpPr>
        <p:spPr>
          <a:noFill/>
          <a:ln/>
        </p:spPr>
        <p:txBody>
          <a:bodyPr/>
          <a:lstStyle/>
          <a:p>
            <a:endParaRPr lang="en-US" smtClean="0"/>
          </a:p>
        </p:txBody>
      </p:sp>
      <p:sp>
        <p:nvSpPr>
          <p:cNvPr id="46083" name="Slide Number Placeholder 3"/>
          <p:cNvSpPr>
            <a:spLocks noGrp="1"/>
          </p:cNvSpPr>
          <p:nvPr>
            <p:ph type="sldNum" sz="quarter" idx="5"/>
          </p:nvPr>
        </p:nvSpPr>
        <p:spPr>
          <a:noFill/>
        </p:spPr>
        <p:txBody>
          <a:bodyPr/>
          <a:lstStyle/>
          <a:p>
            <a:fld id="{B66B7491-2E79-4FEE-B14F-1B97FCD2E1EC}"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a:ln/>
        </p:spPr>
      </p:sp>
      <p:sp>
        <p:nvSpPr>
          <p:cNvPr id="48130" name="Notes Placeholder 2"/>
          <p:cNvSpPr>
            <a:spLocks noGrp="1"/>
          </p:cNvSpPr>
          <p:nvPr>
            <p:ph type="body" idx="1"/>
          </p:nvPr>
        </p:nvSpPr>
        <p:spPr>
          <a:noFill/>
          <a:ln/>
        </p:spPr>
        <p:txBody>
          <a:bodyPr/>
          <a:lstStyle/>
          <a:p>
            <a:endParaRPr lang="en-US" smtClean="0"/>
          </a:p>
        </p:txBody>
      </p:sp>
      <p:sp>
        <p:nvSpPr>
          <p:cNvPr id="48131" name="Slide Number Placeholder 3"/>
          <p:cNvSpPr>
            <a:spLocks noGrp="1"/>
          </p:cNvSpPr>
          <p:nvPr>
            <p:ph type="sldNum" sz="quarter" idx="5"/>
          </p:nvPr>
        </p:nvSpPr>
        <p:spPr>
          <a:noFill/>
        </p:spPr>
        <p:txBody>
          <a:bodyPr/>
          <a:lstStyle/>
          <a:p>
            <a:fld id="{1E933120-430E-43CF-81D6-6D11B160C160}"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p:spPr>
        <p:txBody>
          <a:bodyPr/>
          <a:lstStyle/>
          <a:p>
            <a:endParaRPr lang="en-US" smtClean="0"/>
          </a:p>
        </p:txBody>
      </p:sp>
      <p:sp>
        <p:nvSpPr>
          <p:cNvPr id="50179" name="Slide Number Placeholder 3"/>
          <p:cNvSpPr>
            <a:spLocks noGrp="1"/>
          </p:cNvSpPr>
          <p:nvPr>
            <p:ph type="sldNum" sz="quarter" idx="5"/>
          </p:nvPr>
        </p:nvSpPr>
        <p:spPr>
          <a:noFill/>
        </p:spPr>
        <p:txBody>
          <a:bodyPr/>
          <a:lstStyle/>
          <a:p>
            <a:fld id="{A0C4F45C-25D0-488A-8C57-B4161F210E51}"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a:ln/>
        </p:spPr>
      </p:sp>
      <p:sp>
        <p:nvSpPr>
          <p:cNvPr id="52226" name="Notes Placeholder 2"/>
          <p:cNvSpPr>
            <a:spLocks noGrp="1"/>
          </p:cNvSpPr>
          <p:nvPr>
            <p:ph type="body" idx="1"/>
          </p:nvPr>
        </p:nvSpPr>
        <p:spPr>
          <a:noFill/>
          <a:ln/>
        </p:spPr>
        <p:txBody>
          <a:bodyPr/>
          <a:lstStyle/>
          <a:p>
            <a:r>
              <a:rPr lang="en-US" smtClean="0"/>
              <a:t>In a saturated-CC&gt;2 Ringer the atrial preparation exhibited smaller action potentials</a:t>
            </a:r>
          </a:p>
          <a:p>
            <a:r>
              <a:rPr lang="en-US" smtClean="0"/>
              <a:t>(AP) with shorter duration and higher threshold. After lOmin, these AP failed to</a:t>
            </a:r>
          </a:p>
          <a:p>
            <a:r>
              <a:rPr lang="en-US" smtClean="0"/>
              <a:t>propagate. The disappearance of propagated AP in high CO2 medium could result</a:t>
            </a:r>
          </a:p>
          <a:p>
            <a:r>
              <a:rPr lang="en-US" smtClean="0"/>
              <a:t>from either alterations in membrane excitability, namely the Na conductance, or in FROG  ATRIAL FIBRES</a:t>
            </a:r>
          </a:p>
          <a:p>
            <a:endParaRPr lang="en-US" smtClean="0"/>
          </a:p>
          <a:p>
            <a:r>
              <a:rPr lang="en-US" i="1" smtClean="0"/>
              <a:t>F. Mazet, I. Dunia, G. Vassort andjf. L. Mazet</a:t>
            </a:r>
          </a:p>
          <a:p>
            <a:endParaRPr lang="en-US" i="1" smtClean="0"/>
          </a:p>
          <a:p>
            <a:r>
              <a:rPr lang="en-US" smtClean="0"/>
              <a:t>FROG</a:t>
            </a:r>
          </a:p>
          <a:p>
            <a:r>
              <a:rPr lang="en-US" smtClean="0"/>
              <a:t>ATRIAL FIBRES</a:t>
            </a:r>
          </a:p>
          <a:p>
            <a:endParaRPr lang="en-US" smtClean="0"/>
          </a:p>
        </p:txBody>
      </p:sp>
      <p:sp>
        <p:nvSpPr>
          <p:cNvPr id="52227" name="Slide Number Placeholder 3"/>
          <p:cNvSpPr>
            <a:spLocks noGrp="1"/>
          </p:cNvSpPr>
          <p:nvPr>
            <p:ph type="sldNum" sz="quarter" idx="5"/>
          </p:nvPr>
        </p:nvSpPr>
        <p:spPr>
          <a:noFill/>
        </p:spPr>
        <p:txBody>
          <a:bodyPr/>
          <a:lstStyle/>
          <a:p>
            <a:fld id="{EFBBC286-04B3-4363-847E-F84D2F9D442A}"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a:ln/>
        </p:spPr>
      </p:sp>
      <p:sp>
        <p:nvSpPr>
          <p:cNvPr id="54274" name="Notes Placeholder 2"/>
          <p:cNvSpPr>
            <a:spLocks noGrp="1"/>
          </p:cNvSpPr>
          <p:nvPr>
            <p:ph type="body" idx="1"/>
          </p:nvPr>
        </p:nvSpPr>
        <p:spPr>
          <a:noFill/>
          <a:ln/>
        </p:spPr>
        <p:txBody>
          <a:bodyPr/>
          <a:lstStyle/>
          <a:p>
            <a:endParaRPr lang="en-US" smtClean="0"/>
          </a:p>
        </p:txBody>
      </p:sp>
      <p:sp>
        <p:nvSpPr>
          <p:cNvPr id="54275" name="Slide Number Placeholder 3"/>
          <p:cNvSpPr>
            <a:spLocks noGrp="1"/>
          </p:cNvSpPr>
          <p:nvPr>
            <p:ph type="sldNum" sz="quarter" idx="5"/>
          </p:nvPr>
        </p:nvSpPr>
        <p:spPr>
          <a:noFill/>
        </p:spPr>
        <p:txBody>
          <a:bodyPr/>
          <a:lstStyle/>
          <a:p>
            <a:fld id="{FD7E371C-33A7-4075-BFDB-2CFA160C6191}"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p:spPr>
        <p:txBody>
          <a:bodyPr/>
          <a:lstStyle/>
          <a:p>
            <a:r>
              <a:rPr lang="en-US" smtClean="0"/>
              <a:t>It is these questions that I will be addressing today, as well as possible mechanisms to explain the results….</a:t>
            </a:r>
          </a:p>
        </p:txBody>
      </p:sp>
      <p:sp>
        <p:nvSpPr>
          <p:cNvPr id="56323" name="Slide Number Placeholder 3"/>
          <p:cNvSpPr>
            <a:spLocks noGrp="1"/>
          </p:cNvSpPr>
          <p:nvPr>
            <p:ph type="sldNum" sz="quarter" idx="5"/>
          </p:nvPr>
        </p:nvSpPr>
        <p:spPr>
          <a:noFill/>
        </p:spPr>
        <p:txBody>
          <a:bodyPr/>
          <a:lstStyle/>
          <a:p>
            <a:fld id="{C1FA0C4D-6C31-4717-B936-F33E199407E3}"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ln/>
        </p:spPr>
      </p:sp>
      <p:sp>
        <p:nvSpPr>
          <p:cNvPr id="58370" name="Notes Placeholder 2"/>
          <p:cNvSpPr>
            <a:spLocks noGrp="1"/>
          </p:cNvSpPr>
          <p:nvPr>
            <p:ph type="body" idx="1"/>
          </p:nvPr>
        </p:nvSpPr>
        <p:spPr>
          <a:noFill/>
          <a:ln/>
        </p:spPr>
        <p:txBody>
          <a:bodyPr/>
          <a:lstStyle/>
          <a:p>
            <a:r>
              <a:rPr lang="en-US" smtClean="0"/>
              <a:t>http://highered.mcgraw-hill.com/olcweb/cgi/pluginpop.cgi?it=swf::535::535::/sites/dl/free/0072437316/120107/bio_c.swf::Function%20of%20the%20Neuromuscular%20Junction</a:t>
            </a:r>
          </a:p>
          <a:p>
            <a:endParaRPr lang="en-US" smtClean="0"/>
          </a:p>
        </p:txBody>
      </p:sp>
      <p:sp>
        <p:nvSpPr>
          <p:cNvPr id="58371" name="Slide Number Placeholder 3"/>
          <p:cNvSpPr>
            <a:spLocks noGrp="1"/>
          </p:cNvSpPr>
          <p:nvPr>
            <p:ph type="sldNum" sz="quarter" idx="5"/>
          </p:nvPr>
        </p:nvSpPr>
        <p:spPr>
          <a:noFill/>
        </p:spPr>
        <p:txBody>
          <a:bodyPr/>
          <a:lstStyle/>
          <a:p>
            <a:fld id="{234A0FBF-AD9E-42EB-AFDE-CB6976198B92}"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a:ln/>
        </p:spPr>
      </p:sp>
      <p:sp>
        <p:nvSpPr>
          <p:cNvPr id="60418" name="Notes Placeholder 2"/>
          <p:cNvSpPr>
            <a:spLocks noGrp="1"/>
          </p:cNvSpPr>
          <p:nvPr>
            <p:ph type="body" idx="1"/>
          </p:nvPr>
        </p:nvSpPr>
        <p:spPr>
          <a:noFill/>
          <a:ln/>
        </p:spPr>
        <p:txBody>
          <a:bodyPr/>
          <a:lstStyle/>
          <a:p>
            <a:endParaRPr lang="en-US" smtClean="0"/>
          </a:p>
        </p:txBody>
      </p:sp>
      <p:sp>
        <p:nvSpPr>
          <p:cNvPr id="60419" name="Slide Number Placeholder 3"/>
          <p:cNvSpPr>
            <a:spLocks noGrp="1"/>
          </p:cNvSpPr>
          <p:nvPr>
            <p:ph type="sldNum" sz="quarter" idx="5"/>
          </p:nvPr>
        </p:nvSpPr>
        <p:spPr>
          <a:noFill/>
        </p:spPr>
        <p:txBody>
          <a:bodyPr/>
          <a:lstStyle/>
          <a:p>
            <a:fld id="{156DFA99-EEEF-47C5-B1F1-FFAE4AAF666D}"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p:spPr>
        <p:txBody>
          <a:bodyPr/>
          <a:lstStyle/>
          <a:p>
            <a:pPr eaLnBrk="1" hangingPunct="1"/>
            <a:endParaRPr lang="en-US" smtClean="0"/>
          </a:p>
        </p:txBody>
      </p:sp>
      <p:sp>
        <p:nvSpPr>
          <p:cNvPr id="25603" name="Slide Number Placeholder 3"/>
          <p:cNvSpPr>
            <a:spLocks noGrp="1"/>
          </p:cNvSpPr>
          <p:nvPr>
            <p:ph type="sldNum" sz="quarter" idx="5"/>
          </p:nvPr>
        </p:nvSpPr>
        <p:spPr>
          <a:noFill/>
        </p:spPr>
        <p:txBody>
          <a:bodyPr/>
          <a:lstStyle/>
          <a:p>
            <a:fld id="{2CC22E4A-467B-40D6-BA50-E867E864EA0C}"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a:ln/>
        </p:spPr>
      </p:sp>
      <p:sp>
        <p:nvSpPr>
          <p:cNvPr id="62466" name="Notes Placeholder 2"/>
          <p:cNvSpPr>
            <a:spLocks noGrp="1"/>
          </p:cNvSpPr>
          <p:nvPr>
            <p:ph type="body" idx="1"/>
          </p:nvPr>
        </p:nvSpPr>
        <p:spPr>
          <a:noFill/>
          <a:ln/>
        </p:spPr>
        <p:txBody>
          <a:bodyPr/>
          <a:lstStyle/>
          <a:p>
            <a:endParaRPr lang="en-US" smtClean="0"/>
          </a:p>
        </p:txBody>
      </p:sp>
      <p:sp>
        <p:nvSpPr>
          <p:cNvPr id="62467" name="Slide Number Placeholder 3"/>
          <p:cNvSpPr>
            <a:spLocks noGrp="1"/>
          </p:cNvSpPr>
          <p:nvPr>
            <p:ph type="sldNum" sz="quarter" idx="5"/>
          </p:nvPr>
        </p:nvSpPr>
        <p:spPr>
          <a:noFill/>
        </p:spPr>
        <p:txBody>
          <a:bodyPr/>
          <a:lstStyle/>
          <a:p>
            <a:fld id="{A4FBA8CB-2BF2-4355-AC2B-A9992E461AD1}"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a:noFill/>
          <a:ln/>
        </p:spPr>
        <p:txBody>
          <a:bodyPr/>
          <a:lstStyle/>
          <a:p>
            <a:endParaRPr lang="en-US" smtClean="0"/>
          </a:p>
        </p:txBody>
      </p:sp>
      <p:sp>
        <p:nvSpPr>
          <p:cNvPr id="153603" name="Slide Number Placeholder 3"/>
          <p:cNvSpPr>
            <a:spLocks noGrp="1"/>
          </p:cNvSpPr>
          <p:nvPr>
            <p:ph type="sldNum" sz="quarter" idx="5"/>
          </p:nvPr>
        </p:nvSpPr>
        <p:spPr>
          <a:noFill/>
        </p:spPr>
        <p:txBody>
          <a:bodyPr/>
          <a:lstStyle/>
          <a:p>
            <a:fld id="{392DD6E5-50F1-40CD-A246-A971531E1D6E}"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p:spPr>
        <p:txBody>
          <a:bodyPr/>
          <a:lstStyle/>
          <a:p>
            <a:endParaRPr lang="en-US" smtClean="0"/>
          </a:p>
        </p:txBody>
      </p:sp>
      <p:sp>
        <p:nvSpPr>
          <p:cNvPr id="155651" name="Slide Number Placeholder 3"/>
          <p:cNvSpPr>
            <a:spLocks noGrp="1"/>
          </p:cNvSpPr>
          <p:nvPr>
            <p:ph type="sldNum" sz="quarter" idx="5"/>
          </p:nvPr>
        </p:nvSpPr>
        <p:spPr>
          <a:noFill/>
        </p:spPr>
        <p:txBody>
          <a:bodyPr/>
          <a:lstStyle/>
          <a:p>
            <a:fld id="{EC20CE9C-35E5-45A8-B396-01A95B1C3927}"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a:ln/>
        </p:spPr>
      </p:sp>
      <p:sp>
        <p:nvSpPr>
          <p:cNvPr id="157698" name="Notes Placeholder 2"/>
          <p:cNvSpPr>
            <a:spLocks noGrp="1"/>
          </p:cNvSpPr>
          <p:nvPr>
            <p:ph type="body" idx="1"/>
          </p:nvPr>
        </p:nvSpPr>
        <p:spPr>
          <a:noFill/>
          <a:ln/>
        </p:spPr>
        <p:txBody>
          <a:bodyPr/>
          <a:lstStyle/>
          <a:p>
            <a:endParaRPr lang="en-US" smtClean="0"/>
          </a:p>
        </p:txBody>
      </p:sp>
      <p:sp>
        <p:nvSpPr>
          <p:cNvPr id="157699" name="Slide Number Placeholder 3"/>
          <p:cNvSpPr>
            <a:spLocks noGrp="1"/>
          </p:cNvSpPr>
          <p:nvPr>
            <p:ph type="sldNum" sz="quarter" idx="5"/>
          </p:nvPr>
        </p:nvSpPr>
        <p:spPr>
          <a:noFill/>
        </p:spPr>
        <p:txBody>
          <a:bodyPr/>
          <a:lstStyle/>
          <a:p>
            <a:fld id="{26EDD56B-0F88-494D-88AB-C92F5D95F375}"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a:ln/>
        </p:spPr>
      </p:sp>
      <p:sp>
        <p:nvSpPr>
          <p:cNvPr id="159746" name="Notes Placeholder 2"/>
          <p:cNvSpPr>
            <a:spLocks noGrp="1"/>
          </p:cNvSpPr>
          <p:nvPr>
            <p:ph type="body" idx="1"/>
          </p:nvPr>
        </p:nvSpPr>
        <p:spPr>
          <a:noFill/>
          <a:ln/>
        </p:spPr>
        <p:txBody>
          <a:bodyPr/>
          <a:lstStyle/>
          <a:p>
            <a:endParaRPr lang="en-US" smtClean="0"/>
          </a:p>
        </p:txBody>
      </p:sp>
      <p:sp>
        <p:nvSpPr>
          <p:cNvPr id="159747" name="Slide Number Placeholder 3"/>
          <p:cNvSpPr>
            <a:spLocks noGrp="1"/>
          </p:cNvSpPr>
          <p:nvPr>
            <p:ph type="sldNum" sz="quarter" idx="5"/>
          </p:nvPr>
        </p:nvSpPr>
        <p:spPr>
          <a:noFill/>
        </p:spPr>
        <p:txBody>
          <a:bodyPr/>
          <a:lstStyle/>
          <a:p>
            <a:fld id="{4836849A-B74E-4762-80EA-671A62C28709}"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p:cNvSpPr>
          <p:nvPr>
            <p:ph type="sldImg"/>
          </p:nvPr>
        </p:nvSpPr>
        <p:spPr>
          <a:ln/>
        </p:spPr>
      </p:sp>
      <p:sp>
        <p:nvSpPr>
          <p:cNvPr id="161794" name="Notes Placeholder 2"/>
          <p:cNvSpPr>
            <a:spLocks noGrp="1"/>
          </p:cNvSpPr>
          <p:nvPr>
            <p:ph type="body" idx="1"/>
          </p:nvPr>
        </p:nvSpPr>
        <p:spPr>
          <a:noFill/>
          <a:ln/>
        </p:spPr>
        <p:txBody>
          <a:bodyPr/>
          <a:lstStyle/>
          <a:p>
            <a:r>
              <a:rPr lang="en-US" smtClean="0"/>
              <a:t>Why more points on other scatter plot??  </a:t>
            </a:r>
          </a:p>
        </p:txBody>
      </p:sp>
      <p:sp>
        <p:nvSpPr>
          <p:cNvPr id="161795" name="Slide Number Placeholder 3"/>
          <p:cNvSpPr>
            <a:spLocks noGrp="1"/>
          </p:cNvSpPr>
          <p:nvPr>
            <p:ph type="sldNum" sz="quarter" idx="5"/>
          </p:nvPr>
        </p:nvSpPr>
        <p:spPr>
          <a:noFill/>
        </p:spPr>
        <p:txBody>
          <a:bodyPr/>
          <a:lstStyle/>
          <a:p>
            <a:fld id="{6D48B304-15FC-45C4-A13F-8126E0763F08}"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a:ln/>
        </p:spPr>
      </p:sp>
      <p:sp>
        <p:nvSpPr>
          <p:cNvPr id="163842" name="Notes Placeholder 2"/>
          <p:cNvSpPr>
            <a:spLocks noGrp="1"/>
          </p:cNvSpPr>
          <p:nvPr>
            <p:ph type="body" idx="1"/>
          </p:nvPr>
        </p:nvSpPr>
        <p:spPr>
          <a:noFill/>
          <a:ln/>
        </p:spPr>
        <p:txBody>
          <a:bodyPr/>
          <a:lstStyle/>
          <a:p>
            <a:endParaRPr lang="en-US" smtClean="0"/>
          </a:p>
        </p:txBody>
      </p:sp>
      <p:sp>
        <p:nvSpPr>
          <p:cNvPr id="163843" name="Slide Number Placeholder 3"/>
          <p:cNvSpPr>
            <a:spLocks noGrp="1"/>
          </p:cNvSpPr>
          <p:nvPr>
            <p:ph type="sldNum" sz="quarter" idx="5"/>
          </p:nvPr>
        </p:nvSpPr>
        <p:spPr>
          <a:noFill/>
        </p:spPr>
        <p:txBody>
          <a:bodyPr/>
          <a:lstStyle/>
          <a:p>
            <a:fld id="{00B4316E-1C5E-47DB-A1D2-611908B9D3E5}"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a:ln/>
        </p:spPr>
      </p:sp>
      <p:sp>
        <p:nvSpPr>
          <p:cNvPr id="165890" name="Notes Placeholder 2"/>
          <p:cNvSpPr>
            <a:spLocks noGrp="1"/>
          </p:cNvSpPr>
          <p:nvPr>
            <p:ph type="body" idx="1"/>
          </p:nvPr>
        </p:nvSpPr>
        <p:spPr>
          <a:noFill/>
          <a:ln/>
        </p:spPr>
        <p:txBody>
          <a:bodyPr/>
          <a:lstStyle/>
          <a:p>
            <a:endParaRPr lang="en-US" smtClean="0"/>
          </a:p>
        </p:txBody>
      </p:sp>
      <p:sp>
        <p:nvSpPr>
          <p:cNvPr id="165891" name="Slide Number Placeholder 3"/>
          <p:cNvSpPr>
            <a:spLocks noGrp="1"/>
          </p:cNvSpPr>
          <p:nvPr>
            <p:ph type="sldNum" sz="quarter" idx="5"/>
          </p:nvPr>
        </p:nvSpPr>
        <p:spPr>
          <a:noFill/>
        </p:spPr>
        <p:txBody>
          <a:bodyPr/>
          <a:lstStyle/>
          <a:p>
            <a:fld id="{22916C68-EA2E-45AA-B5D8-87DC51BB9433}"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p:cNvSpPr>
          <p:nvPr>
            <p:ph type="sldImg"/>
          </p:nvPr>
        </p:nvSpPr>
        <p:spPr>
          <a:ln/>
        </p:spPr>
      </p:sp>
      <p:sp>
        <p:nvSpPr>
          <p:cNvPr id="167938" name="Notes Placeholder 2"/>
          <p:cNvSpPr>
            <a:spLocks noGrp="1"/>
          </p:cNvSpPr>
          <p:nvPr>
            <p:ph type="body" idx="1"/>
          </p:nvPr>
        </p:nvSpPr>
        <p:spPr>
          <a:noFill/>
          <a:ln/>
        </p:spPr>
        <p:txBody>
          <a:bodyPr/>
          <a:lstStyle/>
          <a:p>
            <a:endParaRPr lang="en-US" smtClean="0"/>
          </a:p>
        </p:txBody>
      </p:sp>
      <p:sp>
        <p:nvSpPr>
          <p:cNvPr id="167939" name="Slide Number Placeholder 3"/>
          <p:cNvSpPr>
            <a:spLocks noGrp="1"/>
          </p:cNvSpPr>
          <p:nvPr>
            <p:ph type="sldNum" sz="quarter" idx="5"/>
          </p:nvPr>
        </p:nvSpPr>
        <p:spPr>
          <a:noFill/>
        </p:spPr>
        <p:txBody>
          <a:bodyPr/>
          <a:lstStyle/>
          <a:p>
            <a:fld id="{DB843F11-3A60-403B-97E5-E551FC0DF506}"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p:cNvSpPr>
          <p:nvPr>
            <p:ph type="sldImg"/>
          </p:nvPr>
        </p:nvSpPr>
        <p:spPr>
          <a:ln/>
        </p:spPr>
      </p:sp>
      <p:sp>
        <p:nvSpPr>
          <p:cNvPr id="169986" name="Notes Placeholder 2"/>
          <p:cNvSpPr>
            <a:spLocks noGrp="1"/>
          </p:cNvSpPr>
          <p:nvPr>
            <p:ph type="body" idx="1"/>
          </p:nvPr>
        </p:nvSpPr>
        <p:spPr>
          <a:noFill/>
          <a:ln/>
        </p:spPr>
        <p:txBody>
          <a:bodyPr/>
          <a:lstStyle/>
          <a:p>
            <a:endParaRPr lang="en-US" smtClean="0"/>
          </a:p>
        </p:txBody>
      </p:sp>
      <p:sp>
        <p:nvSpPr>
          <p:cNvPr id="169987" name="Slide Number Placeholder 3"/>
          <p:cNvSpPr>
            <a:spLocks noGrp="1"/>
          </p:cNvSpPr>
          <p:nvPr>
            <p:ph type="sldNum" sz="quarter" idx="5"/>
          </p:nvPr>
        </p:nvSpPr>
        <p:spPr>
          <a:noFill/>
        </p:spPr>
        <p:txBody>
          <a:bodyPr/>
          <a:lstStyle/>
          <a:p>
            <a:fld id="{DA668BC1-F78D-4119-9DBB-64E842A24671}"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ln/>
        </p:spPr>
      </p:sp>
      <p:sp>
        <p:nvSpPr>
          <p:cNvPr id="27650" name="Rectangle 3"/>
          <p:cNvSpPr>
            <a:spLocks noGrp="1" noChangeArrowheads="1"/>
          </p:cNvSpPr>
          <p:nvPr>
            <p:ph type="body" idx="1"/>
          </p:nvPr>
        </p:nvSpPr>
        <p:spPr>
          <a:noFill/>
          <a:ln/>
        </p:spPr>
        <p:txBody>
          <a:bodyPr/>
          <a:lstStyle/>
          <a:p>
            <a:pPr eaLnBrk="1" hangingPunct="1"/>
            <a:r>
              <a:rPr lang="en-US" smtClean="0"/>
              <a:t>Carbon Dioxide plays a very important role in the environment</a:t>
            </a:r>
          </a:p>
          <a:p>
            <a:pPr eaLnBrk="1" hangingPunct="1"/>
            <a:endParaRPr lang="en-US" smtClean="0"/>
          </a:p>
          <a:p>
            <a:pPr eaLnBrk="1" hangingPunct="1"/>
            <a:r>
              <a:rPr lang="en-US" smtClean="0"/>
              <a:t>Concentrations vary from low levels to higher levels such as those found in bee hives or termite nests</a:t>
            </a:r>
          </a:p>
          <a:p>
            <a:pPr eaLnBrk="1" hangingPunct="1"/>
            <a:endParaRPr lang="en-US" smtClean="0"/>
          </a:p>
          <a:p>
            <a:pPr eaLnBrk="1" hangingPunct="1"/>
            <a:r>
              <a:rPr lang="en-US" smtClean="0"/>
              <a:t>CO2 acts like many other odorants by inducing chemotactic (orienting) behaviors based upon concentration gradients</a:t>
            </a:r>
          </a:p>
          <a:p>
            <a:pPr eaLnBrk="1" hangingPunct="1"/>
            <a:endParaRPr lang="en-US" smtClean="0"/>
          </a:p>
          <a:p>
            <a:pPr eaLnBrk="1" hangingPunct="1"/>
            <a:r>
              <a:rPr lang="en-US" smtClean="0"/>
              <a:t>Many of these behaviors can be induced by very small changes in CO2 levels and the behaviors have a very wide range.</a:t>
            </a:r>
          </a:p>
          <a:p>
            <a:pPr eaLnBrk="1" hangingPunct="1"/>
            <a:endParaRPr lang="en-US" smtClean="0"/>
          </a:p>
          <a:p>
            <a:pPr eaLnBrk="1" hangingPunct="1"/>
            <a:r>
              <a:rPr lang="en-US" smtClean="0"/>
              <a:t>A few examples of behaviors induced by CO2 are digging in ants, fanning in bees and tunneling in termites.</a:t>
            </a:r>
          </a:p>
          <a:p>
            <a:pPr eaLnBrk="1" hangingPunct="1"/>
            <a:endParaRPr lang="en-US" smtClean="0"/>
          </a:p>
          <a:p>
            <a:pPr eaLnBrk="1" hangingPunct="1"/>
            <a:r>
              <a:rPr lang="en-US" smtClean="0"/>
              <a:t>A wide range of behaviors is seen because CO2 is considered a Unspecific attract, meaning it does not provide any information other than a gradient towards the source.</a:t>
            </a:r>
          </a:p>
          <a:p>
            <a:pPr eaLnBrk="1" hangingPunct="1"/>
            <a:endParaRPr lang="en-US" smtClean="0"/>
          </a:p>
          <a:p>
            <a:pPr eaLnBrk="1" hangingPunct="1"/>
            <a:r>
              <a:rPr lang="en-US" smtClean="0"/>
              <a:t>Much of the work done with CO2 as an attractant has been done in insects and is what actually led me to the University of Arizona and the Hildebrand Lab.</a:t>
            </a:r>
          </a:p>
          <a:p>
            <a:pPr eaLnBrk="1" hangingPunct="1"/>
            <a:endParaRPr lang="en-US" smtClean="0"/>
          </a:p>
          <a:p>
            <a:pPr eaLnBrk="1" hangingPunct="1"/>
            <a:r>
              <a:rPr lang="en-US" smtClean="0"/>
              <a:t>Research has shown that CO2 can induce host-seeking behavior by orienting and leading to possible food sources (such as in the mosquitoes) or the beetle searching for roots underground.</a:t>
            </a:r>
          </a:p>
          <a:p>
            <a:pPr eaLnBrk="1" hangingPunct="1"/>
            <a:endParaRPr lang="en-US" smtClean="0"/>
          </a:p>
          <a:p>
            <a:pPr eaLnBrk="1" hangingPunct="1"/>
            <a:r>
              <a:rPr lang="en-US" smtClean="0"/>
              <a:t>CO2 can also be important in Mate location by directing towards possible mates to bring in proximity to pheromone detection range….</a:t>
            </a:r>
          </a:p>
          <a:p>
            <a:pPr eaLnBrk="1" hangingPunct="1"/>
            <a:endParaRPr lang="en-US" smtClean="0"/>
          </a:p>
          <a:p>
            <a:pPr eaLnBrk="1" hangingPunct="1"/>
            <a:r>
              <a:rPr lang="en-US" smtClean="0"/>
              <a:t>But with so many things that are good….there is also a bad.</a:t>
            </a:r>
          </a:p>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p:cNvSpPr>
          <p:nvPr>
            <p:ph type="sldImg"/>
          </p:nvPr>
        </p:nvSpPr>
        <p:spPr>
          <a:ln/>
        </p:spPr>
      </p:sp>
      <p:sp>
        <p:nvSpPr>
          <p:cNvPr id="172034" name="Notes Placeholder 2"/>
          <p:cNvSpPr>
            <a:spLocks noGrp="1"/>
          </p:cNvSpPr>
          <p:nvPr>
            <p:ph type="body" idx="1"/>
          </p:nvPr>
        </p:nvSpPr>
        <p:spPr>
          <a:noFill/>
          <a:ln/>
        </p:spPr>
        <p:txBody>
          <a:bodyPr/>
          <a:lstStyle/>
          <a:p>
            <a:endParaRPr lang="en-US" smtClean="0"/>
          </a:p>
        </p:txBody>
      </p:sp>
      <p:sp>
        <p:nvSpPr>
          <p:cNvPr id="172035" name="Slide Number Placeholder 3"/>
          <p:cNvSpPr>
            <a:spLocks noGrp="1"/>
          </p:cNvSpPr>
          <p:nvPr>
            <p:ph type="sldNum" sz="quarter" idx="5"/>
          </p:nvPr>
        </p:nvSpPr>
        <p:spPr>
          <a:noFill/>
        </p:spPr>
        <p:txBody>
          <a:bodyPr/>
          <a:lstStyle/>
          <a:p>
            <a:fld id="{B9CD70C1-81A9-488F-AC90-1754958EAB53}"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p:cNvSpPr>
          <p:nvPr>
            <p:ph type="sldImg"/>
          </p:nvPr>
        </p:nvSpPr>
        <p:spPr>
          <a:ln/>
        </p:spPr>
      </p:sp>
      <p:sp>
        <p:nvSpPr>
          <p:cNvPr id="240642" name="Notes Placeholder 2"/>
          <p:cNvSpPr>
            <a:spLocks noGrp="1"/>
          </p:cNvSpPr>
          <p:nvPr>
            <p:ph type="body" idx="1"/>
          </p:nvPr>
        </p:nvSpPr>
        <p:spPr>
          <a:noFill/>
          <a:ln/>
        </p:spPr>
        <p:txBody>
          <a:bodyPr/>
          <a:lstStyle/>
          <a:p>
            <a:endParaRPr lang="en-US" smtClean="0"/>
          </a:p>
        </p:txBody>
      </p:sp>
      <p:sp>
        <p:nvSpPr>
          <p:cNvPr id="240643" name="Slide Number Placeholder 3"/>
          <p:cNvSpPr>
            <a:spLocks noGrp="1"/>
          </p:cNvSpPr>
          <p:nvPr>
            <p:ph type="sldNum" sz="quarter" idx="5"/>
          </p:nvPr>
        </p:nvSpPr>
        <p:spPr>
          <a:noFill/>
        </p:spPr>
        <p:txBody>
          <a:bodyPr/>
          <a:lstStyle/>
          <a:p>
            <a:fld id="{F41C0D0B-AD98-446F-821D-1A7968CF7B3E}"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p:cNvSpPr>
          <p:nvPr>
            <p:ph type="sldImg"/>
          </p:nvPr>
        </p:nvSpPr>
        <p:spPr>
          <a:ln/>
        </p:spPr>
      </p:sp>
      <p:sp>
        <p:nvSpPr>
          <p:cNvPr id="222210" name="Notes Placeholder 2"/>
          <p:cNvSpPr>
            <a:spLocks noGrp="1"/>
          </p:cNvSpPr>
          <p:nvPr>
            <p:ph type="body" idx="1"/>
          </p:nvPr>
        </p:nvSpPr>
        <p:spPr>
          <a:noFill/>
          <a:ln/>
        </p:spPr>
        <p:txBody>
          <a:bodyPr/>
          <a:lstStyle/>
          <a:p>
            <a:endParaRPr lang="en-US" smtClean="0"/>
          </a:p>
        </p:txBody>
      </p:sp>
      <p:sp>
        <p:nvSpPr>
          <p:cNvPr id="222211" name="Slide Number Placeholder 3"/>
          <p:cNvSpPr>
            <a:spLocks noGrp="1"/>
          </p:cNvSpPr>
          <p:nvPr>
            <p:ph type="sldNum" sz="quarter" idx="5"/>
          </p:nvPr>
        </p:nvSpPr>
        <p:spPr>
          <a:noFill/>
        </p:spPr>
        <p:txBody>
          <a:bodyPr/>
          <a:lstStyle/>
          <a:p>
            <a:fld id="{4CE2BBD8-3069-455C-9BFA-11F974B98D11}"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p:cNvSpPr>
            <a:spLocks noGrp="1" noRot="1" noChangeAspect="1"/>
          </p:cNvSpPr>
          <p:nvPr>
            <p:ph type="sldImg"/>
          </p:nvPr>
        </p:nvSpPr>
        <p:spPr>
          <a:ln/>
        </p:spPr>
      </p:sp>
      <p:sp>
        <p:nvSpPr>
          <p:cNvPr id="224258" name="Notes Placeholder 2"/>
          <p:cNvSpPr>
            <a:spLocks noGrp="1"/>
          </p:cNvSpPr>
          <p:nvPr>
            <p:ph type="body" idx="1"/>
          </p:nvPr>
        </p:nvSpPr>
        <p:spPr>
          <a:noFill/>
          <a:ln/>
        </p:spPr>
        <p:txBody>
          <a:bodyPr/>
          <a:lstStyle/>
          <a:p>
            <a:endParaRPr lang="en-US" smtClean="0"/>
          </a:p>
        </p:txBody>
      </p:sp>
      <p:sp>
        <p:nvSpPr>
          <p:cNvPr id="224259" name="Slide Number Placeholder 3"/>
          <p:cNvSpPr>
            <a:spLocks noGrp="1"/>
          </p:cNvSpPr>
          <p:nvPr>
            <p:ph type="sldNum" sz="quarter" idx="5"/>
          </p:nvPr>
        </p:nvSpPr>
        <p:spPr>
          <a:noFill/>
        </p:spPr>
        <p:txBody>
          <a:bodyPr/>
          <a:lstStyle/>
          <a:p>
            <a:fld id="{7425094D-E958-477D-8694-C3C06BA696F2}"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p:cNvSpPr>
            <a:spLocks noGrp="1" noRot="1" noChangeAspect="1"/>
          </p:cNvSpPr>
          <p:nvPr>
            <p:ph type="sldImg"/>
          </p:nvPr>
        </p:nvSpPr>
        <p:spPr>
          <a:ln/>
        </p:spPr>
      </p:sp>
      <p:sp>
        <p:nvSpPr>
          <p:cNvPr id="226306" name="Notes Placeholder 2"/>
          <p:cNvSpPr>
            <a:spLocks noGrp="1"/>
          </p:cNvSpPr>
          <p:nvPr>
            <p:ph type="body" idx="1"/>
          </p:nvPr>
        </p:nvSpPr>
        <p:spPr>
          <a:noFill/>
          <a:ln/>
        </p:spPr>
        <p:txBody>
          <a:bodyPr/>
          <a:lstStyle/>
          <a:p>
            <a:endParaRPr lang="en-US" smtClean="0"/>
          </a:p>
        </p:txBody>
      </p:sp>
      <p:sp>
        <p:nvSpPr>
          <p:cNvPr id="226307" name="Slide Number Placeholder 3"/>
          <p:cNvSpPr>
            <a:spLocks noGrp="1"/>
          </p:cNvSpPr>
          <p:nvPr>
            <p:ph type="sldNum" sz="quarter" idx="5"/>
          </p:nvPr>
        </p:nvSpPr>
        <p:spPr>
          <a:noFill/>
        </p:spPr>
        <p:txBody>
          <a:bodyPr/>
          <a:lstStyle/>
          <a:p>
            <a:fld id="{83BB8128-2655-42DB-A160-A7E1A0C80EED}"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a:ln/>
        </p:spPr>
      </p:sp>
      <p:sp>
        <p:nvSpPr>
          <p:cNvPr id="228354" name="Notes Placeholder 2"/>
          <p:cNvSpPr>
            <a:spLocks noGrp="1"/>
          </p:cNvSpPr>
          <p:nvPr>
            <p:ph type="body" idx="1"/>
          </p:nvPr>
        </p:nvSpPr>
        <p:spPr>
          <a:noFill/>
          <a:ln/>
        </p:spPr>
        <p:txBody>
          <a:bodyPr/>
          <a:lstStyle/>
          <a:p>
            <a:endParaRPr lang="en-US" smtClean="0"/>
          </a:p>
        </p:txBody>
      </p:sp>
      <p:sp>
        <p:nvSpPr>
          <p:cNvPr id="228355" name="Slide Number Placeholder 3"/>
          <p:cNvSpPr>
            <a:spLocks noGrp="1"/>
          </p:cNvSpPr>
          <p:nvPr>
            <p:ph type="sldNum" sz="quarter" idx="5"/>
          </p:nvPr>
        </p:nvSpPr>
        <p:spPr>
          <a:noFill/>
        </p:spPr>
        <p:txBody>
          <a:bodyPr/>
          <a:lstStyle/>
          <a:p>
            <a:fld id="{F9E2E9F4-231B-476E-9FEF-978E68398B96}"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a:ln/>
        </p:spPr>
      </p:sp>
      <p:sp>
        <p:nvSpPr>
          <p:cNvPr id="230402" name="Notes Placeholder 2"/>
          <p:cNvSpPr>
            <a:spLocks noGrp="1"/>
          </p:cNvSpPr>
          <p:nvPr>
            <p:ph type="body" idx="1"/>
          </p:nvPr>
        </p:nvSpPr>
        <p:spPr>
          <a:noFill/>
          <a:ln/>
        </p:spPr>
        <p:txBody>
          <a:bodyPr/>
          <a:lstStyle/>
          <a:p>
            <a:endParaRPr lang="en-US" smtClean="0"/>
          </a:p>
        </p:txBody>
      </p:sp>
      <p:sp>
        <p:nvSpPr>
          <p:cNvPr id="230403" name="Slide Number Placeholder 3"/>
          <p:cNvSpPr>
            <a:spLocks noGrp="1"/>
          </p:cNvSpPr>
          <p:nvPr>
            <p:ph type="sldNum" sz="quarter" idx="5"/>
          </p:nvPr>
        </p:nvSpPr>
        <p:spPr>
          <a:noFill/>
        </p:spPr>
        <p:txBody>
          <a:bodyPr/>
          <a:lstStyle/>
          <a:p>
            <a:fld id="{16ACADA5-4A99-4A38-B185-18FA9AB30B3E}"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p:cNvSpPr>
          <p:nvPr>
            <p:ph type="sldImg"/>
          </p:nvPr>
        </p:nvSpPr>
        <p:spPr>
          <a:ln/>
        </p:spPr>
      </p:sp>
      <p:sp>
        <p:nvSpPr>
          <p:cNvPr id="232450" name="Notes Placeholder 2"/>
          <p:cNvSpPr>
            <a:spLocks noGrp="1"/>
          </p:cNvSpPr>
          <p:nvPr>
            <p:ph type="body" idx="1"/>
          </p:nvPr>
        </p:nvSpPr>
        <p:spPr>
          <a:noFill/>
          <a:ln/>
        </p:spPr>
        <p:txBody>
          <a:bodyPr/>
          <a:lstStyle/>
          <a:p>
            <a:endParaRPr lang="en-US" smtClean="0"/>
          </a:p>
        </p:txBody>
      </p:sp>
      <p:sp>
        <p:nvSpPr>
          <p:cNvPr id="232451" name="Slide Number Placeholder 3"/>
          <p:cNvSpPr>
            <a:spLocks noGrp="1"/>
          </p:cNvSpPr>
          <p:nvPr>
            <p:ph type="sldNum" sz="quarter" idx="5"/>
          </p:nvPr>
        </p:nvSpPr>
        <p:spPr>
          <a:noFill/>
        </p:spPr>
        <p:txBody>
          <a:bodyPr/>
          <a:lstStyle/>
          <a:p>
            <a:fld id="{927FCDA0-ABAB-4B39-9145-EB78B98C8ED8}"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p:cNvSpPr>
          <p:nvPr>
            <p:ph type="sldImg"/>
          </p:nvPr>
        </p:nvSpPr>
        <p:spPr>
          <a:ln/>
        </p:spPr>
      </p:sp>
      <p:sp>
        <p:nvSpPr>
          <p:cNvPr id="234498" name="Notes Placeholder 2"/>
          <p:cNvSpPr>
            <a:spLocks noGrp="1"/>
          </p:cNvSpPr>
          <p:nvPr>
            <p:ph type="body" idx="1"/>
          </p:nvPr>
        </p:nvSpPr>
        <p:spPr>
          <a:noFill/>
          <a:ln/>
        </p:spPr>
        <p:txBody>
          <a:bodyPr/>
          <a:lstStyle/>
          <a:p>
            <a:endParaRPr lang="en-US" smtClean="0"/>
          </a:p>
        </p:txBody>
      </p:sp>
      <p:sp>
        <p:nvSpPr>
          <p:cNvPr id="234499" name="Slide Number Placeholder 3"/>
          <p:cNvSpPr>
            <a:spLocks noGrp="1"/>
          </p:cNvSpPr>
          <p:nvPr>
            <p:ph type="sldNum" sz="quarter" idx="5"/>
          </p:nvPr>
        </p:nvSpPr>
        <p:spPr>
          <a:noFill/>
        </p:spPr>
        <p:txBody>
          <a:bodyPr/>
          <a:lstStyle/>
          <a:p>
            <a:fld id="{B53F532A-55EE-4067-AA93-80F2CD34F1D0}"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a:ln/>
        </p:spPr>
      </p:sp>
      <p:sp>
        <p:nvSpPr>
          <p:cNvPr id="236546" name="Notes Placeholder 2"/>
          <p:cNvSpPr>
            <a:spLocks noGrp="1"/>
          </p:cNvSpPr>
          <p:nvPr>
            <p:ph type="body" idx="1"/>
          </p:nvPr>
        </p:nvSpPr>
        <p:spPr>
          <a:noFill/>
          <a:ln/>
        </p:spPr>
        <p:txBody>
          <a:bodyPr/>
          <a:lstStyle/>
          <a:p>
            <a:endParaRPr lang="en-US" smtClean="0"/>
          </a:p>
        </p:txBody>
      </p:sp>
      <p:sp>
        <p:nvSpPr>
          <p:cNvPr id="236547" name="Slide Number Placeholder 3"/>
          <p:cNvSpPr>
            <a:spLocks noGrp="1"/>
          </p:cNvSpPr>
          <p:nvPr>
            <p:ph type="sldNum" sz="quarter" idx="5"/>
          </p:nvPr>
        </p:nvSpPr>
        <p:spPr>
          <a:noFill/>
        </p:spPr>
        <p:txBody>
          <a:bodyPr/>
          <a:lstStyle/>
          <a:p>
            <a:fld id="{703DAA45-0C9A-43DE-9D8F-7291134742D1}"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ln/>
        </p:spPr>
      </p:sp>
      <p:sp>
        <p:nvSpPr>
          <p:cNvPr id="29698" name="Rectangle 3"/>
          <p:cNvSpPr>
            <a:spLocks noGrp="1" noChangeArrowheads="1"/>
          </p:cNvSpPr>
          <p:nvPr>
            <p:ph type="body" idx="1"/>
          </p:nvPr>
        </p:nvSpPr>
        <p:spPr>
          <a:noFill/>
          <a:ln/>
        </p:spPr>
        <p:txBody>
          <a:bodyPr/>
          <a:lstStyle/>
          <a:p>
            <a:pPr eaLnBrk="1" hangingPunct="1"/>
            <a:r>
              <a:rPr lang="en-US" smtClean="0"/>
              <a:t>A wide range of behaviors is seen because CO2 is considered a Unspecific attract, meaning it does not provide any information other than a gradient towards the source.</a:t>
            </a:r>
          </a:p>
          <a:p>
            <a:pPr eaLnBrk="1" hangingPunct="1"/>
            <a:endParaRPr lang="en-US" smtClean="0"/>
          </a:p>
          <a:p>
            <a:pPr eaLnBrk="1" hangingPunct="1"/>
            <a:r>
              <a:rPr lang="en-US" smtClean="0"/>
              <a:t>Much of the work done with CO2 as an attractant has been done in insects and is what actually led me to the University of Arizona and the Hildebrand Lab.</a:t>
            </a:r>
          </a:p>
          <a:p>
            <a:pPr eaLnBrk="1" hangingPunct="1"/>
            <a:endParaRPr lang="en-US" smtClean="0"/>
          </a:p>
          <a:p>
            <a:pPr eaLnBrk="1" hangingPunct="1"/>
            <a:r>
              <a:rPr lang="en-US" smtClean="0"/>
              <a:t>Research has shown that CO2 can induce host-seeking behavior by orienting and leading to possible food sources (such as in the mosquitoes) or the beetle searching for roots underground.</a:t>
            </a:r>
          </a:p>
          <a:p>
            <a:pPr eaLnBrk="1" hangingPunct="1"/>
            <a:endParaRPr lang="en-US" smtClean="0"/>
          </a:p>
          <a:p>
            <a:pPr eaLnBrk="1" hangingPunct="1"/>
            <a:r>
              <a:rPr lang="en-US" smtClean="0"/>
              <a:t>CO2 can also be important in Mate location by directing towards possible mates to bring in proximity to pheromone detection range….</a:t>
            </a:r>
          </a:p>
          <a:p>
            <a:pPr eaLnBrk="1" hangingPunct="1"/>
            <a:endParaRPr lang="en-US" smtClean="0"/>
          </a:p>
          <a:p>
            <a:pPr eaLnBrk="1" hangingPunct="1"/>
            <a:r>
              <a:rPr lang="en-US" smtClean="0"/>
              <a:t>But with so many things that are good….there is also a bad.</a:t>
            </a:r>
          </a:p>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p:cNvSpPr>
          <p:nvPr>
            <p:ph type="sldImg"/>
          </p:nvPr>
        </p:nvSpPr>
        <p:spPr>
          <a:ln/>
        </p:spPr>
      </p:sp>
      <p:sp>
        <p:nvSpPr>
          <p:cNvPr id="238594" name="Notes Placeholder 2"/>
          <p:cNvSpPr>
            <a:spLocks noGrp="1"/>
          </p:cNvSpPr>
          <p:nvPr>
            <p:ph type="body" idx="1"/>
          </p:nvPr>
        </p:nvSpPr>
        <p:spPr>
          <a:noFill/>
          <a:ln/>
        </p:spPr>
        <p:txBody>
          <a:bodyPr/>
          <a:lstStyle/>
          <a:p>
            <a:r>
              <a:rPr lang="en-US" smtClean="0"/>
              <a:t>?????????  Maybe not have in</a:t>
            </a:r>
          </a:p>
        </p:txBody>
      </p:sp>
      <p:sp>
        <p:nvSpPr>
          <p:cNvPr id="238595" name="Slide Number Placeholder 3"/>
          <p:cNvSpPr>
            <a:spLocks noGrp="1"/>
          </p:cNvSpPr>
          <p:nvPr>
            <p:ph type="sldNum" sz="quarter" idx="5"/>
          </p:nvPr>
        </p:nvSpPr>
        <p:spPr>
          <a:noFill/>
        </p:spPr>
        <p:txBody>
          <a:bodyPr/>
          <a:lstStyle/>
          <a:p>
            <a:fld id="{E10EB44D-E40A-4EDD-81DC-B38A70050456}"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p:cNvSpPr>
            <a:spLocks noGrp="1" noRot="1" noChangeAspect="1"/>
          </p:cNvSpPr>
          <p:nvPr>
            <p:ph type="sldImg"/>
          </p:nvPr>
        </p:nvSpPr>
        <p:spPr>
          <a:ln/>
        </p:spPr>
      </p:sp>
      <p:sp>
        <p:nvSpPr>
          <p:cNvPr id="241666" name="Notes Placeholder 2"/>
          <p:cNvSpPr>
            <a:spLocks noGrp="1"/>
          </p:cNvSpPr>
          <p:nvPr>
            <p:ph type="body" idx="1"/>
          </p:nvPr>
        </p:nvSpPr>
        <p:spPr>
          <a:noFill/>
          <a:ln/>
        </p:spPr>
        <p:txBody>
          <a:bodyPr/>
          <a:lstStyle/>
          <a:p>
            <a:endParaRPr lang="en-US" smtClean="0"/>
          </a:p>
        </p:txBody>
      </p:sp>
      <p:sp>
        <p:nvSpPr>
          <p:cNvPr id="241667" name="Slide Number Placeholder 3"/>
          <p:cNvSpPr>
            <a:spLocks noGrp="1"/>
          </p:cNvSpPr>
          <p:nvPr>
            <p:ph type="sldNum" sz="quarter" idx="5"/>
          </p:nvPr>
        </p:nvSpPr>
        <p:spPr>
          <a:noFill/>
        </p:spPr>
        <p:txBody>
          <a:bodyPr/>
          <a:lstStyle/>
          <a:p>
            <a:fld id="{CABE5AD1-17B7-4CB5-872F-1C8982874333}"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Image Placeholder 1"/>
          <p:cNvSpPr>
            <a:spLocks noGrp="1" noRot="1" noChangeAspect="1"/>
          </p:cNvSpPr>
          <p:nvPr>
            <p:ph type="sldImg"/>
          </p:nvPr>
        </p:nvSpPr>
        <p:spPr>
          <a:ln/>
        </p:spPr>
      </p:sp>
      <p:sp>
        <p:nvSpPr>
          <p:cNvPr id="243714" name="Notes Placeholder 2"/>
          <p:cNvSpPr>
            <a:spLocks noGrp="1"/>
          </p:cNvSpPr>
          <p:nvPr>
            <p:ph type="body" idx="1"/>
          </p:nvPr>
        </p:nvSpPr>
        <p:spPr>
          <a:noFill/>
          <a:ln/>
        </p:spPr>
        <p:txBody>
          <a:bodyPr/>
          <a:lstStyle/>
          <a:p>
            <a:endParaRPr lang="en-US" smtClean="0"/>
          </a:p>
        </p:txBody>
      </p:sp>
      <p:sp>
        <p:nvSpPr>
          <p:cNvPr id="243715" name="Slide Number Placeholder 3"/>
          <p:cNvSpPr>
            <a:spLocks noGrp="1"/>
          </p:cNvSpPr>
          <p:nvPr>
            <p:ph type="sldNum" sz="quarter" idx="5"/>
          </p:nvPr>
        </p:nvSpPr>
        <p:spPr>
          <a:noFill/>
        </p:spPr>
        <p:txBody>
          <a:bodyPr/>
          <a:lstStyle/>
          <a:p>
            <a:fld id="{68C5C5C3-A697-4BD1-B24C-202C089D3109}" type="slidenum">
              <a:rPr lang="en-US" smtClean="0"/>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p:cNvSpPr>
            <a:spLocks noGrp="1" noRot="1" noChangeAspect="1"/>
          </p:cNvSpPr>
          <p:nvPr>
            <p:ph type="sldImg"/>
          </p:nvPr>
        </p:nvSpPr>
        <p:spPr>
          <a:ln/>
        </p:spPr>
      </p:sp>
      <p:sp>
        <p:nvSpPr>
          <p:cNvPr id="245762" name="Notes Placeholder 2"/>
          <p:cNvSpPr>
            <a:spLocks noGrp="1"/>
          </p:cNvSpPr>
          <p:nvPr>
            <p:ph type="body" idx="1"/>
          </p:nvPr>
        </p:nvSpPr>
        <p:spPr>
          <a:noFill/>
          <a:ln/>
        </p:spPr>
        <p:txBody>
          <a:bodyPr/>
          <a:lstStyle/>
          <a:p>
            <a:endParaRPr lang="en-US" smtClean="0"/>
          </a:p>
        </p:txBody>
      </p:sp>
      <p:sp>
        <p:nvSpPr>
          <p:cNvPr id="245763" name="Slide Number Placeholder 3"/>
          <p:cNvSpPr>
            <a:spLocks noGrp="1"/>
          </p:cNvSpPr>
          <p:nvPr>
            <p:ph type="sldNum" sz="quarter" idx="5"/>
          </p:nvPr>
        </p:nvSpPr>
        <p:spPr>
          <a:noFill/>
        </p:spPr>
        <p:txBody>
          <a:bodyPr/>
          <a:lstStyle/>
          <a:p>
            <a:fld id="{A8FCE796-C62B-4923-AF51-17DA9841D7AC}"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Slide Image Placeholder 1"/>
          <p:cNvSpPr>
            <a:spLocks noGrp="1" noRot="1" noChangeAspect="1"/>
          </p:cNvSpPr>
          <p:nvPr>
            <p:ph type="sldImg"/>
          </p:nvPr>
        </p:nvSpPr>
        <p:spPr>
          <a:ln/>
        </p:spPr>
      </p:sp>
      <p:sp>
        <p:nvSpPr>
          <p:cNvPr id="247810" name="Notes Placeholder 2"/>
          <p:cNvSpPr>
            <a:spLocks noGrp="1"/>
          </p:cNvSpPr>
          <p:nvPr>
            <p:ph type="body" idx="1"/>
          </p:nvPr>
        </p:nvSpPr>
        <p:spPr>
          <a:noFill/>
          <a:ln/>
        </p:spPr>
        <p:txBody>
          <a:bodyPr/>
          <a:lstStyle/>
          <a:p>
            <a:endParaRPr lang="en-US" smtClean="0"/>
          </a:p>
        </p:txBody>
      </p:sp>
      <p:sp>
        <p:nvSpPr>
          <p:cNvPr id="247811" name="Slide Number Placeholder 3"/>
          <p:cNvSpPr>
            <a:spLocks noGrp="1"/>
          </p:cNvSpPr>
          <p:nvPr>
            <p:ph type="sldNum" sz="quarter" idx="5"/>
          </p:nvPr>
        </p:nvSpPr>
        <p:spPr>
          <a:noFill/>
        </p:spPr>
        <p:txBody>
          <a:bodyPr/>
          <a:lstStyle/>
          <a:p>
            <a:fld id="{E72A9B09-7423-4C60-A1F9-9C69E9372A95}"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Slide Image Placeholder 1"/>
          <p:cNvSpPr>
            <a:spLocks noGrp="1" noRot="1" noChangeAspect="1"/>
          </p:cNvSpPr>
          <p:nvPr>
            <p:ph type="sldImg"/>
          </p:nvPr>
        </p:nvSpPr>
        <p:spPr>
          <a:ln/>
        </p:spPr>
      </p:sp>
      <p:sp>
        <p:nvSpPr>
          <p:cNvPr id="249858" name="Notes Placeholder 2"/>
          <p:cNvSpPr>
            <a:spLocks noGrp="1"/>
          </p:cNvSpPr>
          <p:nvPr>
            <p:ph type="body" idx="1"/>
          </p:nvPr>
        </p:nvSpPr>
        <p:spPr>
          <a:noFill/>
          <a:ln/>
        </p:spPr>
        <p:txBody>
          <a:bodyPr/>
          <a:lstStyle/>
          <a:p>
            <a:endParaRPr lang="en-US" smtClean="0"/>
          </a:p>
        </p:txBody>
      </p:sp>
      <p:sp>
        <p:nvSpPr>
          <p:cNvPr id="249859" name="Slide Number Placeholder 3"/>
          <p:cNvSpPr>
            <a:spLocks noGrp="1"/>
          </p:cNvSpPr>
          <p:nvPr>
            <p:ph type="sldNum" sz="quarter" idx="5"/>
          </p:nvPr>
        </p:nvSpPr>
        <p:spPr>
          <a:noFill/>
        </p:spPr>
        <p:txBody>
          <a:bodyPr/>
          <a:lstStyle/>
          <a:p>
            <a:fld id="{B2825199-7579-4013-BFE9-16E7EC18BC86}"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Slide Image Placeholder 1"/>
          <p:cNvSpPr>
            <a:spLocks noGrp="1" noRot="1" noChangeAspect="1"/>
          </p:cNvSpPr>
          <p:nvPr>
            <p:ph type="sldImg"/>
          </p:nvPr>
        </p:nvSpPr>
        <p:spPr>
          <a:ln/>
        </p:spPr>
      </p:sp>
      <p:sp>
        <p:nvSpPr>
          <p:cNvPr id="251906" name="Notes Placeholder 2"/>
          <p:cNvSpPr>
            <a:spLocks noGrp="1"/>
          </p:cNvSpPr>
          <p:nvPr>
            <p:ph type="body" idx="1"/>
          </p:nvPr>
        </p:nvSpPr>
        <p:spPr>
          <a:noFill/>
          <a:ln/>
        </p:spPr>
        <p:txBody>
          <a:bodyPr/>
          <a:lstStyle/>
          <a:p>
            <a:r>
              <a:rPr lang="en-US" smtClean="0"/>
              <a:t>Crayfish heart – single-chambered organ, suspended in the pericardial cavity by the elastic ligaments.</a:t>
            </a:r>
          </a:p>
        </p:txBody>
      </p:sp>
      <p:sp>
        <p:nvSpPr>
          <p:cNvPr id="251907" name="Slide Number Placeholder 3"/>
          <p:cNvSpPr>
            <a:spLocks noGrp="1"/>
          </p:cNvSpPr>
          <p:nvPr>
            <p:ph type="sldNum" sz="quarter" idx="5"/>
          </p:nvPr>
        </p:nvSpPr>
        <p:spPr>
          <a:noFill/>
        </p:spPr>
        <p:txBody>
          <a:bodyPr/>
          <a:lstStyle/>
          <a:p>
            <a:fld id="{7B83E4FD-DDCE-468D-8622-45F27ADD6EBF}"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Image Placeholder 1"/>
          <p:cNvSpPr>
            <a:spLocks noGrp="1" noRot="1" noChangeAspect="1"/>
          </p:cNvSpPr>
          <p:nvPr>
            <p:ph type="sldImg"/>
          </p:nvPr>
        </p:nvSpPr>
        <p:spPr>
          <a:ln/>
        </p:spPr>
      </p:sp>
      <p:sp>
        <p:nvSpPr>
          <p:cNvPr id="253954" name="Notes Placeholder 2"/>
          <p:cNvSpPr>
            <a:spLocks noGrp="1"/>
          </p:cNvSpPr>
          <p:nvPr>
            <p:ph type="body" idx="1"/>
          </p:nvPr>
        </p:nvSpPr>
        <p:spPr>
          <a:noFill/>
          <a:ln/>
        </p:spPr>
        <p:txBody>
          <a:bodyPr/>
          <a:lstStyle/>
          <a:p>
            <a:endParaRPr lang="en-US" smtClean="0"/>
          </a:p>
        </p:txBody>
      </p:sp>
      <p:sp>
        <p:nvSpPr>
          <p:cNvPr id="253955" name="Slide Number Placeholder 3"/>
          <p:cNvSpPr>
            <a:spLocks noGrp="1"/>
          </p:cNvSpPr>
          <p:nvPr>
            <p:ph type="sldNum" sz="quarter" idx="5"/>
          </p:nvPr>
        </p:nvSpPr>
        <p:spPr>
          <a:noFill/>
        </p:spPr>
        <p:txBody>
          <a:bodyPr/>
          <a:lstStyle/>
          <a:p>
            <a:fld id="{8F8C89D7-B421-4076-A276-C61979E42FC7}"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lide Image Placeholder 1"/>
          <p:cNvSpPr>
            <a:spLocks noGrp="1" noRot="1" noChangeAspect="1"/>
          </p:cNvSpPr>
          <p:nvPr>
            <p:ph type="sldImg"/>
          </p:nvPr>
        </p:nvSpPr>
        <p:spPr>
          <a:ln/>
        </p:spPr>
      </p:sp>
      <p:sp>
        <p:nvSpPr>
          <p:cNvPr id="256002" name="Notes Placeholder 2"/>
          <p:cNvSpPr>
            <a:spLocks noGrp="1"/>
          </p:cNvSpPr>
          <p:nvPr>
            <p:ph type="body" idx="1"/>
          </p:nvPr>
        </p:nvSpPr>
        <p:spPr>
          <a:noFill/>
          <a:ln/>
        </p:spPr>
        <p:txBody>
          <a:bodyPr/>
          <a:lstStyle/>
          <a:p>
            <a:endParaRPr lang="en-US" smtClean="0"/>
          </a:p>
        </p:txBody>
      </p:sp>
      <p:sp>
        <p:nvSpPr>
          <p:cNvPr id="256003" name="Slide Number Placeholder 3"/>
          <p:cNvSpPr>
            <a:spLocks noGrp="1"/>
          </p:cNvSpPr>
          <p:nvPr>
            <p:ph type="sldNum" sz="quarter" idx="5"/>
          </p:nvPr>
        </p:nvSpPr>
        <p:spPr>
          <a:noFill/>
        </p:spPr>
        <p:txBody>
          <a:bodyPr/>
          <a:lstStyle/>
          <a:p>
            <a:fld id="{623C806F-4F0E-489C-A6EE-4CA0A2773C06}" type="slidenum">
              <a:rPr lang="en-US" smtClean="0"/>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a:ln/>
        </p:spPr>
      </p:sp>
      <p:sp>
        <p:nvSpPr>
          <p:cNvPr id="258050" name="Notes Placeholder 2"/>
          <p:cNvSpPr>
            <a:spLocks noGrp="1"/>
          </p:cNvSpPr>
          <p:nvPr>
            <p:ph type="body" idx="1"/>
          </p:nvPr>
        </p:nvSpPr>
        <p:spPr>
          <a:noFill/>
          <a:ln/>
        </p:spPr>
        <p:txBody>
          <a:bodyPr/>
          <a:lstStyle/>
          <a:p>
            <a:endParaRPr lang="en-US" smtClean="0"/>
          </a:p>
        </p:txBody>
      </p:sp>
      <p:sp>
        <p:nvSpPr>
          <p:cNvPr id="258051" name="Slide Number Placeholder 3"/>
          <p:cNvSpPr>
            <a:spLocks noGrp="1"/>
          </p:cNvSpPr>
          <p:nvPr>
            <p:ph type="sldNum" sz="quarter" idx="5"/>
          </p:nvPr>
        </p:nvSpPr>
        <p:spPr>
          <a:noFill/>
        </p:spPr>
        <p:txBody>
          <a:bodyPr/>
          <a:lstStyle/>
          <a:p>
            <a:fld id="{357955C0-3325-47B2-9930-688852ACFDD6}" type="slidenum">
              <a:rPr lang="en-US" smtClean="0"/>
              <a:pPr/>
              <a:t>49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p:spPr>
        <p:txBody>
          <a:bodyPr/>
          <a:lstStyle/>
          <a:p>
            <a:pPr eaLnBrk="1" hangingPunct="1"/>
            <a:r>
              <a:rPr lang="en-US" smtClean="0"/>
              <a:t>A wide range of behaviors is seen because CO2 is considered a Unspecific attract, meaning it does not provide any information other than a gradient towards the source.</a:t>
            </a:r>
          </a:p>
          <a:p>
            <a:pPr eaLnBrk="1" hangingPunct="1"/>
            <a:endParaRPr lang="en-US" smtClean="0"/>
          </a:p>
          <a:p>
            <a:pPr eaLnBrk="1" hangingPunct="1"/>
            <a:r>
              <a:rPr lang="en-US" smtClean="0"/>
              <a:t>Much of the work done with CO2 as an attractant has been done in insects and is what actually led me to the University of Arizona and the Hildebrand Lab.</a:t>
            </a:r>
          </a:p>
          <a:p>
            <a:pPr eaLnBrk="1" hangingPunct="1"/>
            <a:endParaRPr lang="en-US" smtClean="0"/>
          </a:p>
          <a:p>
            <a:pPr eaLnBrk="1" hangingPunct="1"/>
            <a:r>
              <a:rPr lang="en-US" smtClean="0"/>
              <a:t>Research has shown that CO2 can induce host-seeking behavior by orienting and leading to possible food sources (such as in the mosquitoes) or the beetle searching for roots underground.</a:t>
            </a:r>
          </a:p>
          <a:p>
            <a:pPr eaLnBrk="1" hangingPunct="1"/>
            <a:endParaRPr lang="en-US" smtClean="0"/>
          </a:p>
          <a:p>
            <a:pPr eaLnBrk="1" hangingPunct="1"/>
            <a:r>
              <a:rPr lang="en-US" smtClean="0"/>
              <a:t>CO2 can also be important in Mate location by directing towards possible mates to bring in proximity to pheromone detection range….</a:t>
            </a:r>
          </a:p>
          <a:p>
            <a:pPr eaLnBrk="1" hangingPunct="1"/>
            <a:endParaRPr lang="en-US" smtClean="0"/>
          </a:p>
          <a:p>
            <a:pPr eaLnBrk="1" hangingPunct="1"/>
            <a:r>
              <a:rPr lang="en-US" smtClean="0"/>
              <a:t>But with so many things that are good….there is also a bad.</a:t>
            </a:r>
          </a:p>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lide Image Placeholder 1"/>
          <p:cNvSpPr>
            <a:spLocks noGrp="1" noRot="1" noChangeAspect="1"/>
          </p:cNvSpPr>
          <p:nvPr>
            <p:ph type="sldImg"/>
          </p:nvPr>
        </p:nvSpPr>
        <p:spPr>
          <a:ln/>
        </p:spPr>
      </p:sp>
      <p:sp>
        <p:nvSpPr>
          <p:cNvPr id="260098" name="Notes Placeholder 2"/>
          <p:cNvSpPr>
            <a:spLocks noGrp="1"/>
          </p:cNvSpPr>
          <p:nvPr>
            <p:ph type="body" idx="1"/>
          </p:nvPr>
        </p:nvSpPr>
        <p:spPr>
          <a:noFill/>
          <a:ln/>
        </p:spPr>
        <p:txBody>
          <a:bodyPr/>
          <a:lstStyle/>
          <a:p>
            <a:endParaRPr lang="en-US" smtClean="0"/>
          </a:p>
        </p:txBody>
      </p:sp>
      <p:sp>
        <p:nvSpPr>
          <p:cNvPr id="260099" name="Slide Number Placeholder 3"/>
          <p:cNvSpPr>
            <a:spLocks noGrp="1"/>
          </p:cNvSpPr>
          <p:nvPr>
            <p:ph type="sldNum" sz="quarter" idx="5"/>
          </p:nvPr>
        </p:nvSpPr>
        <p:spPr>
          <a:noFill/>
        </p:spPr>
        <p:txBody>
          <a:bodyPr/>
          <a:lstStyle/>
          <a:p>
            <a:fld id="{CCDF517C-6912-4D87-8833-622F41FEAE46}" type="slidenum">
              <a:rPr lang="en-US" smtClean="0"/>
              <a:pPr/>
              <a:t>50</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a:ln/>
        </p:spPr>
      </p:sp>
      <p:sp>
        <p:nvSpPr>
          <p:cNvPr id="262146" name="Notes Placeholder 2"/>
          <p:cNvSpPr>
            <a:spLocks noGrp="1"/>
          </p:cNvSpPr>
          <p:nvPr>
            <p:ph type="body" idx="1"/>
          </p:nvPr>
        </p:nvSpPr>
        <p:spPr>
          <a:noFill/>
          <a:ln/>
        </p:spPr>
        <p:txBody>
          <a:bodyPr/>
          <a:lstStyle/>
          <a:p>
            <a:endParaRPr lang="en-US" smtClean="0"/>
          </a:p>
        </p:txBody>
      </p:sp>
      <p:sp>
        <p:nvSpPr>
          <p:cNvPr id="262147" name="Slide Number Placeholder 3"/>
          <p:cNvSpPr>
            <a:spLocks noGrp="1"/>
          </p:cNvSpPr>
          <p:nvPr>
            <p:ph type="sldNum" sz="quarter" idx="5"/>
          </p:nvPr>
        </p:nvSpPr>
        <p:spPr>
          <a:noFill/>
        </p:spPr>
        <p:txBody>
          <a:bodyPr/>
          <a:lstStyle/>
          <a:p>
            <a:fld id="{69E571CE-D59E-4BB6-A8E9-E0AE1DCE3406}" type="slidenum">
              <a:rPr lang="en-US" smtClean="0"/>
              <a:pPr/>
              <a:t>51</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ln/>
        </p:spPr>
      </p:sp>
      <p:sp>
        <p:nvSpPr>
          <p:cNvPr id="264194" name="Notes Placeholder 2"/>
          <p:cNvSpPr>
            <a:spLocks noGrp="1"/>
          </p:cNvSpPr>
          <p:nvPr>
            <p:ph type="body" idx="1"/>
          </p:nvPr>
        </p:nvSpPr>
        <p:spPr>
          <a:noFill/>
          <a:ln/>
        </p:spPr>
        <p:txBody>
          <a:bodyPr/>
          <a:lstStyle/>
          <a:p>
            <a:endParaRPr lang="en-US" smtClean="0"/>
          </a:p>
        </p:txBody>
      </p:sp>
      <p:sp>
        <p:nvSpPr>
          <p:cNvPr id="264195" name="Slide Number Placeholder 3"/>
          <p:cNvSpPr>
            <a:spLocks noGrp="1"/>
          </p:cNvSpPr>
          <p:nvPr>
            <p:ph type="sldNum" sz="quarter" idx="5"/>
          </p:nvPr>
        </p:nvSpPr>
        <p:spPr>
          <a:noFill/>
        </p:spPr>
        <p:txBody>
          <a:bodyPr/>
          <a:lstStyle/>
          <a:p>
            <a:fld id="{CFE21397-3725-4D26-AB1C-145DE929FE12}" type="slidenum">
              <a:rPr lang="en-US" smtClean="0"/>
              <a:pPr/>
              <a:t>52</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ln/>
        </p:spPr>
      </p:sp>
      <p:sp>
        <p:nvSpPr>
          <p:cNvPr id="266242" name="Notes Placeholder 2"/>
          <p:cNvSpPr>
            <a:spLocks noGrp="1"/>
          </p:cNvSpPr>
          <p:nvPr>
            <p:ph type="body" idx="1"/>
          </p:nvPr>
        </p:nvSpPr>
        <p:spPr>
          <a:noFill/>
          <a:ln/>
        </p:spPr>
        <p:txBody>
          <a:bodyPr/>
          <a:lstStyle/>
          <a:p>
            <a:endParaRPr lang="en-US" smtClean="0"/>
          </a:p>
        </p:txBody>
      </p:sp>
      <p:sp>
        <p:nvSpPr>
          <p:cNvPr id="266243" name="Slide Number Placeholder 3"/>
          <p:cNvSpPr>
            <a:spLocks noGrp="1"/>
          </p:cNvSpPr>
          <p:nvPr>
            <p:ph type="sldNum" sz="quarter" idx="5"/>
          </p:nvPr>
        </p:nvSpPr>
        <p:spPr>
          <a:noFill/>
        </p:spPr>
        <p:txBody>
          <a:bodyPr/>
          <a:lstStyle/>
          <a:p>
            <a:fld id="{6B698A21-F1BF-411B-8544-9F994A924BFB}" type="slidenum">
              <a:rPr lang="en-US" smtClean="0"/>
              <a:pPr/>
              <a:t>53</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ln/>
        </p:spPr>
      </p:sp>
      <p:sp>
        <p:nvSpPr>
          <p:cNvPr id="268290" name="Notes Placeholder 2"/>
          <p:cNvSpPr>
            <a:spLocks noGrp="1"/>
          </p:cNvSpPr>
          <p:nvPr>
            <p:ph type="body" idx="1"/>
          </p:nvPr>
        </p:nvSpPr>
        <p:spPr>
          <a:noFill/>
          <a:ln/>
        </p:spPr>
        <p:txBody>
          <a:bodyPr/>
          <a:lstStyle/>
          <a:p>
            <a:endParaRPr lang="en-US" smtClean="0"/>
          </a:p>
        </p:txBody>
      </p:sp>
      <p:sp>
        <p:nvSpPr>
          <p:cNvPr id="268291" name="Slide Number Placeholder 3"/>
          <p:cNvSpPr>
            <a:spLocks noGrp="1"/>
          </p:cNvSpPr>
          <p:nvPr>
            <p:ph type="sldNum" sz="quarter" idx="5"/>
          </p:nvPr>
        </p:nvSpPr>
        <p:spPr>
          <a:noFill/>
        </p:spPr>
        <p:txBody>
          <a:bodyPr/>
          <a:lstStyle/>
          <a:p>
            <a:fld id="{8AD2EDDE-2E4E-4DE3-AC9E-BB536B1B90E0}" type="slidenum">
              <a:rPr lang="en-US" smtClean="0"/>
              <a:pPr/>
              <a:t>54</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a:ln/>
        </p:spPr>
      </p:sp>
      <p:sp>
        <p:nvSpPr>
          <p:cNvPr id="270338" name="Notes Placeholder 2"/>
          <p:cNvSpPr>
            <a:spLocks noGrp="1"/>
          </p:cNvSpPr>
          <p:nvPr>
            <p:ph type="body" idx="1"/>
          </p:nvPr>
        </p:nvSpPr>
        <p:spPr>
          <a:noFill/>
          <a:ln/>
        </p:spPr>
        <p:txBody>
          <a:bodyPr/>
          <a:lstStyle/>
          <a:p>
            <a:r>
              <a:rPr lang="en-US" smtClean="0"/>
              <a:t>Diagram of the carbon cycle. The black numbers indicate how much carbon is stored in various reservoirs, in billions of tons ("GtC" stands for GigaTons of Carbon and figures are circa 2004). The purple numbers indicate how much carbon moves between reservoirs each year. The sediments, as defined in this diagram, do not include the ~70 million GtC of carbonate rock and kerogen</a:t>
            </a:r>
          </a:p>
        </p:txBody>
      </p:sp>
      <p:sp>
        <p:nvSpPr>
          <p:cNvPr id="270339" name="Slide Number Placeholder 3"/>
          <p:cNvSpPr>
            <a:spLocks noGrp="1"/>
          </p:cNvSpPr>
          <p:nvPr>
            <p:ph type="sldNum" sz="quarter" idx="5"/>
          </p:nvPr>
        </p:nvSpPr>
        <p:spPr>
          <a:noFill/>
        </p:spPr>
        <p:txBody>
          <a:bodyPr/>
          <a:lstStyle/>
          <a:p>
            <a:fld id="{56F86D87-05EC-41D5-926B-B703CFA982B5}" type="slidenum">
              <a:rPr lang="en-US" smtClean="0"/>
              <a:pPr/>
              <a:t>55</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a:ln/>
        </p:spPr>
      </p:sp>
      <p:sp>
        <p:nvSpPr>
          <p:cNvPr id="272386" name="Notes Placeholder 2"/>
          <p:cNvSpPr>
            <a:spLocks noGrp="1"/>
          </p:cNvSpPr>
          <p:nvPr>
            <p:ph type="body" idx="1"/>
          </p:nvPr>
        </p:nvSpPr>
        <p:spPr>
          <a:noFill/>
          <a:ln/>
        </p:spPr>
        <p:txBody>
          <a:bodyPr/>
          <a:lstStyle/>
          <a:p>
            <a:endParaRPr lang="en-US" smtClean="0"/>
          </a:p>
        </p:txBody>
      </p:sp>
      <p:sp>
        <p:nvSpPr>
          <p:cNvPr id="272387" name="Slide Number Placeholder 3"/>
          <p:cNvSpPr>
            <a:spLocks noGrp="1"/>
          </p:cNvSpPr>
          <p:nvPr>
            <p:ph type="sldNum" sz="quarter" idx="5"/>
          </p:nvPr>
        </p:nvSpPr>
        <p:spPr>
          <a:noFill/>
        </p:spPr>
        <p:txBody>
          <a:bodyPr/>
          <a:lstStyle/>
          <a:p>
            <a:fld id="{D76A6629-A97A-4FF4-8472-7B1DCB30CDDA}" type="slidenum">
              <a:rPr lang="en-US" smtClean="0"/>
              <a:pPr/>
              <a:t>56</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noFill/>
          <a:ln/>
        </p:spPr>
        <p:txBody>
          <a:bodyPr/>
          <a:lstStyle/>
          <a:p>
            <a:endParaRPr lang="en-US" smtClean="0"/>
          </a:p>
        </p:txBody>
      </p:sp>
      <p:sp>
        <p:nvSpPr>
          <p:cNvPr id="274435" name="Slide Number Placeholder 3"/>
          <p:cNvSpPr>
            <a:spLocks noGrp="1"/>
          </p:cNvSpPr>
          <p:nvPr>
            <p:ph type="sldNum" sz="quarter" idx="5"/>
          </p:nvPr>
        </p:nvSpPr>
        <p:spPr>
          <a:noFill/>
        </p:spPr>
        <p:txBody>
          <a:bodyPr/>
          <a:lstStyle/>
          <a:p>
            <a:fld id="{8530E27D-3CFE-431F-A684-15F0EBE2A57D}" type="slidenum">
              <a:rPr lang="en-US" smtClean="0"/>
              <a:pPr/>
              <a:t>57</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p:cNvSpPr>
          <p:nvPr>
            <p:ph type="sldImg"/>
          </p:nvPr>
        </p:nvSpPr>
        <p:spPr>
          <a:ln/>
        </p:spPr>
      </p:sp>
      <p:sp>
        <p:nvSpPr>
          <p:cNvPr id="276482" name="Notes Placeholder 2"/>
          <p:cNvSpPr>
            <a:spLocks noGrp="1"/>
          </p:cNvSpPr>
          <p:nvPr>
            <p:ph type="body" idx="1"/>
          </p:nvPr>
        </p:nvSpPr>
        <p:spPr>
          <a:noFill/>
          <a:ln/>
        </p:spPr>
        <p:txBody>
          <a:bodyPr/>
          <a:lstStyle/>
          <a:p>
            <a:endParaRPr lang="en-US" smtClean="0"/>
          </a:p>
        </p:txBody>
      </p:sp>
      <p:sp>
        <p:nvSpPr>
          <p:cNvPr id="276483" name="Slide Number Placeholder 3"/>
          <p:cNvSpPr>
            <a:spLocks noGrp="1"/>
          </p:cNvSpPr>
          <p:nvPr>
            <p:ph type="sldNum" sz="quarter" idx="5"/>
          </p:nvPr>
        </p:nvSpPr>
        <p:spPr>
          <a:noFill/>
        </p:spPr>
        <p:txBody>
          <a:bodyPr/>
          <a:lstStyle/>
          <a:p>
            <a:fld id="{273928DB-5856-4EFD-8849-0CFEE0206FA9}" type="slidenum">
              <a:rPr lang="en-US" smtClean="0"/>
              <a:pPr/>
              <a:t>58</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a:ln/>
        </p:spPr>
      </p:sp>
      <p:sp>
        <p:nvSpPr>
          <p:cNvPr id="278530" name="Notes Placeholder 2"/>
          <p:cNvSpPr>
            <a:spLocks noGrp="1"/>
          </p:cNvSpPr>
          <p:nvPr>
            <p:ph type="body" idx="1"/>
          </p:nvPr>
        </p:nvSpPr>
        <p:spPr>
          <a:noFill/>
          <a:ln/>
        </p:spPr>
        <p:txBody>
          <a:bodyPr/>
          <a:lstStyle/>
          <a:p>
            <a:endParaRPr lang="en-US" smtClean="0"/>
          </a:p>
        </p:txBody>
      </p:sp>
      <p:sp>
        <p:nvSpPr>
          <p:cNvPr id="278531" name="Slide Number Placeholder 3"/>
          <p:cNvSpPr>
            <a:spLocks noGrp="1"/>
          </p:cNvSpPr>
          <p:nvPr>
            <p:ph type="sldNum" sz="quarter" idx="5"/>
          </p:nvPr>
        </p:nvSpPr>
        <p:spPr>
          <a:noFill/>
        </p:spPr>
        <p:txBody>
          <a:bodyPr/>
          <a:lstStyle/>
          <a:p>
            <a:fld id="{C2D68C87-2BD3-4BA8-9D5C-077AC00ABAC9}" type="slidenum">
              <a:rPr lang="en-US" smtClean="0"/>
              <a:pPr/>
              <a:t>59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p:spPr>
        <p:txBody>
          <a:bodyPr/>
          <a:lstStyle/>
          <a:p>
            <a:endParaRPr lang="en-US" smtClean="0"/>
          </a:p>
        </p:txBody>
      </p:sp>
      <p:sp>
        <p:nvSpPr>
          <p:cNvPr id="33795" name="Slide Number Placeholder 3"/>
          <p:cNvSpPr>
            <a:spLocks noGrp="1"/>
          </p:cNvSpPr>
          <p:nvPr>
            <p:ph type="sldNum" sz="quarter" idx="5"/>
          </p:nvPr>
        </p:nvSpPr>
        <p:spPr>
          <a:noFill/>
        </p:spPr>
        <p:txBody>
          <a:bodyPr/>
          <a:lstStyle/>
          <a:p>
            <a:fld id="{8F2F9B32-05C1-4CE1-9CFD-81786AC2E398}" type="slidenum">
              <a:rPr lang="en-US" smtClean="0"/>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a:ln/>
        </p:spPr>
      </p:sp>
      <p:sp>
        <p:nvSpPr>
          <p:cNvPr id="280578" name="Notes Placeholder 2"/>
          <p:cNvSpPr>
            <a:spLocks noGrp="1"/>
          </p:cNvSpPr>
          <p:nvPr>
            <p:ph type="body" idx="1"/>
          </p:nvPr>
        </p:nvSpPr>
        <p:spPr>
          <a:noFill/>
          <a:ln/>
        </p:spPr>
        <p:txBody>
          <a:bodyPr/>
          <a:lstStyle/>
          <a:p>
            <a:endParaRPr lang="en-US" smtClean="0"/>
          </a:p>
        </p:txBody>
      </p:sp>
      <p:sp>
        <p:nvSpPr>
          <p:cNvPr id="280579" name="Slide Number Placeholder 3"/>
          <p:cNvSpPr>
            <a:spLocks noGrp="1"/>
          </p:cNvSpPr>
          <p:nvPr>
            <p:ph type="sldNum" sz="quarter" idx="5"/>
          </p:nvPr>
        </p:nvSpPr>
        <p:spPr>
          <a:noFill/>
        </p:spPr>
        <p:txBody>
          <a:bodyPr/>
          <a:lstStyle/>
          <a:p>
            <a:fld id="{D79A1595-0AB4-475D-B19E-DC2A4F9F5587}" type="slidenum">
              <a:rPr lang="en-US" smtClean="0"/>
              <a:pPr/>
              <a:t>60</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lide Image Placeholder 1"/>
          <p:cNvSpPr>
            <a:spLocks noGrp="1" noRot="1" noChangeAspect="1"/>
          </p:cNvSpPr>
          <p:nvPr>
            <p:ph type="sldImg"/>
          </p:nvPr>
        </p:nvSpPr>
        <p:spPr>
          <a:ln/>
        </p:spPr>
      </p:sp>
      <p:sp>
        <p:nvSpPr>
          <p:cNvPr id="282626" name="Notes Placeholder 2"/>
          <p:cNvSpPr>
            <a:spLocks noGrp="1"/>
          </p:cNvSpPr>
          <p:nvPr>
            <p:ph type="body" idx="1"/>
          </p:nvPr>
        </p:nvSpPr>
        <p:spPr>
          <a:noFill/>
          <a:ln/>
        </p:spPr>
        <p:txBody>
          <a:bodyPr/>
          <a:lstStyle/>
          <a:p>
            <a:endParaRPr lang="en-US" smtClean="0"/>
          </a:p>
        </p:txBody>
      </p:sp>
      <p:sp>
        <p:nvSpPr>
          <p:cNvPr id="282627" name="Slide Number Placeholder 3"/>
          <p:cNvSpPr>
            <a:spLocks noGrp="1"/>
          </p:cNvSpPr>
          <p:nvPr>
            <p:ph type="sldNum" sz="quarter" idx="5"/>
          </p:nvPr>
        </p:nvSpPr>
        <p:spPr>
          <a:noFill/>
        </p:spPr>
        <p:txBody>
          <a:bodyPr/>
          <a:lstStyle/>
          <a:p>
            <a:fld id="{8DC2142F-9C8A-480E-A713-AC0F79811355}" type="slidenum">
              <a:rPr lang="en-US" smtClean="0"/>
              <a:pPr/>
              <a:t>61</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Slide Image Placeholder 1"/>
          <p:cNvSpPr>
            <a:spLocks noGrp="1" noRot="1" noChangeAspect="1"/>
          </p:cNvSpPr>
          <p:nvPr>
            <p:ph type="sldImg"/>
          </p:nvPr>
        </p:nvSpPr>
        <p:spPr>
          <a:ln/>
        </p:spPr>
      </p:sp>
      <p:sp>
        <p:nvSpPr>
          <p:cNvPr id="284674" name="Notes Placeholder 2"/>
          <p:cNvSpPr>
            <a:spLocks noGrp="1"/>
          </p:cNvSpPr>
          <p:nvPr>
            <p:ph type="body" idx="1"/>
          </p:nvPr>
        </p:nvSpPr>
        <p:spPr>
          <a:noFill/>
          <a:ln/>
        </p:spPr>
        <p:txBody>
          <a:bodyPr/>
          <a:lstStyle/>
          <a:p>
            <a:endParaRPr lang="en-US" smtClean="0"/>
          </a:p>
        </p:txBody>
      </p:sp>
      <p:sp>
        <p:nvSpPr>
          <p:cNvPr id="284675" name="Slide Number Placeholder 3"/>
          <p:cNvSpPr>
            <a:spLocks noGrp="1"/>
          </p:cNvSpPr>
          <p:nvPr>
            <p:ph type="sldNum" sz="quarter" idx="5"/>
          </p:nvPr>
        </p:nvSpPr>
        <p:spPr>
          <a:noFill/>
        </p:spPr>
        <p:txBody>
          <a:bodyPr/>
          <a:lstStyle/>
          <a:p>
            <a:fld id="{C48951D4-0672-454C-BA81-58BE7863AE02}" type="slidenum">
              <a:rPr lang="en-US" smtClean="0"/>
              <a:pPr/>
              <a:t>62</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Slide Image Placeholder 1"/>
          <p:cNvSpPr>
            <a:spLocks noGrp="1" noRot="1" noChangeAspect="1"/>
          </p:cNvSpPr>
          <p:nvPr>
            <p:ph type="sldImg"/>
          </p:nvPr>
        </p:nvSpPr>
        <p:spPr>
          <a:ln/>
        </p:spPr>
      </p:sp>
      <p:sp>
        <p:nvSpPr>
          <p:cNvPr id="286722" name="Notes Placeholder 2"/>
          <p:cNvSpPr>
            <a:spLocks noGrp="1"/>
          </p:cNvSpPr>
          <p:nvPr>
            <p:ph type="body" idx="1"/>
          </p:nvPr>
        </p:nvSpPr>
        <p:spPr>
          <a:noFill/>
          <a:ln/>
        </p:spPr>
        <p:txBody>
          <a:bodyPr/>
          <a:lstStyle/>
          <a:p>
            <a:endParaRPr lang="en-US" smtClean="0"/>
          </a:p>
        </p:txBody>
      </p:sp>
      <p:sp>
        <p:nvSpPr>
          <p:cNvPr id="286723" name="Slide Number Placeholder 3"/>
          <p:cNvSpPr>
            <a:spLocks noGrp="1"/>
          </p:cNvSpPr>
          <p:nvPr>
            <p:ph type="sldNum" sz="quarter" idx="5"/>
          </p:nvPr>
        </p:nvSpPr>
        <p:spPr>
          <a:noFill/>
        </p:spPr>
        <p:txBody>
          <a:bodyPr/>
          <a:lstStyle/>
          <a:p>
            <a:fld id="{51130B67-B686-45CD-9A87-5D4DBB9C575C}" type="slidenum">
              <a:rPr lang="en-US" smtClean="0"/>
              <a:pPr/>
              <a:t>63</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288770" name="Notes Placeholder 2"/>
          <p:cNvSpPr>
            <a:spLocks noGrp="1"/>
          </p:cNvSpPr>
          <p:nvPr>
            <p:ph type="body" idx="1"/>
          </p:nvPr>
        </p:nvSpPr>
        <p:spPr>
          <a:noFill/>
          <a:ln/>
        </p:spPr>
        <p:txBody>
          <a:bodyPr/>
          <a:lstStyle/>
          <a:p>
            <a:endParaRPr lang="en-US" smtClean="0"/>
          </a:p>
        </p:txBody>
      </p:sp>
      <p:sp>
        <p:nvSpPr>
          <p:cNvPr id="288771" name="Slide Number Placeholder 3"/>
          <p:cNvSpPr>
            <a:spLocks noGrp="1"/>
          </p:cNvSpPr>
          <p:nvPr>
            <p:ph type="sldNum" sz="quarter" idx="5"/>
          </p:nvPr>
        </p:nvSpPr>
        <p:spPr>
          <a:noFill/>
        </p:spPr>
        <p:txBody>
          <a:bodyPr/>
          <a:lstStyle/>
          <a:p>
            <a:fld id="{1A54ED59-9A3E-4903-BA07-5C400EABC69B}" type="slidenum">
              <a:rPr lang="en-US" smtClean="0"/>
              <a:pPr/>
              <a:t>66</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Slide Image Placeholder 1"/>
          <p:cNvSpPr>
            <a:spLocks noGrp="1" noRot="1" noChangeAspect="1"/>
          </p:cNvSpPr>
          <p:nvPr>
            <p:ph type="sldImg"/>
          </p:nvPr>
        </p:nvSpPr>
        <p:spPr>
          <a:ln/>
        </p:spPr>
      </p:sp>
      <p:sp>
        <p:nvSpPr>
          <p:cNvPr id="290818" name="Notes Placeholder 2"/>
          <p:cNvSpPr>
            <a:spLocks noGrp="1"/>
          </p:cNvSpPr>
          <p:nvPr>
            <p:ph type="body" idx="1"/>
          </p:nvPr>
        </p:nvSpPr>
        <p:spPr>
          <a:noFill/>
          <a:ln/>
        </p:spPr>
        <p:txBody>
          <a:bodyPr/>
          <a:lstStyle/>
          <a:p>
            <a:endParaRPr lang="en-US" smtClean="0"/>
          </a:p>
        </p:txBody>
      </p:sp>
      <p:sp>
        <p:nvSpPr>
          <p:cNvPr id="290819" name="Slide Number Placeholder 3"/>
          <p:cNvSpPr>
            <a:spLocks noGrp="1"/>
          </p:cNvSpPr>
          <p:nvPr>
            <p:ph type="sldNum" sz="quarter" idx="5"/>
          </p:nvPr>
        </p:nvSpPr>
        <p:spPr>
          <a:noFill/>
        </p:spPr>
        <p:txBody>
          <a:bodyPr/>
          <a:lstStyle/>
          <a:p>
            <a:fld id="{80988664-5D88-4A3A-9426-35891D308586}" type="slidenum">
              <a:rPr lang="en-US" smtClean="0"/>
              <a:pPr/>
              <a:t>67</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Slide Image Placeholder 1"/>
          <p:cNvSpPr>
            <a:spLocks noGrp="1" noRot="1" noChangeAspect="1"/>
          </p:cNvSpPr>
          <p:nvPr>
            <p:ph type="sldImg"/>
          </p:nvPr>
        </p:nvSpPr>
        <p:spPr>
          <a:ln/>
        </p:spPr>
      </p:sp>
      <p:sp>
        <p:nvSpPr>
          <p:cNvPr id="292866" name="Notes Placeholder 2"/>
          <p:cNvSpPr>
            <a:spLocks noGrp="1"/>
          </p:cNvSpPr>
          <p:nvPr>
            <p:ph type="body" idx="1"/>
          </p:nvPr>
        </p:nvSpPr>
        <p:spPr>
          <a:noFill/>
          <a:ln/>
        </p:spPr>
        <p:txBody>
          <a:bodyPr/>
          <a:lstStyle/>
          <a:p>
            <a:r>
              <a:rPr lang="en-US" smtClean="0"/>
              <a:t>All ionotropic glutamate receptor subunits share a common basic structure. Like other ligand gated ion channels, such as the GABA</a:t>
            </a:r>
            <a:r>
              <a:rPr lang="en-US" baseline="-25000" smtClean="0"/>
              <a:t>A</a:t>
            </a:r>
            <a:r>
              <a:rPr lang="en-US" smtClean="0"/>
              <a:t> receptor, the ionotropic glutamate receptor subunits possess four hydrophobic regions within the central portion of the sequence (TMI - IV; Figure 2). However, in contrast to other receptor subunits, the TMII domain forms a re-entrant loop giving these receptor subunits an extracellular N-terminus and intracellular C-terminus (Figure 2). In addition, the long loop between TMIII and TMIV, which is intracellular in other ligand gated ion channel subuhnits, is exposed to the cell surface, and forms part of the binding domain with the C-terminal half of the N-terminus. These two sequences show structural similarities to the bacterial periplasmic amino-acid binding protein.</a:t>
            </a:r>
          </a:p>
        </p:txBody>
      </p:sp>
      <p:sp>
        <p:nvSpPr>
          <p:cNvPr id="292867" name="Slide Number Placeholder 3"/>
          <p:cNvSpPr>
            <a:spLocks noGrp="1"/>
          </p:cNvSpPr>
          <p:nvPr>
            <p:ph type="sldNum" sz="quarter" idx="5"/>
          </p:nvPr>
        </p:nvSpPr>
        <p:spPr>
          <a:noFill/>
        </p:spPr>
        <p:txBody>
          <a:bodyPr/>
          <a:lstStyle/>
          <a:p>
            <a:fld id="{918C116C-6C7C-4841-A2AD-F505FE9B5DF9}" type="slidenum">
              <a:rPr lang="en-US" smtClean="0"/>
              <a:pPr/>
              <a:t>68</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Slide Image Placeholder 1"/>
          <p:cNvSpPr>
            <a:spLocks noGrp="1" noRot="1" noChangeAspect="1"/>
          </p:cNvSpPr>
          <p:nvPr>
            <p:ph type="sldImg"/>
          </p:nvPr>
        </p:nvSpPr>
        <p:spPr>
          <a:ln/>
        </p:spPr>
      </p:sp>
      <p:sp>
        <p:nvSpPr>
          <p:cNvPr id="294914" name="Notes Placeholder 2"/>
          <p:cNvSpPr>
            <a:spLocks noGrp="1"/>
          </p:cNvSpPr>
          <p:nvPr>
            <p:ph type="body" idx="1"/>
          </p:nvPr>
        </p:nvSpPr>
        <p:spPr>
          <a:noFill/>
          <a:ln/>
        </p:spPr>
        <p:txBody>
          <a:bodyPr/>
          <a:lstStyle/>
          <a:p>
            <a:endParaRPr lang="en-US" smtClean="0"/>
          </a:p>
        </p:txBody>
      </p:sp>
      <p:sp>
        <p:nvSpPr>
          <p:cNvPr id="294915" name="Slide Number Placeholder 3"/>
          <p:cNvSpPr>
            <a:spLocks noGrp="1"/>
          </p:cNvSpPr>
          <p:nvPr>
            <p:ph type="sldNum" sz="quarter" idx="5"/>
          </p:nvPr>
        </p:nvSpPr>
        <p:spPr>
          <a:noFill/>
        </p:spPr>
        <p:txBody>
          <a:bodyPr/>
          <a:lstStyle/>
          <a:p>
            <a:fld id="{7A0F5442-B7E5-467F-B15A-A3066807344E}" type="slidenum">
              <a:rPr lang="en-US" smtClean="0"/>
              <a:pPr/>
              <a:t>69</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Slide Image Placeholder 1"/>
          <p:cNvSpPr>
            <a:spLocks noGrp="1" noRot="1" noChangeAspect="1"/>
          </p:cNvSpPr>
          <p:nvPr>
            <p:ph type="sldImg"/>
          </p:nvPr>
        </p:nvSpPr>
        <p:spPr>
          <a:ln/>
        </p:spPr>
      </p:sp>
      <p:sp>
        <p:nvSpPr>
          <p:cNvPr id="296962" name="Notes Placeholder 2"/>
          <p:cNvSpPr>
            <a:spLocks noGrp="1"/>
          </p:cNvSpPr>
          <p:nvPr>
            <p:ph type="body" idx="1"/>
          </p:nvPr>
        </p:nvSpPr>
        <p:spPr>
          <a:noFill/>
          <a:ln/>
        </p:spPr>
        <p:txBody>
          <a:bodyPr/>
          <a:lstStyle/>
          <a:p>
            <a:endParaRPr lang="en-US" smtClean="0"/>
          </a:p>
        </p:txBody>
      </p:sp>
      <p:sp>
        <p:nvSpPr>
          <p:cNvPr id="296963" name="Slide Number Placeholder 3"/>
          <p:cNvSpPr>
            <a:spLocks noGrp="1"/>
          </p:cNvSpPr>
          <p:nvPr>
            <p:ph type="sldNum" sz="quarter" idx="5"/>
          </p:nvPr>
        </p:nvSpPr>
        <p:spPr>
          <a:noFill/>
        </p:spPr>
        <p:txBody>
          <a:bodyPr/>
          <a:lstStyle/>
          <a:p>
            <a:fld id="{AA9CD6CD-4E10-4DE6-A1A8-38ED27A28D48}" type="slidenum">
              <a:rPr lang="en-US" smtClean="0"/>
              <a:pPr/>
              <a:t>70</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Slide Image Placeholder 1"/>
          <p:cNvSpPr>
            <a:spLocks noGrp="1" noRot="1" noChangeAspect="1"/>
          </p:cNvSpPr>
          <p:nvPr>
            <p:ph type="sldImg"/>
          </p:nvPr>
        </p:nvSpPr>
        <p:spPr>
          <a:ln/>
        </p:spPr>
      </p:sp>
      <p:sp>
        <p:nvSpPr>
          <p:cNvPr id="299010" name="Notes Placeholder 2"/>
          <p:cNvSpPr>
            <a:spLocks noGrp="1"/>
          </p:cNvSpPr>
          <p:nvPr>
            <p:ph type="body" idx="1"/>
          </p:nvPr>
        </p:nvSpPr>
        <p:spPr>
          <a:noFill/>
          <a:ln/>
        </p:spPr>
        <p:txBody>
          <a:bodyPr/>
          <a:lstStyle/>
          <a:p>
            <a:endParaRPr lang="en-US" smtClean="0"/>
          </a:p>
        </p:txBody>
      </p:sp>
      <p:sp>
        <p:nvSpPr>
          <p:cNvPr id="299011" name="Slide Number Placeholder 3"/>
          <p:cNvSpPr>
            <a:spLocks noGrp="1"/>
          </p:cNvSpPr>
          <p:nvPr>
            <p:ph type="sldNum" sz="quarter" idx="5"/>
          </p:nvPr>
        </p:nvSpPr>
        <p:spPr>
          <a:noFill/>
        </p:spPr>
        <p:txBody>
          <a:bodyPr/>
          <a:lstStyle/>
          <a:p>
            <a:fld id="{2E7F5A90-539C-4501-8B11-65416C527948}" type="slidenum">
              <a:rPr lang="en-US" smtClean="0"/>
              <a:pPr/>
              <a:t>71</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a:ln/>
        </p:spPr>
        <p:txBody>
          <a:bodyPr/>
          <a:lstStyle/>
          <a:p>
            <a:r>
              <a:rPr lang="en-US" smtClean="0"/>
              <a:t>It is these questions that I will be addressing today, as well as possible mechanisms to explain the results….</a:t>
            </a:r>
          </a:p>
        </p:txBody>
      </p:sp>
      <p:sp>
        <p:nvSpPr>
          <p:cNvPr id="35843" name="Slide Number Placeholder 3"/>
          <p:cNvSpPr>
            <a:spLocks noGrp="1"/>
          </p:cNvSpPr>
          <p:nvPr>
            <p:ph type="sldNum" sz="quarter" idx="5"/>
          </p:nvPr>
        </p:nvSpPr>
        <p:spPr>
          <a:noFill/>
        </p:spPr>
        <p:txBody>
          <a:bodyPr/>
          <a:lstStyle/>
          <a:p>
            <a:fld id="{212F2D69-CA94-44DF-8030-E45FFF1BDDB0}" type="slidenum">
              <a:rPr lang="en-US" smtClean="0"/>
              <a:pPr/>
              <a:t>7</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Slide Image Placeholder 1"/>
          <p:cNvSpPr>
            <a:spLocks noGrp="1" noRot="1" noChangeAspect="1"/>
          </p:cNvSpPr>
          <p:nvPr>
            <p:ph type="sldImg"/>
          </p:nvPr>
        </p:nvSpPr>
        <p:spPr>
          <a:ln/>
        </p:spPr>
      </p:sp>
      <p:sp>
        <p:nvSpPr>
          <p:cNvPr id="301058" name="Notes Placeholder 2"/>
          <p:cNvSpPr>
            <a:spLocks noGrp="1"/>
          </p:cNvSpPr>
          <p:nvPr>
            <p:ph type="body" idx="1"/>
          </p:nvPr>
        </p:nvSpPr>
        <p:spPr>
          <a:noFill/>
          <a:ln/>
        </p:spPr>
        <p:txBody>
          <a:bodyPr/>
          <a:lstStyle/>
          <a:p>
            <a:endParaRPr lang="en-US" smtClean="0"/>
          </a:p>
        </p:txBody>
      </p:sp>
      <p:sp>
        <p:nvSpPr>
          <p:cNvPr id="301059" name="Slide Number Placeholder 3"/>
          <p:cNvSpPr>
            <a:spLocks noGrp="1"/>
          </p:cNvSpPr>
          <p:nvPr>
            <p:ph type="sldNum" sz="quarter" idx="5"/>
          </p:nvPr>
        </p:nvSpPr>
        <p:spPr>
          <a:noFill/>
        </p:spPr>
        <p:txBody>
          <a:bodyPr/>
          <a:lstStyle/>
          <a:p>
            <a:fld id="{E9EF9C60-CCFE-49E1-9F05-7B442C24FD89}" type="slidenum">
              <a:rPr lang="en-US" smtClean="0"/>
              <a:pPr/>
              <a:t>72</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Slide Image Placeholder 1"/>
          <p:cNvSpPr>
            <a:spLocks noGrp="1" noRot="1" noChangeAspect="1"/>
          </p:cNvSpPr>
          <p:nvPr>
            <p:ph type="sldImg"/>
          </p:nvPr>
        </p:nvSpPr>
        <p:spPr>
          <a:ln/>
        </p:spPr>
      </p:sp>
      <p:sp>
        <p:nvSpPr>
          <p:cNvPr id="303106" name="Notes Placeholder 2"/>
          <p:cNvSpPr>
            <a:spLocks noGrp="1"/>
          </p:cNvSpPr>
          <p:nvPr>
            <p:ph type="body" idx="1"/>
          </p:nvPr>
        </p:nvSpPr>
        <p:spPr>
          <a:noFill/>
          <a:ln/>
        </p:spPr>
        <p:txBody>
          <a:bodyPr/>
          <a:lstStyle/>
          <a:p>
            <a:endParaRPr lang="en-US" smtClean="0"/>
          </a:p>
        </p:txBody>
      </p:sp>
      <p:sp>
        <p:nvSpPr>
          <p:cNvPr id="303107" name="Slide Number Placeholder 3"/>
          <p:cNvSpPr>
            <a:spLocks noGrp="1"/>
          </p:cNvSpPr>
          <p:nvPr>
            <p:ph type="sldNum" sz="quarter" idx="5"/>
          </p:nvPr>
        </p:nvSpPr>
        <p:spPr>
          <a:noFill/>
        </p:spPr>
        <p:txBody>
          <a:bodyPr/>
          <a:lstStyle/>
          <a:p>
            <a:fld id="{878E5B33-D12D-407D-B96A-A0AFF3C8F49B}" type="slidenum">
              <a:rPr lang="en-US" smtClean="0"/>
              <a:pPr/>
              <a:t>73</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Slide Image Placeholder 1"/>
          <p:cNvSpPr>
            <a:spLocks noGrp="1" noRot="1" noChangeAspect="1"/>
          </p:cNvSpPr>
          <p:nvPr>
            <p:ph type="sldImg"/>
          </p:nvPr>
        </p:nvSpPr>
        <p:spPr>
          <a:ln/>
        </p:spPr>
      </p:sp>
      <p:sp>
        <p:nvSpPr>
          <p:cNvPr id="305154" name="Notes Placeholder 2"/>
          <p:cNvSpPr>
            <a:spLocks noGrp="1"/>
          </p:cNvSpPr>
          <p:nvPr>
            <p:ph type="body" idx="1"/>
          </p:nvPr>
        </p:nvSpPr>
        <p:spPr>
          <a:noFill/>
          <a:ln/>
        </p:spPr>
        <p:txBody>
          <a:bodyPr/>
          <a:lstStyle/>
          <a:p>
            <a:endParaRPr lang="en-US" smtClean="0"/>
          </a:p>
        </p:txBody>
      </p:sp>
      <p:sp>
        <p:nvSpPr>
          <p:cNvPr id="305155" name="Slide Number Placeholder 3"/>
          <p:cNvSpPr>
            <a:spLocks noGrp="1"/>
          </p:cNvSpPr>
          <p:nvPr>
            <p:ph type="sldNum" sz="quarter" idx="5"/>
          </p:nvPr>
        </p:nvSpPr>
        <p:spPr>
          <a:noFill/>
        </p:spPr>
        <p:txBody>
          <a:bodyPr/>
          <a:lstStyle/>
          <a:p>
            <a:fld id="{C7CC04C2-A895-4C0C-A810-CC99AFE75B54}" type="slidenum">
              <a:rPr lang="en-US" smtClean="0"/>
              <a:pPr/>
              <a:t>74</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ln/>
        </p:spPr>
      </p:sp>
      <p:sp>
        <p:nvSpPr>
          <p:cNvPr id="37890" name="Rectangle 3"/>
          <p:cNvSpPr>
            <a:spLocks noGrp="1" noChangeArrowheads="1"/>
          </p:cNvSpPr>
          <p:nvPr>
            <p:ph type="body" idx="1"/>
          </p:nvPr>
        </p:nvSpPr>
        <p:spPr>
          <a:noFill/>
          <a:ln/>
        </p:spPr>
        <p:txBody>
          <a:bodyPr/>
          <a:lstStyle/>
          <a:p>
            <a:pPr eaLnBrk="1" hangingPunct="1"/>
            <a:r>
              <a:rPr lang="en-US" smtClean="0"/>
              <a:t>A wide range of behaviors is seen because CO2 is considered a Unspecific attract, meaning it does not provide any information other than a gradient towards the source.</a:t>
            </a:r>
          </a:p>
          <a:p>
            <a:pPr eaLnBrk="1" hangingPunct="1"/>
            <a:endParaRPr lang="en-US" smtClean="0"/>
          </a:p>
          <a:p>
            <a:pPr eaLnBrk="1" hangingPunct="1">
              <a:buClr>
                <a:schemeClr val="accent2"/>
              </a:buClr>
              <a:buSzPct val="65000"/>
              <a:buFont typeface="Wingdings" pitchFamily="2" charset="2"/>
              <a:buNone/>
            </a:pPr>
            <a:r>
              <a:rPr lang="en-US" b="1" smtClean="0">
                <a:solidFill>
                  <a:srgbClr val="4D5367"/>
                </a:solidFill>
              </a:rPr>
              <a:t>Behavior:  </a:t>
            </a:r>
          </a:p>
          <a:p>
            <a:pPr eaLnBrk="1" hangingPunct="1">
              <a:buClr>
                <a:schemeClr val="accent2"/>
              </a:buClr>
              <a:buSzPct val="65000"/>
              <a:buFont typeface="Wingdings" pitchFamily="2" charset="2"/>
              <a:buNone/>
            </a:pPr>
            <a:r>
              <a:rPr lang="en-US" smtClean="0">
                <a:solidFill>
                  <a:srgbClr val="4D5367"/>
                </a:solidFill>
              </a:rPr>
              <a:t>Crayfish become unresponsive to tail touch with carbon dioxide exposure indicative of the paralytic effect</a:t>
            </a:r>
          </a:p>
          <a:p>
            <a:pPr eaLnBrk="1" hangingPunct="1">
              <a:buClr>
                <a:schemeClr val="accent2"/>
              </a:buClr>
              <a:buSzPct val="65000"/>
              <a:buFont typeface="Wingdings" pitchFamily="2" charset="2"/>
              <a:buNone/>
            </a:pPr>
            <a:endParaRPr lang="en-US" sz="800" smtClean="0">
              <a:solidFill>
                <a:srgbClr val="4D5367"/>
              </a:solidFill>
            </a:endParaRPr>
          </a:p>
          <a:p>
            <a:pPr eaLnBrk="1" hangingPunct="1">
              <a:buClr>
                <a:schemeClr val="accent2"/>
              </a:buClr>
              <a:buSzPct val="65000"/>
              <a:buFont typeface="Wingdings" pitchFamily="2" charset="2"/>
              <a:buNone/>
            </a:pPr>
            <a:r>
              <a:rPr lang="en-US" b="1" smtClean="0">
                <a:solidFill>
                  <a:srgbClr val="4D5367"/>
                </a:solidFill>
              </a:rPr>
              <a:t>Physiology:</a:t>
            </a:r>
          </a:p>
          <a:p>
            <a:pPr eaLnBrk="1" hangingPunct="1">
              <a:buClr>
                <a:schemeClr val="accent2"/>
              </a:buClr>
              <a:buSzPct val="65000"/>
              <a:buFont typeface="Wingdings" pitchFamily="2" charset="2"/>
              <a:buNone/>
            </a:pPr>
            <a:r>
              <a:rPr lang="en-US" smtClean="0">
                <a:solidFill>
                  <a:srgbClr val="4D5367"/>
                </a:solidFill>
              </a:rPr>
              <a:t>Crayfish show a cessation of both heart and ventilatory rates due to neurogenic control of both systems </a:t>
            </a:r>
          </a:p>
          <a:p>
            <a:pPr eaLnBrk="1" hangingPunct="1">
              <a:buClr>
                <a:schemeClr val="accent2"/>
              </a:buClr>
              <a:buSzPct val="65000"/>
              <a:buFont typeface="Wingdings" pitchFamily="2" charset="2"/>
              <a:buNone/>
            </a:pPr>
            <a:endParaRPr lang="en-US" sz="800" smtClean="0">
              <a:solidFill>
                <a:srgbClr val="4D5367"/>
              </a:solidFill>
            </a:endParaRPr>
          </a:p>
          <a:p>
            <a:pPr eaLnBrk="1" hangingPunct="1">
              <a:buClr>
                <a:schemeClr val="accent2"/>
              </a:buClr>
              <a:buSzPct val="65000"/>
              <a:buFont typeface="Wingdings" pitchFamily="2" charset="2"/>
              <a:buNone/>
            </a:pPr>
            <a:r>
              <a:rPr lang="en-US" b="1" smtClean="0">
                <a:solidFill>
                  <a:srgbClr val="4D5367"/>
                </a:solidFill>
              </a:rPr>
              <a:t>Synaptic:</a:t>
            </a:r>
          </a:p>
          <a:p>
            <a:pPr eaLnBrk="1" hangingPunct="1">
              <a:buClr>
                <a:schemeClr val="accent2"/>
              </a:buClr>
              <a:buSzPct val="65000"/>
            </a:pPr>
            <a:r>
              <a:rPr lang="en-US" smtClean="0">
                <a:solidFill>
                  <a:srgbClr val="4D5367"/>
                </a:solidFill>
              </a:rPr>
              <a:t>Carbon dioxide induces a paralytic effect through post-synaptic blockage or insensitivity to glutamate which results in the cessation of heart and ventilatory rates, as well as the lack of behavioral response</a:t>
            </a:r>
          </a:p>
          <a:p>
            <a:pPr eaLnBrk="1" hangingPunct="1"/>
            <a:endParaRPr lang="en-US" smtClean="0"/>
          </a:p>
          <a:p>
            <a:pPr eaLnBrk="1" hangingPunct="1"/>
            <a:endParaRPr lang="en-US" smtClean="0"/>
          </a:p>
          <a:p>
            <a:pPr eaLnBrk="1" hangingPunct="1"/>
            <a:r>
              <a:rPr lang="en-US" smtClean="0"/>
              <a:t>Much of the work done with CO2 as an attractant has been done in insects and is what actually led me to the University of Arizona and the Hildebrand Lab.</a:t>
            </a:r>
          </a:p>
          <a:p>
            <a:pPr eaLnBrk="1" hangingPunct="1"/>
            <a:endParaRPr lang="en-US" smtClean="0"/>
          </a:p>
          <a:p>
            <a:pPr eaLnBrk="1" hangingPunct="1"/>
            <a:r>
              <a:rPr lang="en-US" smtClean="0"/>
              <a:t>Research has shown that CO2 can induce host-seeking behavior by orienting and leading to possible food sources (such as in the mosquitoes) or the beetle searching for roots underground.</a:t>
            </a:r>
          </a:p>
          <a:p>
            <a:pPr eaLnBrk="1" hangingPunct="1"/>
            <a:endParaRPr lang="en-US" smtClean="0"/>
          </a:p>
          <a:p>
            <a:pPr eaLnBrk="1" hangingPunct="1"/>
            <a:r>
              <a:rPr lang="en-US" smtClean="0"/>
              <a:t>CO2 can also be important in Mate location by directing towards possible mates to bring in proximity to pheromone detection range….</a:t>
            </a:r>
          </a:p>
          <a:p>
            <a:pPr eaLnBrk="1" hangingPunct="1"/>
            <a:endParaRPr lang="en-US" smtClean="0"/>
          </a:p>
          <a:p>
            <a:pPr eaLnBrk="1" hangingPunct="1"/>
            <a:r>
              <a:rPr lang="en-US" smtClean="0"/>
              <a:t>But with so many things that are good….there is also a bad.</a:t>
            </a:r>
          </a:p>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p:spPr>
        <p:txBody>
          <a:bodyPr/>
          <a:lstStyle/>
          <a:p>
            <a:pPr eaLnBrk="1" hangingPunct="1"/>
            <a:r>
              <a:rPr lang="en-US" smtClean="0"/>
              <a:t>First I would like to introduce you to my study organisms.</a:t>
            </a:r>
          </a:p>
          <a:p>
            <a:pPr eaLnBrk="1" hangingPunct="1"/>
            <a:endParaRPr lang="en-US" smtClean="0"/>
          </a:p>
          <a:p>
            <a:pPr eaLnBrk="1" hangingPunct="1"/>
            <a:r>
              <a:rPr lang="en-US" smtClean="0"/>
              <a:t>I work with a surface species of crayfish, </a:t>
            </a:r>
            <a:r>
              <a:rPr lang="en-US" i="1" smtClean="0"/>
              <a:t>Procambarus clarkii </a:t>
            </a:r>
            <a:r>
              <a:rPr lang="en-US" smtClean="0"/>
              <a:t>known as the red swamp crayfish</a:t>
            </a:r>
          </a:p>
          <a:p>
            <a:pPr eaLnBrk="1" hangingPunct="1"/>
            <a:r>
              <a:rPr lang="en-US" smtClean="0"/>
              <a:t>They are characterized by shorter sensory antennules and have visual capabilities.</a:t>
            </a:r>
          </a:p>
          <a:p>
            <a:pPr eaLnBrk="1" hangingPunct="1"/>
            <a:endParaRPr lang="en-US" smtClean="0"/>
          </a:p>
          <a:p>
            <a:pPr eaLnBrk="1" hangingPunct="1"/>
            <a:r>
              <a:rPr lang="en-US" smtClean="0"/>
              <a:t>This is relevant because I also work with a cave species of crayfish, </a:t>
            </a:r>
            <a:r>
              <a:rPr lang="en-US" i="1" smtClean="0"/>
              <a:t>Orconectes packardi australis</a:t>
            </a:r>
            <a:r>
              <a:rPr lang="en-US" smtClean="0"/>
              <a:t>.  These crayfish have enhanced olfactory structures and lack ommatidia, therefore lack visual capabilities.  These crayfish also lack pigmentation and are typically more brittle than the sighted crayfish.</a:t>
            </a:r>
          </a:p>
          <a:p>
            <a:pPr eaLnBrk="1" hangingPunct="1"/>
            <a:endParaRPr lang="en-US" smtClean="0"/>
          </a:p>
          <a:p>
            <a:pPr eaLnBrk="1" hangingPunct="1"/>
            <a:r>
              <a:rPr lang="en-US" smtClean="0"/>
              <a:t>And just in case you were wondering…..</a:t>
            </a:r>
          </a:p>
          <a:p>
            <a:pPr eaLnBrk="1" hangingPunct="1"/>
            <a:endParaRPr lang="en-US" smtClean="0"/>
          </a:p>
        </p:txBody>
      </p:sp>
      <p:sp>
        <p:nvSpPr>
          <p:cNvPr id="39939" name="Slide Number Placeholder 3"/>
          <p:cNvSpPr>
            <a:spLocks noGrp="1"/>
          </p:cNvSpPr>
          <p:nvPr>
            <p:ph type="sldNum" sz="quarter" idx="5"/>
          </p:nvPr>
        </p:nvSpPr>
        <p:spPr>
          <a:noFill/>
        </p:spPr>
        <p:txBody>
          <a:bodyPr/>
          <a:lstStyle/>
          <a:p>
            <a:fld id="{512E410D-4137-4F77-819F-B82B65E0E17C}"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5A5D508-9329-4BAE-8006-F9CEDF0A4BA6}" type="datetime1">
              <a:rPr lang="en-US"/>
              <a:pPr>
                <a:defRPr/>
              </a:pPr>
              <a:t>9/9/2009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D24A33-93CE-4520-829C-FB225BBBD39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71A700B-86E3-42C7-B909-E232AD035CB5}" type="datetime1">
              <a:rPr lang="en-US"/>
              <a:pPr>
                <a:defRPr/>
              </a:pPr>
              <a:t>9/9/2009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D61BA1-29F4-48F9-8A83-4E2396CB0D2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8E63D6D-AE01-4220-97B4-18464AE8E02B}" type="datetime1">
              <a:rPr lang="en-US"/>
              <a:pPr>
                <a:defRPr/>
              </a:pPr>
              <a:t>9/9/2009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6D29AC-5CAA-485B-B947-92EA5A207E8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5" name="Rectangle 4"/>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6" name="Rectangle 5"/>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7" name="Rectangle 6"/>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dirty="0">
              <a:solidFill>
                <a:schemeClr val="tx1"/>
              </a:solidFill>
              <a:latin typeface="+mn-lt"/>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pPr>
              <a:defRPr/>
            </a:pPr>
            <a:fld id="{53FA27C6-AB34-4B60-842B-94E8E6428C0E}" type="datetime1">
              <a:rPr lang="en-US"/>
              <a:pPr>
                <a:defRPr/>
              </a:pPr>
              <a:t>9/9/2009</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8534400" y="6324600"/>
            <a:ext cx="457200" cy="441325"/>
          </a:xfrm>
        </p:spPr>
        <p:txBody>
          <a:bodyPr/>
          <a:lstStyle>
            <a:lvl1pPr>
              <a:defRPr b="0">
                <a:solidFill>
                  <a:schemeClr val="tx1"/>
                </a:solidFill>
              </a:defRPr>
            </a:lvl1pPr>
          </a:lstStyle>
          <a:p>
            <a:pPr>
              <a:defRPr/>
            </a:pPr>
            <a:fld id="{7BFABF22-E2D4-461D-B761-D1CF1682ADAD}"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6" name="Rectangle 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7" name="Rectangle 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8" name="Rectangle 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11" name="Rectangle 10"/>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dirty="0">
              <a:solidFill>
                <a:schemeClr val="tx1"/>
              </a:solidFill>
              <a:latin typeface="+mn-lt"/>
            </a:endParaRPr>
          </a:p>
        </p:txBody>
      </p:sp>
      <p:sp>
        <p:nvSpPr>
          <p:cNvPr id="13" name="Straight Connector 12"/>
          <p:cNvSpPr>
            <a:spLocks noChangeShapeType="1"/>
          </p:cNvSpPr>
          <p:nvPr/>
        </p:nvSpPr>
        <p:spPr bwMode="auto">
          <a:xfrm>
            <a:off x="152400" y="114300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14" name="Oval 13"/>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5" name="Oval 14"/>
          <p:cNvSpPr/>
          <p:nvPr/>
        </p:nvSpPr>
        <p:spPr>
          <a:xfrm>
            <a:off x="4362450" y="950913"/>
            <a:ext cx="419100" cy="42068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2" name="Title 1"/>
          <p:cNvSpPr>
            <a:spLocks noGrp="1"/>
          </p:cNvSpPr>
          <p:nvPr>
            <p:ph type="title"/>
          </p:nvPr>
        </p:nvSpPr>
        <p:spPr>
          <a:xfrm>
            <a:off x="301752" y="155448"/>
            <a:ext cx="8534400" cy="758952"/>
          </a:xfrm>
        </p:spPr>
        <p:txBody>
          <a:bodyPr/>
          <a:lstStyle>
            <a:lvl1pPr>
              <a:defRPr sz="3000">
                <a:solidFill>
                  <a:srgbClr val="800000"/>
                </a:solidFill>
                <a:latin typeface="Georgia" pitchFamily="18" charset="0"/>
              </a:defRPr>
            </a:lvl1pPr>
          </a:lstStyle>
          <a:p>
            <a:r>
              <a:rPr lang="en-US" dirty="0" smtClean="0"/>
              <a:t>Click to edit Master title style</a:t>
            </a:r>
            <a:endParaRPr lang="en-US" dirty="0"/>
          </a:p>
        </p:txBody>
      </p:sp>
      <p:sp>
        <p:nvSpPr>
          <p:cNvPr id="10" name="Content Placeholder 9"/>
          <p:cNvSpPr>
            <a:spLocks noGrp="1"/>
          </p:cNvSpPr>
          <p:nvPr>
            <p:ph sz="half" idx="1"/>
          </p:nvPr>
        </p:nvSpPr>
        <p:spPr>
          <a:xfrm>
            <a:off x="301752" y="1371600"/>
            <a:ext cx="4038600" cy="4681728"/>
          </a:xfrm>
        </p:spPr>
        <p:txBody>
          <a:bodyPr/>
          <a:lstStyle>
            <a:lvl1pPr>
              <a:defRPr sz="2500">
                <a:solidFill>
                  <a:schemeClr val="tx2">
                    <a:lumMod val="75000"/>
                  </a:schemeClr>
                </a:solidFill>
                <a:latin typeface="+mn-lt"/>
              </a:defRPr>
            </a:lvl1pPr>
            <a:lvl2pPr>
              <a:defRPr>
                <a:solidFill>
                  <a:schemeClr val="tx2">
                    <a:lumMod val="75000"/>
                  </a:schemeClr>
                </a:solidFill>
                <a:latin typeface="+mn-lt"/>
              </a:defRPr>
            </a:lvl2pPr>
            <a:lvl3pPr>
              <a:defRPr>
                <a:solidFill>
                  <a:schemeClr val="tx2">
                    <a:lumMod val="75000"/>
                  </a:schemeClr>
                </a:solidFill>
                <a:latin typeface="+mn-lt"/>
              </a:defRPr>
            </a:lvl3pPr>
            <a:lvl4pPr>
              <a:defRPr>
                <a:solidFill>
                  <a:schemeClr val="tx2">
                    <a:lumMod val="75000"/>
                  </a:schemeClr>
                </a:solidFill>
                <a:latin typeface="+mn-lt"/>
              </a:defRPr>
            </a:lvl4pPr>
            <a:lvl5pPr>
              <a:defRPr>
                <a:solidFill>
                  <a:schemeClr val="tx2">
                    <a:lumMod val="75000"/>
                  </a:schemeClr>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Date Placeholder 4"/>
          <p:cNvSpPr>
            <a:spLocks noGrp="1"/>
          </p:cNvSpPr>
          <p:nvPr>
            <p:ph type="dt" sz="half" idx="10"/>
          </p:nvPr>
        </p:nvSpPr>
        <p:spPr>
          <a:xfrm>
            <a:off x="5791200" y="6410325"/>
            <a:ext cx="3044825" cy="365125"/>
          </a:xfrm>
        </p:spPr>
        <p:txBody>
          <a:bodyPr/>
          <a:lstStyle>
            <a:lvl1pPr>
              <a:defRPr/>
            </a:lvl1pPr>
          </a:lstStyle>
          <a:p>
            <a:pPr>
              <a:defRPr/>
            </a:pPr>
            <a:fld id="{1D8757E4-0812-4134-AA96-1E8835A1C006}" type="datetime1">
              <a:rPr lang="en-US"/>
              <a:pPr>
                <a:defRPr/>
              </a:pPr>
              <a:t>9/9/2009</a:t>
            </a:fld>
            <a:endParaRPr lang="en-US"/>
          </a:p>
        </p:txBody>
      </p:sp>
      <p:sp>
        <p:nvSpPr>
          <p:cNvPr id="17" name="Footer Placeholder 5"/>
          <p:cNvSpPr>
            <a:spLocks noGrp="1"/>
          </p:cNvSpPr>
          <p:nvPr>
            <p:ph type="ftr" sz="quarter" idx="11"/>
          </p:nvPr>
        </p:nvSpPr>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8534400" y="6324600"/>
            <a:ext cx="457200" cy="441325"/>
          </a:xfrm>
        </p:spPr>
        <p:txBody>
          <a:bodyPr/>
          <a:lstStyle>
            <a:lvl1pPr>
              <a:defRPr>
                <a:solidFill>
                  <a:schemeClr val="tx1"/>
                </a:solidFill>
              </a:defRPr>
            </a:lvl1pPr>
          </a:lstStyle>
          <a:p>
            <a:pPr>
              <a:defRPr/>
            </a:pPr>
            <a:fld id="{C611D1E3-CB3D-46C0-8607-53ACA35DA23D}"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8" name="Rectangle 7"/>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9" name="Rectangle 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11" name="Rectangle 10"/>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12" name="Rectangle 11"/>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14" name="Straight Connector 13"/>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15"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dirty="0">
              <a:solidFill>
                <a:schemeClr val="tx1"/>
              </a:solidFill>
              <a:latin typeface="+mn-lt"/>
            </a:endParaRPr>
          </a:p>
        </p:txBody>
      </p:sp>
      <p:sp>
        <p:nvSpPr>
          <p:cNvPr id="16" name="Oval 15"/>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4800600" y="2471383"/>
            <a:ext cx="40386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lvl1pPr>
          </a:lstStyle>
          <a:p>
            <a:pPr>
              <a:defRPr/>
            </a:pPr>
            <a:fld id="{81305339-A16B-4240-ACEF-041BD55C992B}" type="datetime1">
              <a:rPr lang="en-US"/>
              <a:pPr>
                <a:defRPr/>
              </a:pPr>
              <a:t>9/9/2009</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lgn="ctr">
              <a:defRPr/>
            </a:lvl1pPr>
          </a:lstStyle>
          <a:p>
            <a:pPr>
              <a:defRPr/>
            </a:pPr>
            <a:fld id="{B2751D9B-649C-482C-BC04-4AC849D21400}"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6" name="Rectangle 5"/>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7" name="Rectangle 6"/>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8" name="Rectangle 7"/>
          <p:cNvSpPr>
            <a:spLocks noChangeArrowheads="1"/>
          </p:cNvSpPr>
          <p:nvPr/>
        </p:nvSpPr>
        <p:spPr bwMode="white">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dirty="0">
              <a:solidFill>
                <a:schemeClr val="tx1"/>
              </a:solidFill>
              <a:latin typeface="+mn-lt"/>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371600" y="312738"/>
            <a:ext cx="457200" cy="441325"/>
          </a:xfrm>
        </p:spPr>
        <p:txBody>
          <a:bodyPr/>
          <a:lstStyle>
            <a:lvl1pPr>
              <a:defRPr>
                <a:solidFill>
                  <a:schemeClr val="accent3">
                    <a:shade val="75000"/>
                  </a:schemeClr>
                </a:solidFill>
              </a:defRPr>
            </a:lvl1pPr>
          </a:lstStyle>
          <a:p>
            <a:pPr>
              <a:defRPr/>
            </a:pPr>
            <a:fld id="{A34AA7F1-7360-42D6-9C5E-6810CF43DF63}"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E38A8AE3-38F8-4A7D-95BE-A7191CEFBA06}" type="datetime1">
              <a:rPr lang="en-US"/>
              <a:pPr>
                <a:defRPr/>
              </a:pPr>
              <a:t>9/9/2009</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6" name="Rectangle 5"/>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7" name="Rectangle 6"/>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8" name="Rectangle 7"/>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dirty="0">
              <a:solidFill>
                <a:schemeClr val="tx1"/>
              </a:solidFill>
              <a:latin typeface="+mn-lt"/>
            </a:endParaRPr>
          </a:p>
        </p:txBody>
      </p:sp>
      <p:sp>
        <p:nvSpPr>
          <p:cNvPr id="10" name="Rectangle 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11" name="Rectangle 10"/>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dirty="0">
              <a:solidFill>
                <a:schemeClr val="tx1"/>
              </a:solidFill>
              <a:latin typeface="+mn-lt"/>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7061D1D9-726B-4C3D-8371-FB051227EE4C}" type="slidenum">
              <a:rPr lang="en-US"/>
              <a:pPr>
                <a:defRPr/>
              </a:pPr>
              <a:t>‹#›</a:t>
            </a:fld>
            <a:endParaRPr lang="en-US"/>
          </a:p>
        </p:txBody>
      </p:sp>
      <p:sp>
        <p:nvSpPr>
          <p:cNvPr id="17" name="Date Placeholder 4"/>
          <p:cNvSpPr>
            <a:spLocks noGrp="1"/>
          </p:cNvSpPr>
          <p:nvPr>
            <p:ph type="dt" sz="half" idx="11"/>
          </p:nvPr>
        </p:nvSpPr>
        <p:spPr>
          <a:xfrm>
            <a:off x="5788025" y="6405563"/>
            <a:ext cx="3044825" cy="365125"/>
          </a:xfrm>
        </p:spPr>
        <p:txBody>
          <a:bodyPr/>
          <a:lstStyle>
            <a:lvl1pPr>
              <a:defRPr/>
            </a:lvl1pPr>
          </a:lstStyle>
          <a:p>
            <a:pPr>
              <a:defRPr/>
            </a:pPr>
            <a:fld id="{138491F8-063D-465C-A3CF-78CAF40A48CC}" type="datetime1">
              <a:rPr lang="en-US"/>
              <a:pPr>
                <a:defRPr/>
              </a:pPr>
              <a:t>9/9/2009</a:t>
            </a:fld>
            <a:endParaRPr lang="en-US"/>
          </a:p>
        </p:txBody>
      </p:sp>
      <p:sp>
        <p:nvSpPr>
          <p:cNvPr id="18" name="Footer Placeholder 5"/>
          <p:cNvSpPr>
            <a:spLocks noGrp="1"/>
          </p:cNvSpPr>
          <p:nvPr>
            <p:ph type="ftr" sz="quarter" idx="12"/>
          </p:nvPr>
        </p:nvSpPr>
        <p:spPr>
          <a:xfrm>
            <a:off x="301625" y="6410325"/>
            <a:ext cx="3584575" cy="366713"/>
          </a:xfrm>
        </p:spPr>
        <p:txBody>
          <a:bodyPr/>
          <a:lstStyle>
            <a:lvl1pPr>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5" name="Rectangle 4"/>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6" name="Rectangle 5"/>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7" name="Rectangle 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8" name="Rectangle 7"/>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9" name="Rectangle 8"/>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sz="1800" b="0" dirty="0">
              <a:solidFill>
                <a:schemeClr val="tx1"/>
              </a:solidFill>
              <a:latin typeface="+mn-lt"/>
            </a:endParaRPr>
          </a:p>
        </p:txBody>
      </p:sp>
      <p:sp>
        <p:nvSpPr>
          <p:cNvPr id="10" name="Straight Connector 9"/>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sz="1800" b="0">
              <a:solidFill>
                <a:schemeClr val="tx1"/>
              </a:solidFill>
              <a:latin typeface="+mn-lt"/>
            </a:endParaRPr>
          </a:p>
        </p:txBody>
      </p:sp>
      <p:sp>
        <p:nvSpPr>
          <p:cNvPr id="11" name="Oval 10"/>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12" name="Oval 11"/>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p:txBody>
          <a:bodyPr/>
          <a:lstStyle>
            <a:lvl1pPr>
              <a:defRPr/>
            </a:lvl1pPr>
          </a:lstStyle>
          <a:p>
            <a:pPr>
              <a:defRPr/>
            </a:pPr>
            <a:fld id="{77E0C0B0-7EF2-4AA1-9D58-FABAD45328CF}"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D4A72F90-6036-4E28-B2F1-3A5BFE6E488F}" type="datetime1">
              <a:rPr lang="en-US"/>
              <a:pPr>
                <a:defRPr/>
              </a:pPr>
              <a:t>9/9/2009</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7CD7754-27E9-4472-AED1-4FD769EB7D63}" type="datetime1">
              <a:rPr lang="en-US"/>
              <a:pPr>
                <a:defRPr/>
              </a:pPr>
              <a:t>9/9/2009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AA7A38-5A60-4FF7-9E21-6DAE650EAA2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2D711CB-315B-4D4F-99BC-7D1E021B8489}" type="datetime1">
              <a:rPr lang="en-US"/>
              <a:pPr>
                <a:defRPr/>
              </a:pPr>
              <a:t>9/9/2009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5B98EC-B1B6-4768-AC8C-CAD2FDEE66F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9186CC7-3192-4B36-879E-27A43A97DE66}" type="datetime1">
              <a:rPr lang="en-US"/>
              <a:pPr>
                <a:defRPr/>
              </a:pPr>
              <a:t>9/9/2009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92CB9B-7987-4ECA-A0FE-1D4B0CE80DD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52FE329-C0E1-42F9-BCCC-31AC322F583C}" type="datetime1">
              <a:rPr lang="en-US"/>
              <a:pPr>
                <a:defRPr/>
              </a:pPr>
              <a:t>9/9/2009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2F8E102-4572-4CD3-B2D9-7F9E44DA77B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EC7DEED-1280-44EE-BE97-3570ECCA6C5D}" type="datetime1">
              <a:rPr lang="en-US"/>
              <a:pPr>
                <a:defRPr/>
              </a:pPr>
              <a:t>9/9/2009</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51096E3-AC84-442A-98A2-5D0B71E33D2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E9899F9-6930-4487-9153-A3153FC2EBF4}" type="datetime1">
              <a:rPr lang="en-US"/>
              <a:pPr>
                <a:defRPr/>
              </a:pPr>
              <a:t>9/9/2009</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440AE93-2917-4BBB-8D0C-CDF6F254BD3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6DCA4D5-DF1B-4445-B2B7-B2E4DE179052}" type="datetime1">
              <a:rPr lang="en-US"/>
              <a:pPr>
                <a:defRPr/>
              </a:pPr>
              <a:t>9/9/2009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A21663-958A-4D1D-BDFA-DF648D36148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B9F43CB-E945-44BE-B4AD-9A68E8C474A8}" type="datetime1">
              <a:rPr lang="en-US"/>
              <a:pPr>
                <a:defRPr/>
              </a:pPr>
              <a:t>9/9/2009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0C4762-1DFF-4258-B62F-BB76B3799FD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9EDEF"/>
        </a:solidFill>
        <a:effectLst/>
      </p:bgPr>
    </p:bg>
    <p:spTree>
      <p:nvGrpSpPr>
        <p:cNvPr id="1" name=""/>
        <p:cNvGrpSpPr/>
        <p:nvPr/>
      </p:nvGrpSpPr>
      <p:grpSpPr>
        <a:xfrm>
          <a:off x="0" y="0"/>
          <a:ext cx="0" cy="0"/>
          <a:chOff x="0" y="0"/>
          <a:chExt cx="0" cy="0"/>
        </a:xfrm>
      </p:grpSpPr>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Aft>
                <a:spcPct val="0"/>
              </a:spcAft>
              <a:buClrTx/>
              <a:buSzTx/>
              <a:buFontTx/>
              <a:buNone/>
              <a:defRPr sz="1400" b="0">
                <a:solidFill>
                  <a:schemeClr val="tx1"/>
                </a:solidFill>
                <a:latin typeface="Georgia" pitchFamily="18" charset="0"/>
              </a:defRPr>
            </a:lvl1pPr>
          </a:lstStyle>
          <a:p>
            <a:pPr>
              <a:defRPr/>
            </a:pPr>
            <a:fld id="{5BF749BB-D73F-41A3-A794-4C9B407B7A4F}" type="datetime1">
              <a:rPr lang="en-US"/>
              <a:pPr>
                <a:defRPr/>
              </a:pPr>
              <a:t>9/9/2009</a:t>
            </a:fld>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Aft>
                <a:spcPct val="0"/>
              </a:spcAft>
              <a:buClrTx/>
              <a:buSzTx/>
              <a:buFontTx/>
              <a:buNone/>
              <a:defRPr sz="1400" b="0">
                <a:solidFill>
                  <a:schemeClr val="tx1"/>
                </a:solidFill>
                <a:latin typeface="Georgia" pitchFamily="18" charset="0"/>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Aft>
                <a:spcPct val="0"/>
              </a:spcAft>
              <a:buClrTx/>
              <a:buSzTx/>
              <a:buFontTx/>
              <a:buNone/>
              <a:defRPr sz="1400" b="0">
                <a:solidFill>
                  <a:schemeClr val="tx1"/>
                </a:solidFill>
                <a:latin typeface="Georgia" pitchFamily="18" charset="0"/>
              </a:defRPr>
            </a:lvl1pPr>
          </a:lstStyle>
          <a:p>
            <a:pPr>
              <a:defRPr/>
            </a:pPr>
            <a:fld id="{2248EB96-02F3-4F21-8816-964B85F48B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3314" name="Title Placeholder 21"/>
          <p:cNvSpPr>
            <a:spLocks noGrp="1"/>
          </p:cNvSpPr>
          <p:nvPr>
            <p:ph type="title"/>
          </p:nvPr>
        </p:nvSpPr>
        <p:spPr bwMode="auto">
          <a:xfrm>
            <a:off x="301625" y="304800"/>
            <a:ext cx="85344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3315" name="Text Placeholder 12"/>
          <p:cNvSpPr>
            <a:spLocks noGrp="1"/>
          </p:cNvSpPr>
          <p:nvPr>
            <p:ph type="body" idx="1"/>
          </p:nvPr>
        </p:nvSpPr>
        <p:spPr bwMode="auto">
          <a:xfrm>
            <a:off x="301625" y="1371600"/>
            <a:ext cx="8534400" cy="4751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 name="Slide Number Placeholder 5"/>
          <p:cNvSpPr>
            <a:spLocks noGrp="1"/>
          </p:cNvSpPr>
          <p:nvPr>
            <p:ph type="sldNum" sz="quarter" idx="4"/>
          </p:nvPr>
        </p:nvSpPr>
        <p:spPr>
          <a:xfrm>
            <a:off x="8382000" y="6324600"/>
            <a:ext cx="457200" cy="441325"/>
          </a:xfrm>
          <a:prstGeom prst="rect">
            <a:avLst/>
          </a:prstGeom>
        </p:spPr>
        <p:txBody>
          <a:bodyPr vert="horz" lIns="45720" rIns="45720" anchor="ctr">
            <a:normAutofit/>
          </a:bodyPr>
          <a:lstStyle>
            <a:lvl1pPr algn="ctr" fontAlgn="auto">
              <a:spcBef>
                <a:spcPts val="0"/>
              </a:spcBef>
              <a:spcAft>
                <a:spcPts val="0"/>
              </a:spcAft>
              <a:buClrTx/>
              <a:buSzTx/>
              <a:buFontTx/>
              <a:buNone/>
              <a:defRPr sz="1600" b="0">
                <a:solidFill>
                  <a:schemeClr val="tx1"/>
                </a:solidFill>
                <a:latin typeface="+mn-lt"/>
              </a:defRPr>
            </a:lvl1pPr>
          </a:lstStyle>
          <a:p>
            <a:pPr>
              <a:defRPr/>
            </a:pPr>
            <a:fld id="{D7089842-23C8-4EC9-908B-74FC6D280A78}" type="slidenum">
              <a:rPr lang="en-US"/>
              <a:pPr>
                <a:defRPr/>
              </a:pPr>
              <a:t>‹#›</a:t>
            </a:fld>
            <a:endParaRPr lang="en-US"/>
          </a:p>
        </p:txBody>
      </p:sp>
      <p:sp>
        <p:nvSpPr>
          <p:cNvPr id="32" name="Date Placeholder 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buClrTx/>
              <a:buSzTx/>
              <a:buFontTx/>
              <a:buNone/>
              <a:defRPr sz="1400" b="0">
                <a:solidFill>
                  <a:srgbClr val="FFFFFF"/>
                </a:solidFill>
                <a:latin typeface="+mn-lt"/>
              </a:defRPr>
            </a:lvl1pPr>
          </a:lstStyle>
          <a:p>
            <a:pPr>
              <a:defRPr/>
            </a:pPr>
            <a:fld id="{9180E762-5FEE-4181-9FD2-C45152E544A4}" type="datetime1">
              <a:rPr lang="en-US"/>
              <a:pPr>
                <a:defRPr/>
              </a:pPr>
              <a:t>9/9/2009</a:t>
            </a:fld>
            <a:endParaRPr lang="en-US"/>
          </a:p>
        </p:txBody>
      </p:sp>
      <p:sp>
        <p:nvSpPr>
          <p:cNvPr id="33" name="Footer Placeholder 4"/>
          <p:cNvSpPr>
            <a:spLocks noGrp="1"/>
          </p:cNvSpPr>
          <p:nvPr>
            <p:ph type="ftr" sz="quarter" idx="3"/>
          </p:nvPr>
        </p:nvSpPr>
        <p:spPr>
          <a:xfrm>
            <a:off x="304800" y="6410325"/>
            <a:ext cx="3581400" cy="366713"/>
          </a:xfrm>
          <a:prstGeom prst="rect">
            <a:avLst/>
          </a:prstGeom>
        </p:spPr>
        <p:txBody>
          <a:bodyPr vert="horz"/>
          <a:lstStyle>
            <a:lvl1pPr algn="l" fontAlgn="auto">
              <a:spcBef>
                <a:spcPts val="0"/>
              </a:spcBef>
              <a:spcAft>
                <a:spcPts val="0"/>
              </a:spcAft>
              <a:buClrTx/>
              <a:buSzTx/>
              <a:buFontTx/>
              <a:buNone/>
              <a:defRPr sz="1200" b="0">
                <a:solidFill>
                  <a:srgbClr val="FFFFFF"/>
                </a:solidFill>
                <a:latin typeface="+mn-lt"/>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Lst>
  <p:hf hdr="0" ftr="0" dt="0"/>
  <p:txStyles>
    <p:titleStyle>
      <a:lvl1pPr algn="ctr" rtl="0" eaLnBrk="0" fontAlgn="base" hangingPunct="0">
        <a:spcBef>
          <a:spcPct val="0"/>
        </a:spcBef>
        <a:spcAft>
          <a:spcPct val="0"/>
        </a:spcAft>
        <a:defRPr sz="3300" kern="1200">
          <a:solidFill>
            <a:srgbClr val="7B9899"/>
          </a:solidFill>
          <a:latin typeface="Arial" charset="0"/>
          <a:ea typeface="+mj-ea"/>
          <a:cs typeface="+mj-cs"/>
        </a:defRPr>
      </a:lvl1pPr>
      <a:lvl2pPr algn="ctr" rtl="0" eaLnBrk="0" fontAlgn="base" hangingPunct="0">
        <a:spcBef>
          <a:spcPct val="0"/>
        </a:spcBef>
        <a:spcAft>
          <a:spcPct val="0"/>
        </a:spcAft>
        <a:defRPr sz="3300">
          <a:solidFill>
            <a:srgbClr val="7B9899"/>
          </a:solidFill>
          <a:latin typeface="Arial" charset="0"/>
        </a:defRPr>
      </a:lvl2pPr>
      <a:lvl3pPr algn="ctr" rtl="0" eaLnBrk="0" fontAlgn="base" hangingPunct="0">
        <a:spcBef>
          <a:spcPct val="0"/>
        </a:spcBef>
        <a:spcAft>
          <a:spcPct val="0"/>
        </a:spcAft>
        <a:defRPr sz="3300">
          <a:solidFill>
            <a:srgbClr val="7B9899"/>
          </a:solidFill>
          <a:latin typeface="Arial" charset="0"/>
        </a:defRPr>
      </a:lvl3pPr>
      <a:lvl4pPr algn="ctr" rtl="0" eaLnBrk="0" fontAlgn="base" hangingPunct="0">
        <a:spcBef>
          <a:spcPct val="0"/>
        </a:spcBef>
        <a:spcAft>
          <a:spcPct val="0"/>
        </a:spcAft>
        <a:defRPr sz="3300">
          <a:solidFill>
            <a:srgbClr val="7B9899"/>
          </a:solidFill>
          <a:latin typeface="Arial" charset="0"/>
        </a:defRPr>
      </a:lvl4pPr>
      <a:lvl5pPr algn="ctr" rtl="0" eaLnBrk="0" fontAlgn="base" hangingPunct="0">
        <a:spcBef>
          <a:spcPct val="0"/>
        </a:spcBef>
        <a:spcAft>
          <a:spcPct val="0"/>
        </a:spcAft>
        <a:defRPr sz="3300">
          <a:solidFill>
            <a:srgbClr val="7B9899"/>
          </a:solidFill>
          <a:latin typeface="Arial"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Arial" charset="0"/>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Arial" charset="0"/>
          <a:ea typeface="+mn-ea"/>
          <a:cs typeface="+mn-cs"/>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Arial" charset="0"/>
          <a:ea typeface="+mn-ea"/>
          <a:cs typeface="+mn-cs"/>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Arial" charset="0"/>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Arial" charset="0"/>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highered.mcgraw-hill.com/olcweb/cgi/pluginpop.cgi?it=swf::535::535::/sites/dl/free/0072437316/120107/bio_c.swf::Function%20of%20the%20Neuromuscular%20Junction"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9.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4419600"/>
            <a:ext cx="7924800" cy="2133600"/>
          </a:xfrm>
        </p:spPr>
        <p:txBody>
          <a:bodyPr>
            <a:normAutofit/>
          </a:bodyPr>
          <a:lstStyle/>
          <a:p>
            <a:pPr eaLnBrk="1" hangingPunct="1">
              <a:buClr>
                <a:schemeClr val="accent2"/>
              </a:buClr>
              <a:buSzPct val="65000"/>
              <a:buFont typeface="Wingdings" pitchFamily="2" charset="2"/>
              <a:buNone/>
              <a:defRPr/>
            </a:pPr>
            <a:r>
              <a:rPr lang="en-US" sz="2000" cap="none" dirty="0" smtClean="0">
                <a:effectLst>
                  <a:outerShdw blurRad="38100" dist="38100" dir="2700000" algn="tl">
                    <a:srgbClr val="000000"/>
                  </a:outerShdw>
                </a:effectLst>
                <a:latin typeface="Georgia" pitchFamily="18" charset="0"/>
              </a:rPr>
              <a:t>SONYA M. BIERBOWER, M.S.</a:t>
            </a:r>
          </a:p>
          <a:p>
            <a:pPr eaLnBrk="1" hangingPunct="1">
              <a:buClr>
                <a:schemeClr val="accent2"/>
              </a:buClr>
              <a:buSzPct val="65000"/>
              <a:buFont typeface="Wingdings" pitchFamily="2" charset="2"/>
              <a:buNone/>
              <a:defRPr/>
            </a:pPr>
            <a:endParaRPr lang="en-US" sz="1500" cap="none" dirty="0" smtClean="0">
              <a:effectLst>
                <a:outerShdw blurRad="38100" dist="38100" dir="2700000" algn="tl">
                  <a:srgbClr val="000000"/>
                </a:outerShdw>
              </a:effectLst>
              <a:latin typeface="Georgia" pitchFamily="18" charset="0"/>
            </a:endParaRPr>
          </a:p>
          <a:p>
            <a:pPr eaLnBrk="1" hangingPunct="1">
              <a:buClr>
                <a:schemeClr val="accent2"/>
              </a:buClr>
              <a:buSzPct val="65000"/>
              <a:buFont typeface="Wingdings" pitchFamily="2" charset="2"/>
              <a:buNone/>
              <a:defRPr/>
            </a:pPr>
            <a:r>
              <a:rPr lang="en-US" sz="1500" cap="none" dirty="0" smtClean="0">
                <a:latin typeface="Georgia" pitchFamily="18" charset="0"/>
              </a:rPr>
              <a:t>DEPARTMENT OF BIOLOGY</a:t>
            </a:r>
          </a:p>
          <a:p>
            <a:pPr eaLnBrk="1" hangingPunct="1">
              <a:buClr>
                <a:schemeClr val="accent2"/>
              </a:buClr>
              <a:buSzPct val="65000"/>
              <a:buFont typeface="Wingdings" pitchFamily="2" charset="2"/>
              <a:buNone/>
              <a:defRPr/>
            </a:pPr>
            <a:r>
              <a:rPr lang="en-US" sz="1500" cap="none" dirty="0" smtClean="0">
                <a:latin typeface="Georgia" pitchFamily="18" charset="0"/>
              </a:rPr>
              <a:t>DIVISION OF  MOLECULAR AND CELLULAR BIOLOGY</a:t>
            </a:r>
          </a:p>
          <a:p>
            <a:pPr eaLnBrk="1" hangingPunct="1">
              <a:buClr>
                <a:schemeClr val="accent2"/>
              </a:buClr>
              <a:buSzPct val="65000"/>
              <a:buFont typeface="Wingdings" pitchFamily="2" charset="2"/>
              <a:buNone/>
              <a:defRPr/>
            </a:pPr>
            <a:r>
              <a:rPr lang="en-US" sz="1500" cap="none" dirty="0" smtClean="0">
                <a:latin typeface="Georgia" pitchFamily="18" charset="0"/>
              </a:rPr>
              <a:t>UNIVERSITY OF KENTUCKY</a:t>
            </a:r>
          </a:p>
          <a:p>
            <a:pPr eaLnBrk="1" hangingPunct="1">
              <a:buClr>
                <a:schemeClr val="accent2"/>
              </a:buClr>
              <a:buSzPct val="65000"/>
              <a:buFont typeface="Wingdings" pitchFamily="2" charset="2"/>
              <a:buNone/>
              <a:defRPr/>
            </a:pPr>
            <a:r>
              <a:rPr lang="en-US" sz="1500" cap="none" dirty="0" smtClean="0">
                <a:latin typeface="Georgia" pitchFamily="18" charset="0"/>
              </a:rPr>
              <a:t>ROBIN L. COOPER, ADVISOR</a:t>
            </a:r>
          </a:p>
        </p:txBody>
      </p:sp>
      <p:sp>
        <p:nvSpPr>
          <p:cNvPr id="2" name="Title 1"/>
          <p:cNvSpPr>
            <a:spLocks noGrp="1"/>
          </p:cNvSpPr>
          <p:nvPr>
            <p:ph type="ctrTitle"/>
          </p:nvPr>
        </p:nvSpPr>
        <p:spPr>
          <a:xfrm>
            <a:off x="685800" y="2667000"/>
            <a:ext cx="7772400" cy="990600"/>
          </a:xfrm>
        </p:spPr>
        <p:txBody>
          <a:bodyPr>
            <a:normAutofit/>
          </a:bodyPr>
          <a:lstStyle/>
          <a:p>
            <a:pPr eaLnBrk="1" fontAlgn="auto" hangingPunct="1">
              <a:spcAft>
                <a:spcPts val="0"/>
              </a:spcAft>
              <a:defRPr/>
            </a:pPr>
            <a:r>
              <a:rPr lang="en-US" sz="2400" dirty="0" smtClean="0">
                <a:solidFill>
                  <a:schemeClr val="accent1">
                    <a:lumMod val="50000"/>
                  </a:schemeClr>
                </a:solidFill>
                <a:latin typeface="Georgia" pitchFamily="18" charset="0"/>
              </a:rPr>
              <a:t>Ribble Fellowship / Research Presentation </a:t>
            </a:r>
            <a:br>
              <a:rPr lang="en-US" sz="2400" dirty="0" smtClean="0">
                <a:solidFill>
                  <a:schemeClr val="accent1">
                    <a:lumMod val="50000"/>
                  </a:schemeClr>
                </a:solidFill>
                <a:latin typeface="Georgia" pitchFamily="18" charset="0"/>
              </a:rPr>
            </a:br>
            <a:r>
              <a:rPr lang="en-US" sz="2400" dirty="0" smtClean="0">
                <a:solidFill>
                  <a:schemeClr val="accent1">
                    <a:lumMod val="50000"/>
                  </a:schemeClr>
                </a:solidFill>
                <a:latin typeface="Georgia" pitchFamily="18" charset="0"/>
              </a:rPr>
              <a:t>Fall 2009</a:t>
            </a:r>
            <a:endParaRPr lang="en-US" sz="2400" dirty="0">
              <a:solidFill>
                <a:schemeClr val="accent1">
                  <a:lumMod val="50000"/>
                </a:schemeClr>
              </a:solidFill>
              <a:latin typeface="Georgia" pitchFamily="18" charset="0"/>
            </a:endParaRPr>
          </a:p>
        </p:txBody>
      </p:sp>
      <p:sp>
        <p:nvSpPr>
          <p:cNvPr id="4" name="Title 1"/>
          <p:cNvSpPr txBox="1">
            <a:spLocks/>
          </p:cNvSpPr>
          <p:nvPr/>
        </p:nvSpPr>
        <p:spPr>
          <a:xfrm>
            <a:off x="685800" y="685800"/>
            <a:ext cx="7772400" cy="1219200"/>
          </a:xfrm>
          <a:prstGeom prst="rect">
            <a:avLst/>
          </a:prstGeom>
        </p:spPr>
        <p:txBody>
          <a:bodyPr anchor="ctr"/>
          <a:lstStyle/>
          <a:p>
            <a:pPr algn="ctr" fontAlgn="auto">
              <a:spcAft>
                <a:spcPts val="0"/>
              </a:spcAft>
              <a:defRPr/>
            </a:pPr>
            <a:r>
              <a:rPr lang="en-US" sz="3800" b="0" dirty="0">
                <a:solidFill>
                  <a:schemeClr val="accent1">
                    <a:lumMod val="50000"/>
                  </a:schemeClr>
                </a:solidFill>
                <a:latin typeface="Georgia" pitchFamily="18" charset="0"/>
                <a:ea typeface="+mj-ea"/>
                <a:cs typeface="+mj-cs"/>
              </a:rPr>
              <a:t>Carbon Dioxide Induced Paralysis:  Effects on Behavior and Physiology</a:t>
            </a:r>
          </a:p>
        </p:txBody>
      </p:sp>
      <p:sp>
        <p:nvSpPr>
          <p:cNvPr id="5" name="Slide Number Placeholder 4"/>
          <p:cNvSpPr>
            <a:spLocks noGrp="1"/>
          </p:cNvSpPr>
          <p:nvPr>
            <p:ph type="sldNum" sz="quarter" idx="12"/>
          </p:nvPr>
        </p:nvSpPr>
        <p:spPr/>
        <p:txBody>
          <a:bodyPr/>
          <a:lstStyle/>
          <a:p>
            <a:pPr>
              <a:defRPr/>
            </a:pPr>
            <a:fld id="{D167AA30-295B-4332-B63A-153448384108}" type="slidenum">
              <a:rPr lang="en-US"/>
              <a:pPr>
                <a:defRPr/>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301625" y="76200"/>
            <a:ext cx="8534400" cy="758825"/>
          </a:xfrm>
        </p:spPr>
        <p:txBody>
          <a:bodyPr/>
          <a:lstStyle/>
          <a:p>
            <a:r>
              <a:rPr lang="en-US" smtClean="0"/>
              <a:t>Behavior: Tail Touch</a:t>
            </a:r>
          </a:p>
        </p:txBody>
      </p:sp>
      <p:sp>
        <p:nvSpPr>
          <p:cNvPr id="5" name="Slide Number Placeholder 4"/>
          <p:cNvSpPr>
            <a:spLocks noGrp="1"/>
          </p:cNvSpPr>
          <p:nvPr>
            <p:ph type="sldNum" sz="quarter" idx="12"/>
          </p:nvPr>
        </p:nvSpPr>
        <p:spPr/>
        <p:txBody>
          <a:bodyPr/>
          <a:lstStyle/>
          <a:p>
            <a:pPr>
              <a:defRPr/>
            </a:pPr>
            <a:fld id="{3C98DFB4-A4FD-4B26-B473-C7D74DD9B054}" type="slidenum">
              <a:rPr lang="en-US" smtClean="0"/>
              <a:pPr>
                <a:defRPr/>
              </a:pPr>
              <a:t>10</a:t>
            </a:fld>
            <a:endParaRPr lang="en-US" dirty="0"/>
          </a:p>
        </p:txBody>
      </p:sp>
      <p:grpSp>
        <p:nvGrpSpPr>
          <p:cNvPr id="8" name="Group 7"/>
          <p:cNvGrpSpPr>
            <a:grpSpLocks/>
          </p:cNvGrpSpPr>
          <p:nvPr/>
        </p:nvGrpSpPr>
        <p:grpSpPr bwMode="auto">
          <a:xfrm>
            <a:off x="304800" y="2157413"/>
            <a:ext cx="8534400" cy="3252787"/>
            <a:chOff x="304800" y="2157879"/>
            <a:chExt cx="8534400" cy="3252321"/>
          </a:xfrm>
        </p:grpSpPr>
        <p:sp>
          <p:nvSpPr>
            <p:cNvPr id="40965" name="TextBox 10"/>
            <p:cNvSpPr txBox="1">
              <a:spLocks noChangeArrowheads="1"/>
            </p:cNvSpPr>
            <p:nvPr/>
          </p:nvSpPr>
          <p:spPr bwMode="auto">
            <a:xfrm>
              <a:off x="6324600" y="3505200"/>
              <a:ext cx="762000" cy="384721"/>
            </a:xfrm>
            <a:prstGeom prst="rect">
              <a:avLst/>
            </a:prstGeom>
            <a:noFill/>
            <a:ln w="9525">
              <a:solidFill>
                <a:srgbClr val="A2A8BA"/>
              </a:solidFill>
              <a:miter lim="800000"/>
              <a:headEnd/>
              <a:tailEnd/>
            </a:ln>
          </p:spPr>
          <p:txBody>
            <a:bodyPr>
              <a:spAutoFit/>
            </a:bodyPr>
            <a:lstStyle/>
            <a:p>
              <a:endParaRPr lang="en-US"/>
            </a:p>
          </p:txBody>
        </p:sp>
        <p:pic>
          <p:nvPicPr>
            <p:cNvPr id="40966" name="Picture 11" descr="Tail flip 6.tif"/>
            <p:cNvPicPr>
              <a:picLocks noChangeAspect="1"/>
            </p:cNvPicPr>
            <p:nvPr/>
          </p:nvPicPr>
          <p:blipFill>
            <a:blip r:embed="rId3" cstate="print"/>
            <a:srcRect/>
            <a:stretch>
              <a:fillRect/>
            </a:stretch>
          </p:blipFill>
          <p:spPr bwMode="auto">
            <a:xfrm>
              <a:off x="304800" y="2157879"/>
              <a:ext cx="8514872" cy="3252321"/>
            </a:xfrm>
            <a:prstGeom prst="rect">
              <a:avLst/>
            </a:prstGeom>
            <a:noFill/>
            <a:ln w="9525">
              <a:solidFill>
                <a:srgbClr val="A2A8BA"/>
              </a:solidFill>
              <a:miter lim="800000"/>
              <a:headEnd/>
              <a:tailEnd/>
            </a:ln>
          </p:spPr>
        </p:pic>
        <p:sp>
          <p:nvSpPr>
            <p:cNvPr id="40967" name="TextBox 12"/>
            <p:cNvSpPr txBox="1">
              <a:spLocks noChangeArrowheads="1"/>
            </p:cNvSpPr>
            <p:nvPr/>
          </p:nvSpPr>
          <p:spPr bwMode="auto">
            <a:xfrm>
              <a:off x="6934200" y="5087035"/>
              <a:ext cx="1905000" cy="323165"/>
            </a:xfrm>
            <a:prstGeom prst="rect">
              <a:avLst/>
            </a:prstGeom>
            <a:noFill/>
            <a:ln w="9525">
              <a:noFill/>
              <a:miter lim="800000"/>
              <a:headEnd/>
              <a:tailEnd/>
            </a:ln>
          </p:spPr>
          <p:txBody>
            <a:bodyPr>
              <a:spAutoFit/>
            </a:bodyPr>
            <a:lstStyle/>
            <a:p>
              <a:r>
                <a:rPr lang="en-GB" sz="1500">
                  <a:solidFill>
                    <a:srgbClr val="000000"/>
                  </a:solidFill>
                  <a:latin typeface="Arial" charset="0"/>
                </a:rPr>
                <a:t>Krasne, et al.. 2002</a:t>
              </a:r>
              <a:endParaRPr lang="en-US" sz="1500"/>
            </a:p>
          </p:txBody>
        </p:sp>
      </p:grpSp>
      <p:pic>
        <p:nvPicPr>
          <p:cNvPr id="10" name="Picture 9" descr="Tail Touch Table 2copy.tif"/>
          <p:cNvPicPr>
            <a:picLocks noChangeAspect="1"/>
          </p:cNvPicPr>
          <p:nvPr/>
        </p:nvPicPr>
        <p:blipFill>
          <a:blip r:embed="rId4" cstate="print"/>
          <a:srcRect/>
          <a:stretch>
            <a:fillRect/>
          </a:stretch>
        </p:blipFill>
        <p:spPr bwMode="auto">
          <a:xfrm>
            <a:off x="877888" y="3892550"/>
            <a:ext cx="7351712" cy="2279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8"/>
                                        </p:tgtEl>
                                      </p:cBhvr>
                                      <p:by x="50000" y="50000"/>
                                    </p:animScale>
                                  </p:childTnLst>
                                </p:cTn>
                              </p:par>
                              <p:par>
                                <p:cTn id="7" presetID="64" presetClass="path" presetSubtype="0" accel="50000" decel="50000" fill="hold" nodeType="withEffect">
                                  <p:stCondLst>
                                    <p:cond delay="0"/>
                                  </p:stCondLst>
                                  <p:childTnLst>
                                    <p:animMotion origin="layout" path="M 0 -3.7037E-7 L 0 -0.19606 " pathEditMode="relative" rAng="0" ptsTypes="AA">
                                      <p:cBhvr>
                                        <p:cTn id="8" dur="500" fill="hold"/>
                                        <p:tgtEl>
                                          <p:spTgt spid="8"/>
                                        </p:tgtEl>
                                        <p:attrNameLst>
                                          <p:attrName>ppt_x</p:attrName>
                                          <p:attrName>ppt_y</p:attrName>
                                        </p:attrNameLst>
                                      </p:cBhvr>
                                      <p:rCtr x="0" y="-98"/>
                                    </p:animMotion>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301625" y="152400"/>
            <a:ext cx="8534400" cy="758825"/>
          </a:xfrm>
        </p:spPr>
        <p:txBody>
          <a:bodyPr/>
          <a:lstStyle/>
          <a:p>
            <a:r>
              <a:rPr lang="en-US" smtClean="0"/>
              <a:t>Mechanisms of Behavior</a:t>
            </a:r>
          </a:p>
        </p:txBody>
      </p:sp>
      <p:sp>
        <p:nvSpPr>
          <p:cNvPr id="5" name="Slide Number Placeholder 4"/>
          <p:cNvSpPr>
            <a:spLocks noGrp="1"/>
          </p:cNvSpPr>
          <p:nvPr>
            <p:ph type="sldNum" sz="quarter" idx="12"/>
          </p:nvPr>
        </p:nvSpPr>
        <p:spPr/>
        <p:txBody>
          <a:bodyPr/>
          <a:lstStyle/>
          <a:p>
            <a:pPr>
              <a:defRPr/>
            </a:pPr>
            <a:fld id="{AD80A616-A1A8-43F2-BBB8-BF38DD60F139}" type="slidenum">
              <a:rPr lang="en-US" smtClean="0"/>
              <a:pPr>
                <a:defRPr/>
              </a:pPr>
              <a:t>11</a:t>
            </a:fld>
            <a:endParaRPr lang="en-US" dirty="0"/>
          </a:p>
        </p:txBody>
      </p:sp>
      <p:sp>
        <p:nvSpPr>
          <p:cNvPr id="43011" name="TextBox 10"/>
          <p:cNvSpPr txBox="1">
            <a:spLocks noChangeArrowheads="1"/>
          </p:cNvSpPr>
          <p:nvPr/>
        </p:nvSpPr>
        <p:spPr bwMode="auto">
          <a:xfrm>
            <a:off x="6324600" y="3505200"/>
            <a:ext cx="762000" cy="384175"/>
          </a:xfrm>
          <a:prstGeom prst="rect">
            <a:avLst/>
          </a:prstGeom>
          <a:noFill/>
          <a:ln w="9525">
            <a:noFill/>
            <a:miter lim="800000"/>
            <a:headEnd/>
            <a:tailEnd/>
          </a:ln>
        </p:spPr>
        <p:txBody>
          <a:bodyPr>
            <a:spAutoFit/>
          </a:bodyPr>
          <a:lstStyle/>
          <a:p>
            <a:endParaRPr lang="en-US"/>
          </a:p>
        </p:txBody>
      </p:sp>
      <p:pic>
        <p:nvPicPr>
          <p:cNvPr id="43012" name="Picture 7" descr="Internal anatomy of a crayfish REV copy.tif"/>
          <p:cNvPicPr>
            <a:picLocks noChangeAspect="1"/>
          </p:cNvPicPr>
          <p:nvPr/>
        </p:nvPicPr>
        <p:blipFill>
          <a:blip r:embed="rId3" cstate="print"/>
          <a:srcRect/>
          <a:stretch>
            <a:fillRect/>
          </a:stretch>
        </p:blipFill>
        <p:spPr bwMode="auto">
          <a:xfrm>
            <a:off x="228600" y="2438400"/>
            <a:ext cx="5765800" cy="3048000"/>
          </a:xfrm>
          <a:prstGeom prst="rect">
            <a:avLst/>
          </a:prstGeom>
          <a:noFill/>
          <a:ln w="9525">
            <a:solidFill>
              <a:srgbClr val="A2A8BA"/>
            </a:solidFill>
            <a:miter lim="800000"/>
            <a:headEnd/>
            <a:tailEnd/>
          </a:ln>
        </p:spPr>
      </p:pic>
      <p:pic>
        <p:nvPicPr>
          <p:cNvPr id="9" name="Picture 8" descr="LG  copy.tif"/>
          <p:cNvPicPr>
            <a:picLocks noChangeAspect="1"/>
          </p:cNvPicPr>
          <p:nvPr/>
        </p:nvPicPr>
        <p:blipFill>
          <a:blip r:embed="rId4" cstate="print"/>
          <a:srcRect/>
          <a:stretch>
            <a:fillRect/>
          </a:stretch>
        </p:blipFill>
        <p:spPr bwMode="auto">
          <a:xfrm>
            <a:off x="6019800" y="1752600"/>
            <a:ext cx="2909888" cy="4611688"/>
          </a:xfrm>
          <a:prstGeom prst="rect">
            <a:avLst/>
          </a:prstGeom>
          <a:noFill/>
          <a:ln w="9525">
            <a:solidFill>
              <a:srgbClr val="A2A8BA"/>
            </a:solidFill>
            <a:miter lim="800000"/>
            <a:headEnd/>
            <a:tailEnd/>
          </a:ln>
        </p:spPr>
      </p:pic>
      <p:sp>
        <p:nvSpPr>
          <p:cNvPr id="14" name="TextBox 13"/>
          <p:cNvSpPr txBox="1">
            <a:spLocks noChangeArrowheads="1"/>
          </p:cNvSpPr>
          <p:nvPr/>
        </p:nvSpPr>
        <p:spPr bwMode="auto">
          <a:xfrm>
            <a:off x="6019800" y="1371600"/>
            <a:ext cx="2895600" cy="384175"/>
          </a:xfrm>
          <a:prstGeom prst="rect">
            <a:avLst/>
          </a:prstGeom>
          <a:noFill/>
          <a:ln w="9525">
            <a:noFill/>
            <a:miter lim="800000"/>
            <a:headEnd/>
            <a:tailEnd/>
          </a:ln>
        </p:spPr>
        <p:txBody>
          <a:bodyPr>
            <a:spAutoFit/>
          </a:bodyPr>
          <a:lstStyle/>
          <a:p>
            <a:pPr algn="ctr"/>
            <a:r>
              <a:rPr lang="en-US">
                <a:solidFill>
                  <a:srgbClr val="727B96"/>
                </a:solidFill>
              </a:rPr>
              <a:t>Abdominal VNC Ganglion</a:t>
            </a:r>
          </a:p>
        </p:txBody>
      </p:sp>
      <p:sp>
        <p:nvSpPr>
          <p:cNvPr id="15" name="Rectangle 14"/>
          <p:cNvSpPr/>
          <p:nvPr/>
        </p:nvSpPr>
        <p:spPr>
          <a:xfrm>
            <a:off x="6096000" y="5867400"/>
            <a:ext cx="457200" cy="457200"/>
          </a:xfrm>
          <a:prstGeom prst="rect">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15"/>
          <p:cNvSpPr txBox="1">
            <a:spLocks noChangeArrowheads="1"/>
          </p:cNvSpPr>
          <p:nvPr/>
        </p:nvSpPr>
        <p:spPr bwMode="auto">
          <a:xfrm>
            <a:off x="6096000" y="6324600"/>
            <a:ext cx="1371600" cy="246063"/>
          </a:xfrm>
          <a:prstGeom prst="rect">
            <a:avLst/>
          </a:prstGeom>
          <a:noFill/>
          <a:ln w="9525">
            <a:noFill/>
            <a:miter lim="800000"/>
            <a:headEnd/>
            <a:tailEnd/>
          </a:ln>
        </p:spPr>
        <p:txBody>
          <a:bodyPr>
            <a:spAutoFit/>
          </a:bodyPr>
          <a:lstStyle/>
          <a:p>
            <a:r>
              <a:rPr lang="en-US" sz="1000">
                <a:solidFill>
                  <a:schemeClr val="tx1"/>
                </a:solidFill>
              </a:rPr>
              <a:t>Horner et al., 1997</a:t>
            </a:r>
          </a:p>
        </p:txBody>
      </p:sp>
      <p:sp>
        <p:nvSpPr>
          <p:cNvPr id="43017" name="TextBox 16"/>
          <p:cNvSpPr txBox="1">
            <a:spLocks noChangeArrowheads="1"/>
          </p:cNvSpPr>
          <p:nvPr/>
        </p:nvSpPr>
        <p:spPr bwMode="auto">
          <a:xfrm>
            <a:off x="228600" y="5486400"/>
            <a:ext cx="1371600" cy="246063"/>
          </a:xfrm>
          <a:prstGeom prst="rect">
            <a:avLst/>
          </a:prstGeom>
          <a:noFill/>
          <a:ln w="9525">
            <a:noFill/>
            <a:miter lim="800000"/>
            <a:headEnd/>
            <a:tailEnd/>
          </a:ln>
        </p:spPr>
        <p:txBody>
          <a:bodyPr>
            <a:spAutoFit/>
          </a:bodyPr>
          <a:lstStyle/>
          <a:p>
            <a:r>
              <a:rPr lang="en-US" sz="1000">
                <a:solidFill>
                  <a:schemeClr val="tx1"/>
                </a:solidFill>
              </a:rPr>
              <a:t>www.infovisual.info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301625" y="155575"/>
            <a:ext cx="8534400" cy="758825"/>
          </a:xfrm>
        </p:spPr>
        <p:txBody>
          <a:bodyPr/>
          <a:lstStyle/>
          <a:p>
            <a:r>
              <a:rPr lang="en-US" smtClean="0"/>
              <a:t/>
            </a:r>
            <a:br>
              <a:rPr lang="en-US" smtClean="0"/>
            </a:br>
            <a:endParaRPr lang="en-US" smtClean="0"/>
          </a:p>
        </p:txBody>
      </p:sp>
      <p:sp>
        <p:nvSpPr>
          <p:cNvPr id="5" name="Slide Number Placeholder 4"/>
          <p:cNvSpPr>
            <a:spLocks noGrp="1"/>
          </p:cNvSpPr>
          <p:nvPr>
            <p:ph type="sldNum" sz="quarter" idx="12"/>
          </p:nvPr>
        </p:nvSpPr>
        <p:spPr/>
        <p:txBody>
          <a:bodyPr/>
          <a:lstStyle/>
          <a:p>
            <a:pPr>
              <a:defRPr/>
            </a:pPr>
            <a:fld id="{03CD167B-C223-47EE-9C35-3078D39FCC36}" type="slidenum">
              <a:rPr lang="en-US" smtClean="0"/>
              <a:pPr>
                <a:defRPr/>
              </a:pPr>
              <a:t>12</a:t>
            </a:fld>
            <a:endParaRPr lang="en-US" dirty="0"/>
          </a:p>
        </p:txBody>
      </p:sp>
      <p:sp>
        <p:nvSpPr>
          <p:cNvPr id="45059" name="TextBox 10"/>
          <p:cNvSpPr txBox="1">
            <a:spLocks noChangeArrowheads="1"/>
          </p:cNvSpPr>
          <p:nvPr/>
        </p:nvSpPr>
        <p:spPr bwMode="auto">
          <a:xfrm>
            <a:off x="6324600" y="3505200"/>
            <a:ext cx="762000" cy="384175"/>
          </a:xfrm>
          <a:prstGeom prst="rect">
            <a:avLst/>
          </a:prstGeom>
          <a:noFill/>
          <a:ln w="9525">
            <a:noFill/>
            <a:miter lim="800000"/>
            <a:headEnd/>
            <a:tailEnd/>
          </a:ln>
        </p:spPr>
        <p:txBody>
          <a:bodyPr>
            <a:spAutoFit/>
          </a:bodyPr>
          <a:lstStyle/>
          <a:p>
            <a:endParaRPr lang="en-US"/>
          </a:p>
        </p:txBody>
      </p:sp>
      <p:sp>
        <p:nvSpPr>
          <p:cNvPr id="45060" name="TextBox 15"/>
          <p:cNvSpPr txBox="1">
            <a:spLocks noChangeArrowheads="1"/>
          </p:cNvSpPr>
          <p:nvPr/>
        </p:nvSpPr>
        <p:spPr bwMode="auto">
          <a:xfrm>
            <a:off x="228600" y="5486400"/>
            <a:ext cx="2286000" cy="323850"/>
          </a:xfrm>
          <a:prstGeom prst="rect">
            <a:avLst/>
          </a:prstGeom>
          <a:noFill/>
          <a:ln w="9525">
            <a:noFill/>
            <a:miter lim="800000"/>
            <a:headEnd/>
            <a:tailEnd/>
          </a:ln>
        </p:spPr>
        <p:txBody>
          <a:bodyPr>
            <a:spAutoFit/>
          </a:bodyPr>
          <a:lstStyle/>
          <a:p>
            <a:r>
              <a:rPr lang="en-US" sz="1500">
                <a:solidFill>
                  <a:schemeClr val="tx1"/>
                </a:solidFill>
              </a:rPr>
              <a:t>(Horner et al., 1997)</a:t>
            </a:r>
          </a:p>
        </p:txBody>
      </p:sp>
      <p:pic>
        <p:nvPicPr>
          <p:cNvPr id="45061" name="Picture 11" descr="LG Dye  copy.tif"/>
          <p:cNvPicPr>
            <a:picLocks noChangeAspect="1"/>
          </p:cNvPicPr>
          <p:nvPr/>
        </p:nvPicPr>
        <p:blipFill>
          <a:blip r:embed="rId3" cstate="print"/>
          <a:srcRect/>
          <a:stretch>
            <a:fillRect/>
          </a:stretch>
        </p:blipFill>
        <p:spPr bwMode="auto">
          <a:xfrm>
            <a:off x="174625" y="2381250"/>
            <a:ext cx="4321175" cy="3028950"/>
          </a:xfrm>
          <a:prstGeom prst="rect">
            <a:avLst/>
          </a:prstGeom>
          <a:noFill/>
          <a:ln w="9525">
            <a:solidFill>
              <a:srgbClr val="A2A8BA"/>
            </a:solidFill>
            <a:miter lim="800000"/>
            <a:headEnd/>
            <a:tailEnd/>
          </a:ln>
        </p:spPr>
      </p:pic>
      <p:pic>
        <p:nvPicPr>
          <p:cNvPr id="45062" name="Picture 12" descr="Lg Gap Jxn close copy.tif"/>
          <p:cNvPicPr>
            <a:picLocks noChangeAspect="1"/>
          </p:cNvPicPr>
          <p:nvPr/>
        </p:nvPicPr>
        <p:blipFill>
          <a:blip r:embed="rId4" cstate="print"/>
          <a:srcRect/>
          <a:stretch>
            <a:fillRect/>
          </a:stretch>
        </p:blipFill>
        <p:spPr bwMode="auto">
          <a:xfrm>
            <a:off x="4724400" y="2133600"/>
            <a:ext cx="3965575" cy="3381375"/>
          </a:xfrm>
          <a:prstGeom prst="rect">
            <a:avLst/>
          </a:prstGeom>
          <a:noFill/>
          <a:ln w="9525">
            <a:solidFill>
              <a:srgbClr val="A2A8BA"/>
            </a:solidFill>
            <a:miter lim="800000"/>
            <a:headEnd/>
            <a:tailEnd/>
          </a:ln>
        </p:spPr>
      </p:pic>
      <p:sp>
        <p:nvSpPr>
          <p:cNvPr id="22" name="Title 1"/>
          <p:cNvSpPr txBox="1">
            <a:spLocks/>
          </p:cNvSpPr>
          <p:nvPr/>
        </p:nvSpPr>
        <p:spPr bwMode="auto">
          <a:xfrm>
            <a:off x="152400" y="76200"/>
            <a:ext cx="8836025" cy="758825"/>
          </a:xfrm>
          <a:prstGeom prst="rect">
            <a:avLst/>
          </a:prstGeom>
          <a:noFill/>
          <a:ln w="9525">
            <a:noFill/>
            <a:miter lim="800000"/>
            <a:headEnd/>
            <a:tailEnd/>
          </a:ln>
        </p:spPr>
        <p:txBody>
          <a:bodyPr anchor="b"/>
          <a:lstStyle/>
          <a:p>
            <a:pPr algn="ctr" eaLnBrk="0" hangingPunct="0">
              <a:defRPr/>
            </a:pPr>
            <a:r>
              <a:rPr lang="en-US" sz="2600" b="0" dirty="0">
                <a:solidFill>
                  <a:srgbClr val="800000"/>
                </a:solidFill>
                <a:latin typeface="Georgia" pitchFamily="18" charset="0"/>
                <a:ea typeface="+mj-ea"/>
                <a:cs typeface="+mj-cs"/>
              </a:rPr>
              <a:t>Differential labeling of LG axons of two adjacent segments</a:t>
            </a:r>
          </a:p>
        </p:txBody>
      </p:sp>
      <p:sp>
        <p:nvSpPr>
          <p:cNvPr id="9" name="Oval 8"/>
          <p:cNvSpPr/>
          <p:nvPr/>
        </p:nvSpPr>
        <p:spPr>
          <a:xfrm>
            <a:off x="5257800" y="3276600"/>
            <a:ext cx="609600" cy="1447800"/>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620000" y="2743200"/>
            <a:ext cx="609600" cy="1676400"/>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301625" y="304800"/>
            <a:ext cx="8534400" cy="533400"/>
          </a:xfrm>
        </p:spPr>
        <p:txBody>
          <a:bodyPr/>
          <a:lstStyle/>
          <a:p>
            <a:r>
              <a:rPr lang="en-US" smtClean="0"/>
              <a:t>Mechanistic Actions of CO</a:t>
            </a:r>
            <a:r>
              <a:rPr lang="en-US" baseline="-25000" smtClean="0"/>
              <a:t>2</a:t>
            </a:r>
            <a:r>
              <a:rPr lang="en-US" smtClean="0"/>
              <a:t> on Tail-flip Circuitry</a:t>
            </a:r>
          </a:p>
        </p:txBody>
      </p:sp>
      <p:sp>
        <p:nvSpPr>
          <p:cNvPr id="5" name="Slide Number Placeholder 4"/>
          <p:cNvSpPr>
            <a:spLocks noGrp="1"/>
          </p:cNvSpPr>
          <p:nvPr>
            <p:ph type="sldNum" sz="quarter" idx="12"/>
          </p:nvPr>
        </p:nvSpPr>
        <p:spPr/>
        <p:txBody>
          <a:bodyPr/>
          <a:lstStyle/>
          <a:p>
            <a:pPr>
              <a:defRPr/>
            </a:pPr>
            <a:fld id="{27C26259-2DD9-40A9-9853-C3BBA5F5EA39}" type="slidenum">
              <a:rPr lang="en-US"/>
              <a:pPr>
                <a:defRPr/>
              </a:pPr>
              <a:t>13</a:t>
            </a:fld>
            <a:endParaRPr lang="en-US"/>
          </a:p>
        </p:txBody>
      </p:sp>
      <p:grpSp>
        <p:nvGrpSpPr>
          <p:cNvPr id="39" name="Group 38"/>
          <p:cNvGrpSpPr>
            <a:grpSpLocks/>
          </p:cNvGrpSpPr>
          <p:nvPr/>
        </p:nvGrpSpPr>
        <p:grpSpPr bwMode="auto">
          <a:xfrm>
            <a:off x="1752600" y="3276600"/>
            <a:ext cx="2133600" cy="762000"/>
            <a:chOff x="1752600" y="3733800"/>
            <a:chExt cx="2133600" cy="762000"/>
          </a:xfrm>
        </p:grpSpPr>
        <p:cxnSp>
          <p:nvCxnSpPr>
            <p:cNvPr id="16" name="Straight Arrow Connector 15"/>
            <p:cNvCxnSpPr/>
            <p:nvPr/>
          </p:nvCxnSpPr>
          <p:spPr>
            <a:xfrm flipV="1">
              <a:off x="1752600" y="4059238"/>
              <a:ext cx="533400" cy="4365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7145" name="Group 25"/>
            <p:cNvGrpSpPr>
              <a:grpSpLocks/>
            </p:cNvGrpSpPr>
            <p:nvPr/>
          </p:nvGrpSpPr>
          <p:grpSpPr bwMode="auto">
            <a:xfrm>
              <a:off x="2362200" y="3733800"/>
              <a:ext cx="453613" cy="433864"/>
              <a:chOff x="2437269" y="3135868"/>
              <a:chExt cx="453613" cy="433864"/>
            </a:xfrm>
          </p:grpSpPr>
          <p:sp>
            <p:nvSpPr>
              <p:cNvPr id="47148" name="TextBox 23"/>
              <p:cNvSpPr txBox="1">
                <a:spLocks noChangeArrowheads="1"/>
              </p:cNvSpPr>
              <p:nvPr/>
            </p:nvSpPr>
            <p:spPr bwMode="auto">
              <a:xfrm>
                <a:off x="2437269" y="3200400"/>
                <a:ext cx="328936" cy="369332"/>
              </a:xfrm>
              <a:prstGeom prst="rect">
                <a:avLst/>
              </a:prstGeom>
              <a:noFill/>
              <a:ln w="9525">
                <a:noFill/>
                <a:miter lim="800000"/>
                <a:headEnd/>
                <a:tailEnd/>
              </a:ln>
            </p:spPr>
            <p:txBody>
              <a:bodyPr wrap="none">
                <a:spAutoFit/>
              </a:bodyPr>
              <a:lstStyle/>
              <a:p>
                <a:r>
                  <a:rPr lang="en-US"/>
                  <a:t>H</a:t>
                </a:r>
              </a:p>
            </p:txBody>
          </p:sp>
          <p:sp>
            <p:nvSpPr>
              <p:cNvPr id="47149" name="TextBox 24"/>
              <p:cNvSpPr txBox="1">
                <a:spLocks noChangeArrowheads="1"/>
              </p:cNvSpPr>
              <p:nvPr/>
            </p:nvSpPr>
            <p:spPr bwMode="auto">
              <a:xfrm>
                <a:off x="2590800" y="3135868"/>
                <a:ext cx="300082" cy="369332"/>
              </a:xfrm>
              <a:prstGeom prst="rect">
                <a:avLst/>
              </a:prstGeom>
              <a:noFill/>
              <a:ln w="9525">
                <a:noFill/>
                <a:miter lim="800000"/>
                <a:headEnd/>
                <a:tailEnd/>
              </a:ln>
            </p:spPr>
            <p:txBody>
              <a:bodyPr wrap="none">
                <a:spAutoFit/>
              </a:bodyPr>
              <a:lstStyle/>
              <a:p>
                <a:r>
                  <a:rPr lang="en-US"/>
                  <a:t>+</a:t>
                </a:r>
              </a:p>
            </p:txBody>
          </p:sp>
        </p:grpSp>
        <p:cxnSp>
          <p:nvCxnSpPr>
            <p:cNvPr id="18" name="Straight Arrow Connector 17"/>
            <p:cNvCxnSpPr/>
            <p:nvPr/>
          </p:nvCxnSpPr>
          <p:spPr>
            <a:xfrm flipV="1">
              <a:off x="1752600" y="3886200"/>
              <a:ext cx="2133600"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743200" y="3733800"/>
              <a:ext cx="5334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7108" name="Group 39"/>
          <p:cNvGrpSpPr>
            <a:grpSpLocks/>
          </p:cNvGrpSpPr>
          <p:nvPr/>
        </p:nvGrpSpPr>
        <p:grpSpPr bwMode="auto">
          <a:xfrm>
            <a:off x="304800" y="1371600"/>
            <a:ext cx="8458200" cy="4484688"/>
            <a:chOff x="304800" y="1905000"/>
            <a:chExt cx="8458200" cy="4484132"/>
          </a:xfrm>
        </p:grpSpPr>
        <p:sp>
          <p:nvSpPr>
            <p:cNvPr id="8" name="Diagonal Stripe 7"/>
            <p:cNvSpPr/>
            <p:nvPr/>
          </p:nvSpPr>
          <p:spPr>
            <a:xfrm>
              <a:off x="304800" y="3581192"/>
              <a:ext cx="5715000" cy="1600002"/>
            </a:xfrm>
            <a:prstGeom prst="diagStripe">
              <a:avLst>
                <a:gd name="adj" fmla="val 49379"/>
              </a:avLst>
            </a:prstGeom>
            <a:no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9" name="Diagonal Stripe 8"/>
            <p:cNvSpPr/>
            <p:nvPr/>
          </p:nvSpPr>
          <p:spPr>
            <a:xfrm rot="10800000">
              <a:off x="3200400" y="1905000"/>
              <a:ext cx="5562600" cy="1600002"/>
            </a:xfrm>
            <a:prstGeom prst="diagStripe">
              <a:avLst/>
            </a:prstGeom>
            <a:no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0" name="Flowchart: Direct Access Storage 9"/>
            <p:cNvSpPr/>
            <p:nvPr/>
          </p:nvSpPr>
          <p:spPr>
            <a:xfrm rot="9409814">
              <a:off x="3279775" y="3452621"/>
              <a:ext cx="928688" cy="182539"/>
            </a:xfrm>
            <a:prstGeom prst="flowChartMagneticDrum">
              <a:avLst/>
            </a:prstGeom>
            <a:solidFill>
              <a:srgbClr val="FF0000"/>
            </a:solid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Flowchart: Direct Access Storage 10"/>
            <p:cNvSpPr/>
            <p:nvPr/>
          </p:nvSpPr>
          <p:spPr>
            <a:xfrm rot="9409814">
              <a:off x="4037013" y="3452621"/>
              <a:ext cx="930275" cy="182539"/>
            </a:xfrm>
            <a:prstGeom prst="flowChartMagneticDrum">
              <a:avLst/>
            </a:prstGeom>
            <a:solidFill>
              <a:srgbClr val="FF0000"/>
            </a:solid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Flowchart: Direct Access Storage 11"/>
            <p:cNvSpPr/>
            <p:nvPr/>
          </p:nvSpPr>
          <p:spPr>
            <a:xfrm rot="9409814">
              <a:off x="4799013" y="3452621"/>
              <a:ext cx="930275" cy="182539"/>
            </a:xfrm>
            <a:prstGeom prst="flowChartMagneticDrum">
              <a:avLst/>
            </a:prstGeom>
            <a:solidFill>
              <a:srgbClr val="FF0000"/>
            </a:solid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7133" name="Group 13"/>
            <p:cNvGrpSpPr>
              <a:grpSpLocks/>
            </p:cNvGrpSpPr>
            <p:nvPr/>
          </p:nvGrpSpPr>
          <p:grpSpPr bwMode="auto">
            <a:xfrm>
              <a:off x="1065669" y="5879068"/>
              <a:ext cx="584315" cy="510064"/>
              <a:chOff x="1218069" y="5726668"/>
              <a:chExt cx="584315" cy="510064"/>
            </a:xfrm>
          </p:grpSpPr>
          <p:sp>
            <p:nvSpPr>
              <p:cNvPr id="47142" name="TextBox 11"/>
              <p:cNvSpPr txBox="1">
                <a:spLocks noChangeArrowheads="1"/>
              </p:cNvSpPr>
              <p:nvPr/>
            </p:nvSpPr>
            <p:spPr bwMode="auto">
              <a:xfrm>
                <a:off x="1218069" y="5726668"/>
                <a:ext cx="458331" cy="369332"/>
              </a:xfrm>
              <a:prstGeom prst="rect">
                <a:avLst/>
              </a:prstGeom>
              <a:noFill/>
              <a:ln w="9525">
                <a:noFill/>
                <a:miter lim="800000"/>
                <a:headEnd/>
                <a:tailEnd/>
              </a:ln>
            </p:spPr>
            <p:txBody>
              <a:bodyPr wrap="none">
                <a:spAutoFit/>
              </a:bodyPr>
              <a:lstStyle/>
              <a:p>
                <a:r>
                  <a:rPr lang="en-US"/>
                  <a:t>CO</a:t>
                </a:r>
              </a:p>
            </p:txBody>
          </p:sp>
          <p:sp>
            <p:nvSpPr>
              <p:cNvPr id="47143" name="TextBox 12"/>
              <p:cNvSpPr txBox="1">
                <a:spLocks noChangeArrowheads="1"/>
              </p:cNvSpPr>
              <p:nvPr/>
            </p:nvSpPr>
            <p:spPr bwMode="auto">
              <a:xfrm>
                <a:off x="1447800" y="5867400"/>
                <a:ext cx="354584" cy="369332"/>
              </a:xfrm>
              <a:prstGeom prst="rect">
                <a:avLst/>
              </a:prstGeom>
              <a:noFill/>
              <a:ln w="9525">
                <a:noFill/>
                <a:miter lim="800000"/>
                <a:headEnd/>
                <a:tailEnd/>
              </a:ln>
            </p:spPr>
            <p:txBody>
              <a:bodyPr wrap="none">
                <a:spAutoFit/>
              </a:bodyPr>
              <a:lstStyle/>
              <a:p>
                <a:r>
                  <a:rPr lang="en-US"/>
                  <a:t> 2</a:t>
                </a:r>
              </a:p>
            </p:txBody>
          </p:sp>
        </p:grpSp>
        <p:grpSp>
          <p:nvGrpSpPr>
            <p:cNvPr id="47134" name="Group 14"/>
            <p:cNvGrpSpPr>
              <a:grpSpLocks/>
            </p:cNvGrpSpPr>
            <p:nvPr/>
          </p:nvGrpSpPr>
          <p:grpSpPr bwMode="auto">
            <a:xfrm>
              <a:off x="1143000" y="4343400"/>
              <a:ext cx="583184" cy="457200"/>
              <a:chOff x="1141869" y="5943600"/>
              <a:chExt cx="583184" cy="457200"/>
            </a:xfrm>
          </p:grpSpPr>
          <p:sp>
            <p:nvSpPr>
              <p:cNvPr id="47140" name="TextBox 25"/>
              <p:cNvSpPr txBox="1">
                <a:spLocks noChangeArrowheads="1"/>
              </p:cNvSpPr>
              <p:nvPr/>
            </p:nvSpPr>
            <p:spPr bwMode="auto">
              <a:xfrm>
                <a:off x="1141869" y="5943600"/>
                <a:ext cx="458331" cy="369332"/>
              </a:xfrm>
              <a:prstGeom prst="rect">
                <a:avLst/>
              </a:prstGeom>
              <a:noFill/>
              <a:ln w="9525">
                <a:noFill/>
                <a:miter lim="800000"/>
                <a:headEnd/>
                <a:tailEnd/>
              </a:ln>
            </p:spPr>
            <p:txBody>
              <a:bodyPr wrap="none">
                <a:spAutoFit/>
              </a:bodyPr>
              <a:lstStyle/>
              <a:p>
                <a:r>
                  <a:rPr lang="en-US"/>
                  <a:t>CO</a:t>
                </a:r>
              </a:p>
            </p:txBody>
          </p:sp>
          <p:sp>
            <p:nvSpPr>
              <p:cNvPr id="47141" name="TextBox 26"/>
              <p:cNvSpPr txBox="1">
                <a:spLocks noChangeArrowheads="1"/>
              </p:cNvSpPr>
              <p:nvPr/>
            </p:nvSpPr>
            <p:spPr bwMode="auto">
              <a:xfrm>
                <a:off x="1370469" y="6031468"/>
                <a:ext cx="354584" cy="369332"/>
              </a:xfrm>
              <a:prstGeom prst="rect">
                <a:avLst/>
              </a:prstGeom>
              <a:noFill/>
              <a:ln w="9525">
                <a:noFill/>
                <a:miter lim="800000"/>
                <a:headEnd/>
                <a:tailEnd/>
              </a:ln>
            </p:spPr>
            <p:txBody>
              <a:bodyPr wrap="none">
                <a:spAutoFit/>
              </a:bodyPr>
              <a:lstStyle/>
              <a:p>
                <a:r>
                  <a:rPr lang="en-US"/>
                  <a:t> 2</a:t>
                </a:r>
              </a:p>
            </p:txBody>
          </p:sp>
        </p:grpSp>
        <p:cxnSp>
          <p:nvCxnSpPr>
            <p:cNvPr id="15" name="Straight Arrow Connector 14"/>
            <p:cNvCxnSpPr/>
            <p:nvPr/>
          </p:nvCxnSpPr>
          <p:spPr>
            <a:xfrm rot="5400000" flipH="1" flipV="1">
              <a:off x="793826" y="5225634"/>
              <a:ext cx="1231747"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136" name="TextBox 19"/>
            <p:cNvSpPr txBox="1">
              <a:spLocks noChangeArrowheads="1"/>
            </p:cNvSpPr>
            <p:nvPr/>
          </p:nvSpPr>
          <p:spPr bwMode="auto">
            <a:xfrm rot="-1017225">
              <a:off x="968410" y="3617381"/>
              <a:ext cx="824456" cy="369332"/>
            </a:xfrm>
            <a:prstGeom prst="rect">
              <a:avLst/>
            </a:prstGeom>
            <a:noFill/>
            <a:ln w="9525">
              <a:noFill/>
              <a:miter lim="800000"/>
              <a:headEnd/>
              <a:tailEnd/>
            </a:ln>
          </p:spPr>
          <p:txBody>
            <a:bodyPr wrap="none">
              <a:spAutoFit/>
            </a:bodyPr>
            <a:lstStyle/>
            <a:p>
              <a:r>
                <a:rPr lang="en-US"/>
                <a:t>Axon 1</a:t>
              </a:r>
            </a:p>
          </p:txBody>
        </p:sp>
        <p:sp>
          <p:nvSpPr>
            <p:cNvPr id="47137" name="TextBox 20"/>
            <p:cNvSpPr txBox="1">
              <a:spLocks noChangeArrowheads="1"/>
            </p:cNvSpPr>
            <p:nvPr/>
          </p:nvSpPr>
          <p:spPr bwMode="auto">
            <a:xfrm rot="-1017225">
              <a:off x="5159410" y="2398181"/>
              <a:ext cx="824456" cy="369332"/>
            </a:xfrm>
            <a:prstGeom prst="rect">
              <a:avLst/>
            </a:prstGeom>
            <a:noFill/>
            <a:ln w="9525">
              <a:noFill/>
              <a:miter lim="800000"/>
              <a:headEnd/>
              <a:tailEnd/>
            </a:ln>
          </p:spPr>
          <p:txBody>
            <a:bodyPr wrap="none">
              <a:spAutoFit/>
            </a:bodyPr>
            <a:lstStyle/>
            <a:p>
              <a:r>
                <a:rPr lang="en-US"/>
                <a:t>Axon 2</a:t>
              </a:r>
            </a:p>
          </p:txBody>
        </p:sp>
        <p:cxnSp>
          <p:nvCxnSpPr>
            <p:cNvPr id="22" name="Straight Arrow Connector 21"/>
            <p:cNvCxnSpPr/>
            <p:nvPr/>
          </p:nvCxnSpPr>
          <p:spPr>
            <a:xfrm rot="10800000">
              <a:off x="5334000" y="3657383"/>
              <a:ext cx="762000" cy="30476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139" name="TextBox 22"/>
            <p:cNvSpPr txBox="1">
              <a:spLocks noChangeArrowheads="1"/>
            </p:cNvSpPr>
            <p:nvPr/>
          </p:nvSpPr>
          <p:spPr bwMode="auto">
            <a:xfrm>
              <a:off x="6172200" y="3897868"/>
              <a:ext cx="1723549" cy="369332"/>
            </a:xfrm>
            <a:prstGeom prst="rect">
              <a:avLst/>
            </a:prstGeom>
            <a:noFill/>
            <a:ln w="9525">
              <a:noFill/>
              <a:miter lim="800000"/>
              <a:headEnd/>
              <a:tailEnd/>
            </a:ln>
          </p:spPr>
          <p:txBody>
            <a:bodyPr wrap="none">
              <a:spAutoFit/>
            </a:bodyPr>
            <a:lstStyle/>
            <a:p>
              <a:r>
                <a:rPr lang="en-US">
                  <a:solidFill>
                    <a:srgbClr val="FF0000"/>
                  </a:solidFill>
                  <a:latin typeface="Arial" charset="0"/>
                  <a:cs typeface="Arial" charset="0"/>
                </a:rPr>
                <a:t>Gap junctions</a:t>
              </a:r>
            </a:p>
          </p:txBody>
        </p:sp>
      </p:grpSp>
      <p:grpSp>
        <p:nvGrpSpPr>
          <p:cNvPr id="47109" name="Group 42"/>
          <p:cNvGrpSpPr>
            <a:grpSpLocks/>
          </p:cNvGrpSpPr>
          <p:nvPr/>
        </p:nvGrpSpPr>
        <p:grpSpPr bwMode="auto">
          <a:xfrm>
            <a:off x="2362200" y="5554663"/>
            <a:ext cx="6400800" cy="846137"/>
            <a:chOff x="340" y="2112"/>
            <a:chExt cx="3980" cy="381"/>
          </a:xfrm>
        </p:grpSpPr>
        <p:sp>
          <p:nvSpPr>
            <p:cNvPr id="47112" name="Text Box 30"/>
            <p:cNvSpPr txBox="1">
              <a:spLocks noChangeArrowheads="1"/>
            </p:cNvSpPr>
            <p:nvPr/>
          </p:nvSpPr>
          <p:spPr bwMode="auto">
            <a:xfrm>
              <a:off x="340" y="2112"/>
              <a:ext cx="1196" cy="215"/>
            </a:xfrm>
            <a:prstGeom prst="rect">
              <a:avLst/>
            </a:prstGeom>
            <a:noFill/>
            <a:ln w="9525">
              <a:noFill/>
              <a:miter lim="800000"/>
              <a:headEnd/>
              <a:tailEnd/>
            </a:ln>
          </p:spPr>
          <p:txBody>
            <a:bodyPr>
              <a:spAutoFit/>
            </a:bodyPr>
            <a:lstStyle/>
            <a:p>
              <a:pPr>
                <a:spcBef>
                  <a:spcPct val="50000"/>
                </a:spcBef>
              </a:pPr>
              <a:r>
                <a:rPr lang="en-US" sz="2500">
                  <a:solidFill>
                    <a:srgbClr val="C00000"/>
                  </a:solidFill>
                </a:rPr>
                <a:t>CO</a:t>
              </a:r>
              <a:r>
                <a:rPr lang="en-US" sz="2500" baseline="-25000">
                  <a:solidFill>
                    <a:srgbClr val="C00000"/>
                  </a:solidFill>
                </a:rPr>
                <a:t>2</a:t>
              </a:r>
              <a:r>
                <a:rPr lang="en-US" sz="2500">
                  <a:solidFill>
                    <a:srgbClr val="C00000"/>
                  </a:solidFill>
                </a:rPr>
                <a:t> + H</a:t>
              </a:r>
              <a:r>
                <a:rPr lang="en-US" sz="2500" baseline="-25000">
                  <a:solidFill>
                    <a:srgbClr val="C00000"/>
                  </a:solidFill>
                </a:rPr>
                <a:t>2</a:t>
              </a:r>
              <a:r>
                <a:rPr lang="en-US" sz="2500">
                  <a:solidFill>
                    <a:srgbClr val="C00000"/>
                  </a:solidFill>
                </a:rPr>
                <a:t>O </a:t>
              </a:r>
            </a:p>
          </p:txBody>
        </p:sp>
        <p:sp>
          <p:nvSpPr>
            <p:cNvPr id="32" name="Line 31"/>
            <p:cNvSpPr>
              <a:spLocks noChangeShapeType="1"/>
            </p:cNvSpPr>
            <p:nvPr/>
          </p:nvSpPr>
          <p:spPr bwMode="auto">
            <a:xfrm flipV="1">
              <a:off x="1536" y="2054"/>
              <a:ext cx="384" cy="0"/>
            </a:xfrm>
            <a:prstGeom prst="line">
              <a:avLst/>
            </a:prstGeom>
            <a:ln>
              <a:headEnd/>
              <a:tailEnd type="triangle" w="med" len="med"/>
            </a:ln>
          </p:spPr>
          <p:style>
            <a:lnRef idx="3">
              <a:schemeClr val="accent4"/>
            </a:lnRef>
            <a:fillRef idx="0">
              <a:schemeClr val="accent4"/>
            </a:fillRef>
            <a:effectRef idx="2">
              <a:schemeClr val="accent4"/>
            </a:effectRef>
            <a:fontRef idx="minor">
              <a:schemeClr val="tx1"/>
            </a:fontRef>
          </p:style>
          <p:txBody>
            <a:bodyPr/>
            <a:lstStyle/>
            <a:p>
              <a:pPr>
                <a:defRPr/>
              </a:pPr>
              <a:endParaRPr lang="en-US" sz="2500" dirty="0"/>
            </a:p>
          </p:txBody>
        </p:sp>
        <p:sp>
          <p:nvSpPr>
            <p:cNvPr id="33" name="Line 32"/>
            <p:cNvSpPr>
              <a:spLocks noChangeShapeType="1"/>
            </p:cNvSpPr>
            <p:nvPr/>
          </p:nvSpPr>
          <p:spPr bwMode="auto">
            <a:xfrm flipH="1">
              <a:off x="1536" y="2169"/>
              <a:ext cx="384" cy="0"/>
            </a:xfrm>
            <a:prstGeom prst="line">
              <a:avLst/>
            </a:prstGeom>
            <a:ln>
              <a:headEnd/>
              <a:tailEnd type="triangle" w="med" len="med"/>
            </a:ln>
          </p:spPr>
          <p:style>
            <a:lnRef idx="3">
              <a:schemeClr val="accent4"/>
            </a:lnRef>
            <a:fillRef idx="0">
              <a:schemeClr val="accent4"/>
            </a:fillRef>
            <a:effectRef idx="2">
              <a:schemeClr val="accent4"/>
            </a:effectRef>
            <a:fontRef idx="minor">
              <a:schemeClr val="tx1"/>
            </a:fontRef>
          </p:style>
          <p:txBody>
            <a:bodyPr/>
            <a:lstStyle/>
            <a:p>
              <a:pPr>
                <a:defRPr/>
              </a:pPr>
              <a:endParaRPr lang="en-US"/>
            </a:p>
          </p:txBody>
        </p:sp>
        <p:sp>
          <p:nvSpPr>
            <p:cNvPr id="47119" name="Text Box 33"/>
            <p:cNvSpPr txBox="1">
              <a:spLocks noChangeArrowheads="1"/>
            </p:cNvSpPr>
            <p:nvPr/>
          </p:nvSpPr>
          <p:spPr bwMode="auto">
            <a:xfrm>
              <a:off x="2112" y="2112"/>
              <a:ext cx="692" cy="215"/>
            </a:xfrm>
            <a:prstGeom prst="rect">
              <a:avLst/>
            </a:prstGeom>
            <a:noFill/>
            <a:ln w="9525">
              <a:noFill/>
              <a:miter lim="800000"/>
              <a:headEnd/>
              <a:tailEnd/>
            </a:ln>
          </p:spPr>
          <p:txBody>
            <a:bodyPr>
              <a:spAutoFit/>
            </a:bodyPr>
            <a:lstStyle/>
            <a:p>
              <a:pPr>
                <a:spcBef>
                  <a:spcPct val="50000"/>
                </a:spcBef>
              </a:pPr>
              <a:r>
                <a:rPr lang="en-US" sz="2500">
                  <a:solidFill>
                    <a:srgbClr val="C00000"/>
                  </a:solidFill>
                </a:rPr>
                <a:t>H</a:t>
              </a:r>
              <a:r>
                <a:rPr lang="en-US" sz="2500" baseline="-25000">
                  <a:solidFill>
                    <a:srgbClr val="C00000"/>
                  </a:solidFill>
                </a:rPr>
                <a:t>2</a:t>
              </a:r>
              <a:r>
                <a:rPr lang="en-US" sz="2500">
                  <a:solidFill>
                    <a:srgbClr val="C00000"/>
                  </a:solidFill>
                </a:rPr>
                <a:t>CO</a:t>
              </a:r>
              <a:r>
                <a:rPr lang="en-US" sz="2500" baseline="-25000">
                  <a:solidFill>
                    <a:srgbClr val="C00000"/>
                  </a:solidFill>
                </a:rPr>
                <a:t>3</a:t>
              </a:r>
            </a:p>
          </p:txBody>
        </p:sp>
        <p:sp>
          <p:nvSpPr>
            <p:cNvPr id="35" name="Line 34"/>
            <p:cNvSpPr>
              <a:spLocks noChangeShapeType="1"/>
            </p:cNvSpPr>
            <p:nvPr/>
          </p:nvSpPr>
          <p:spPr bwMode="auto">
            <a:xfrm flipV="1">
              <a:off x="2736" y="2076"/>
              <a:ext cx="384" cy="0"/>
            </a:xfrm>
            <a:prstGeom prst="line">
              <a:avLst/>
            </a:prstGeom>
            <a:ln>
              <a:headEnd/>
              <a:tailEnd type="triangle" w="med" len="med"/>
            </a:ln>
          </p:spPr>
          <p:style>
            <a:lnRef idx="3">
              <a:schemeClr val="accent4"/>
            </a:lnRef>
            <a:fillRef idx="0">
              <a:schemeClr val="accent4"/>
            </a:fillRef>
            <a:effectRef idx="2">
              <a:schemeClr val="accent4"/>
            </a:effectRef>
            <a:fontRef idx="minor">
              <a:schemeClr val="tx1"/>
            </a:fontRef>
          </p:style>
          <p:txBody>
            <a:bodyPr/>
            <a:lstStyle/>
            <a:p>
              <a:pPr>
                <a:defRPr/>
              </a:pPr>
              <a:endParaRPr lang="en-US"/>
            </a:p>
          </p:txBody>
        </p:sp>
        <p:sp>
          <p:nvSpPr>
            <p:cNvPr id="36" name="Line 35"/>
            <p:cNvSpPr>
              <a:spLocks noChangeShapeType="1"/>
            </p:cNvSpPr>
            <p:nvPr/>
          </p:nvSpPr>
          <p:spPr bwMode="auto">
            <a:xfrm flipH="1">
              <a:off x="2736" y="2169"/>
              <a:ext cx="384" cy="0"/>
            </a:xfrm>
            <a:prstGeom prst="line">
              <a:avLst/>
            </a:prstGeom>
            <a:ln>
              <a:headEnd/>
              <a:tailEnd type="triangle" w="med" len="med"/>
            </a:ln>
          </p:spPr>
          <p:style>
            <a:lnRef idx="3">
              <a:schemeClr val="accent4"/>
            </a:lnRef>
            <a:fillRef idx="0">
              <a:schemeClr val="accent4"/>
            </a:fillRef>
            <a:effectRef idx="2">
              <a:schemeClr val="accent4"/>
            </a:effectRef>
            <a:fontRef idx="minor">
              <a:schemeClr val="tx1"/>
            </a:fontRef>
          </p:style>
          <p:txBody>
            <a:bodyPr/>
            <a:lstStyle/>
            <a:p>
              <a:pPr>
                <a:defRPr/>
              </a:pPr>
              <a:endParaRPr lang="en-US"/>
            </a:p>
          </p:txBody>
        </p:sp>
        <p:sp>
          <p:nvSpPr>
            <p:cNvPr id="47126" name="Text Box 36"/>
            <p:cNvSpPr txBox="1">
              <a:spLocks noChangeArrowheads="1"/>
            </p:cNvSpPr>
            <p:nvPr/>
          </p:nvSpPr>
          <p:spPr bwMode="auto">
            <a:xfrm>
              <a:off x="3216" y="2112"/>
              <a:ext cx="1104" cy="215"/>
            </a:xfrm>
            <a:prstGeom prst="rect">
              <a:avLst/>
            </a:prstGeom>
            <a:noFill/>
            <a:ln w="9525">
              <a:noFill/>
              <a:miter lim="800000"/>
              <a:headEnd/>
              <a:tailEnd/>
            </a:ln>
          </p:spPr>
          <p:txBody>
            <a:bodyPr>
              <a:spAutoFit/>
            </a:bodyPr>
            <a:lstStyle/>
            <a:p>
              <a:pPr>
                <a:spcBef>
                  <a:spcPct val="50000"/>
                </a:spcBef>
              </a:pPr>
              <a:r>
                <a:rPr lang="en-US" sz="2500">
                  <a:solidFill>
                    <a:srgbClr val="C00000"/>
                  </a:solidFill>
                </a:rPr>
                <a:t>HCO</a:t>
              </a:r>
              <a:r>
                <a:rPr lang="en-US" sz="2500" baseline="-25000">
                  <a:solidFill>
                    <a:srgbClr val="C00000"/>
                  </a:solidFill>
                </a:rPr>
                <a:t>3</a:t>
              </a:r>
              <a:r>
                <a:rPr lang="en-US" sz="2500" baseline="40000">
                  <a:solidFill>
                    <a:srgbClr val="C00000"/>
                  </a:solidFill>
                </a:rPr>
                <a:t>-</a:t>
              </a:r>
              <a:r>
                <a:rPr lang="en-US" sz="2500">
                  <a:solidFill>
                    <a:srgbClr val="C00000"/>
                  </a:solidFill>
                </a:rPr>
                <a:t> + H</a:t>
              </a:r>
              <a:r>
                <a:rPr lang="en-US" sz="2500" baseline="30000">
                  <a:solidFill>
                    <a:srgbClr val="C00000"/>
                  </a:solidFill>
                </a:rPr>
                <a:t>+</a:t>
              </a:r>
            </a:p>
          </p:txBody>
        </p:sp>
        <p:sp>
          <p:nvSpPr>
            <p:cNvPr id="47127" name="Text Box 38"/>
            <p:cNvSpPr txBox="1">
              <a:spLocks noChangeArrowheads="1"/>
            </p:cNvSpPr>
            <p:nvPr/>
          </p:nvSpPr>
          <p:spPr bwMode="auto">
            <a:xfrm>
              <a:off x="1334" y="2244"/>
              <a:ext cx="806" cy="249"/>
            </a:xfrm>
            <a:prstGeom prst="rect">
              <a:avLst/>
            </a:prstGeom>
            <a:noFill/>
            <a:ln w="9525">
              <a:noFill/>
              <a:miter lim="800000"/>
              <a:headEnd/>
              <a:tailEnd/>
            </a:ln>
          </p:spPr>
          <p:txBody>
            <a:bodyPr>
              <a:spAutoFit/>
            </a:bodyPr>
            <a:lstStyle/>
            <a:p>
              <a:pPr algn="ctr">
                <a:spcBef>
                  <a:spcPct val="50000"/>
                </a:spcBef>
              </a:pPr>
              <a:r>
                <a:rPr lang="en-US" sz="1500"/>
                <a:t>Carbonic anhydrase</a:t>
              </a:r>
            </a:p>
          </p:txBody>
        </p:sp>
      </p:grpSp>
      <p:sp>
        <p:nvSpPr>
          <p:cNvPr id="41" name="TextBox 40"/>
          <p:cNvSpPr txBox="1">
            <a:spLocks noChangeArrowheads="1"/>
          </p:cNvSpPr>
          <p:nvPr/>
        </p:nvSpPr>
        <p:spPr bwMode="auto">
          <a:xfrm>
            <a:off x="4343400" y="4648200"/>
            <a:ext cx="4038600" cy="477838"/>
          </a:xfrm>
          <a:prstGeom prst="rect">
            <a:avLst/>
          </a:prstGeom>
          <a:noFill/>
          <a:ln w="9525">
            <a:noFill/>
            <a:miter lim="800000"/>
            <a:headEnd/>
            <a:tailEnd/>
          </a:ln>
        </p:spPr>
        <p:txBody>
          <a:bodyPr>
            <a:spAutoFit/>
          </a:bodyPr>
          <a:lstStyle/>
          <a:p>
            <a:r>
              <a:rPr lang="en-US" sz="2500">
                <a:solidFill>
                  <a:schemeClr val="accent2"/>
                </a:solidFill>
              </a:rPr>
              <a:t>Protonation = Acidification</a:t>
            </a:r>
          </a:p>
        </p:txBody>
      </p:sp>
      <p:sp>
        <p:nvSpPr>
          <p:cNvPr id="44" name="Rectangle 43"/>
          <p:cNvSpPr/>
          <p:nvPr/>
        </p:nvSpPr>
        <p:spPr>
          <a:xfrm>
            <a:off x="8077200" y="5334000"/>
            <a:ext cx="381000" cy="9144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301625" y="304800"/>
            <a:ext cx="8534400" cy="533400"/>
          </a:xfrm>
        </p:spPr>
        <p:txBody>
          <a:bodyPr/>
          <a:lstStyle/>
          <a:p>
            <a:pPr eaLnBrk="1" hangingPunct="1"/>
            <a:r>
              <a:rPr lang="en-US" smtClean="0">
                <a:solidFill>
                  <a:srgbClr val="7A0000"/>
                </a:solidFill>
              </a:rPr>
              <a:t>Intracellular Acidification </a:t>
            </a:r>
          </a:p>
        </p:txBody>
      </p:sp>
      <p:sp>
        <p:nvSpPr>
          <p:cNvPr id="5" name="Slide Number Placeholder 4"/>
          <p:cNvSpPr>
            <a:spLocks noGrp="1"/>
          </p:cNvSpPr>
          <p:nvPr>
            <p:ph type="sldNum" sz="quarter" idx="12"/>
          </p:nvPr>
        </p:nvSpPr>
        <p:spPr/>
        <p:txBody>
          <a:bodyPr/>
          <a:lstStyle/>
          <a:p>
            <a:pPr>
              <a:defRPr/>
            </a:pPr>
            <a:fld id="{B2A8214C-A5CD-4AEB-B31F-0FC7C2E07EDA}" type="slidenum">
              <a:rPr lang="en-US"/>
              <a:pPr>
                <a:defRPr/>
              </a:pPr>
              <a:t>14</a:t>
            </a:fld>
            <a:endParaRPr lang="en-US"/>
          </a:p>
        </p:txBody>
      </p:sp>
      <p:grpSp>
        <p:nvGrpSpPr>
          <p:cNvPr id="49155" name="Group 39"/>
          <p:cNvGrpSpPr>
            <a:grpSpLocks/>
          </p:cNvGrpSpPr>
          <p:nvPr/>
        </p:nvGrpSpPr>
        <p:grpSpPr bwMode="auto">
          <a:xfrm>
            <a:off x="304800" y="1447800"/>
            <a:ext cx="7467600" cy="3763963"/>
            <a:chOff x="304800" y="1905000"/>
            <a:chExt cx="8458200" cy="4484132"/>
          </a:xfrm>
        </p:grpSpPr>
        <p:grpSp>
          <p:nvGrpSpPr>
            <p:cNvPr id="49167" name="Group 38"/>
            <p:cNvGrpSpPr>
              <a:grpSpLocks/>
            </p:cNvGrpSpPr>
            <p:nvPr/>
          </p:nvGrpSpPr>
          <p:grpSpPr bwMode="auto">
            <a:xfrm>
              <a:off x="1752600" y="3733800"/>
              <a:ext cx="2133600" cy="762000"/>
              <a:chOff x="1752600" y="3733800"/>
              <a:chExt cx="2133600" cy="762000"/>
            </a:xfrm>
          </p:grpSpPr>
          <p:cxnSp>
            <p:nvCxnSpPr>
              <p:cNvPr id="16" name="Straight Arrow Connector 15"/>
              <p:cNvCxnSpPr/>
              <p:nvPr/>
            </p:nvCxnSpPr>
            <p:spPr>
              <a:xfrm flipV="1">
                <a:off x="1752260" y="4059123"/>
                <a:ext cx="534031" cy="436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9186" name="Group 25"/>
              <p:cNvGrpSpPr>
                <a:grpSpLocks/>
              </p:cNvGrpSpPr>
              <p:nvPr/>
            </p:nvGrpSpPr>
            <p:grpSpPr bwMode="auto">
              <a:xfrm>
                <a:off x="2362200" y="3733800"/>
                <a:ext cx="453613" cy="433864"/>
                <a:chOff x="2437269" y="3135868"/>
                <a:chExt cx="453613" cy="433864"/>
              </a:xfrm>
            </p:grpSpPr>
            <p:sp>
              <p:nvSpPr>
                <p:cNvPr id="49189" name="TextBox 23"/>
                <p:cNvSpPr txBox="1">
                  <a:spLocks noChangeArrowheads="1"/>
                </p:cNvSpPr>
                <p:nvPr/>
              </p:nvSpPr>
              <p:spPr bwMode="auto">
                <a:xfrm>
                  <a:off x="2437269" y="3200400"/>
                  <a:ext cx="328936" cy="369332"/>
                </a:xfrm>
                <a:prstGeom prst="rect">
                  <a:avLst/>
                </a:prstGeom>
                <a:noFill/>
                <a:ln w="9525">
                  <a:noFill/>
                  <a:miter lim="800000"/>
                  <a:headEnd/>
                  <a:tailEnd/>
                </a:ln>
              </p:spPr>
              <p:txBody>
                <a:bodyPr wrap="none">
                  <a:spAutoFit/>
                </a:bodyPr>
                <a:lstStyle/>
                <a:p>
                  <a:r>
                    <a:rPr lang="en-US"/>
                    <a:t>H</a:t>
                  </a:r>
                </a:p>
              </p:txBody>
            </p:sp>
            <p:sp>
              <p:nvSpPr>
                <p:cNvPr id="49190" name="TextBox 24"/>
                <p:cNvSpPr txBox="1">
                  <a:spLocks noChangeArrowheads="1"/>
                </p:cNvSpPr>
                <p:nvPr/>
              </p:nvSpPr>
              <p:spPr bwMode="auto">
                <a:xfrm>
                  <a:off x="2590800" y="3135868"/>
                  <a:ext cx="300082" cy="369332"/>
                </a:xfrm>
                <a:prstGeom prst="rect">
                  <a:avLst/>
                </a:prstGeom>
                <a:noFill/>
                <a:ln w="9525">
                  <a:noFill/>
                  <a:miter lim="800000"/>
                  <a:headEnd/>
                  <a:tailEnd/>
                </a:ln>
              </p:spPr>
              <p:txBody>
                <a:bodyPr wrap="none">
                  <a:spAutoFit/>
                </a:bodyPr>
                <a:lstStyle/>
                <a:p>
                  <a:r>
                    <a:rPr lang="en-US"/>
                    <a:t>+</a:t>
                  </a:r>
                </a:p>
              </p:txBody>
            </p:sp>
          </p:grpSp>
          <p:cxnSp>
            <p:nvCxnSpPr>
              <p:cNvPr id="18" name="Straight Arrow Connector 17"/>
              <p:cNvCxnSpPr/>
              <p:nvPr/>
            </p:nvCxnSpPr>
            <p:spPr>
              <a:xfrm flipV="1">
                <a:off x="1752260" y="3887020"/>
                <a:ext cx="2134328" cy="60897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743005" y="3733830"/>
                <a:ext cx="534032" cy="1531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9168" name="Group 39"/>
            <p:cNvGrpSpPr>
              <a:grpSpLocks/>
            </p:cNvGrpSpPr>
            <p:nvPr/>
          </p:nvGrpSpPr>
          <p:grpSpPr bwMode="auto">
            <a:xfrm>
              <a:off x="304800" y="1905000"/>
              <a:ext cx="8458200" cy="4484132"/>
              <a:chOff x="304800" y="1905000"/>
              <a:chExt cx="8458200" cy="4484132"/>
            </a:xfrm>
          </p:grpSpPr>
          <p:sp>
            <p:nvSpPr>
              <p:cNvPr id="8" name="Diagonal Stripe 7"/>
              <p:cNvSpPr/>
              <p:nvPr/>
            </p:nvSpPr>
            <p:spPr>
              <a:xfrm>
                <a:off x="304800" y="3580639"/>
                <a:ext cx="5714320" cy="1601881"/>
              </a:xfrm>
              <a:prstGeom prst="diagStripe">
                <a:avLst>
                  <a:gd name="adj" fmla="val 49379"/>
                </a:avLst>
              </a:prstGeom>
              <a:no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9" name="Diagonal Stripe 8"/>
              <p:cNvSpPr/>
              <p:nvPr/>
            </p:nvSpPr>
            <p:spPr>
              <a:xfrm rot="10800000">
                <a:off x="3199720" y="1905000"/>
                <a:ext cx="5563280" cy="1599990"/>
              </a:xfrm>
              <a:prstGeom prst="diagStripe">
                <a:avLst/>
              </a:prstGeom>
              <a:no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0" name="Flowchart: Direct Access Storage 9"/>
              <p:cNvSpPr/>
              <p:nvPr/>
            </p:nvSpPr>
            <p:spPr>
              <a:xfrm rot="9409814">
                <a:off x="3278835" y="3452035"/>
                <a:ext cx="929611" cy="181559"/>
              </a:xfrm>
              <a:prstGeom prst="flowChartMagneticDrum">
                <a:avLst/>
              </a:prstGeom>
              <a:solidFill>
                <a:srgbClr val="FF0000"/>
              </a:solid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Flowchart: Direct Access Storage 10"/>
              <p:cNvSpPr/>
              <p:nvPr/>
            </p:nvSpPr>
            <p:spPr>
              <a:xfrm rot="9409814">
                <a:off x="4037628" y="3452035"/>
                <a:ext cx="929611" cy="181559"/>
              </a:xfrm>
              <a:prstGeom prst="flowChartMagneticDrum">
                <a:avLst/>
              </a:prstGeom>
              <a:solidFill>
                <a:srgbClr val="FF0000"/>
              </a:solid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Flowchart: Direct Access Storage 11"/>
              <p:cNvSpPr/>
              <p:nvPr/>
            </p:nvSpPr>
            <p:spPr>
              <a:xfrm rot="9409814">
                <a:off x="4798219" y="3452035"/>
                <a:ext cx="929610" cy="181559"/>
              </a:xfrm>
              <a:prstGeom prst="flowChartMagneticDrum">
                <a:avLst/>
              </a:prstGeom>
              <a:solidFill>
                <a:srgbClr val="FF0000"/>
              </a:solid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a:solidFill>
                      <a:srgbClr val="800000"/>
                    </a:solidFill>
                  </a:ln>
                </a:endParaRPr>
              </a:p>
            </p:txBody>
          </p:sp>
          <p:grpSp>
            <p:nvGrpSpPr>
              <p:cNvPr id="49174" name="Group 13"/>
              <p:cNvGrpSpPr>
                <a:grpSpLocks/>
              </p:cNvGrpSpPr>
              <p:nvPr/>
            </p:nvGrpSpPr>
            <p:grpSpPr bwMode="auto">
              <a:xfrm>
                <a:off x="1065669" y="5879068"/>
                <a:ext cx="584315" cy="510064"/>
                <a:chOff x="1218069" y="5726668"/>
                <a:chExt cx="584315" cy="510064"/>
              </a:xfrm>
            </p:grpSpPr>
            <p:sp>
              <p:nvSpPr>
                <p:cNvPr id="49183" name="TextBox 11"/>
                <p:cNvSpPr txBox="1">
                  <a:spLocks noChangeArrowheads="1"/>
                </p:cNvSpPr>
                <p:nvPr/>
              </p:nvSpPr>
              <p:spPr bwMode="auto">
                <a:xfrm>
                  <a:off x="1218069" y="5726668"/>
                  <a:ext cx="458331" cy="369332"/>
                </a:xfrm>
                <a:prstGeom prst="rect">
                  <a:avLst/>
                </a:prstGeom>
                <a:noFill/>
                <a:ln w="9525">
                  <a:noFill/>
                  <a:miter lim="800000"/>
                  <a:headEnd/>
                  <a:tailEnd/>
                </a:ln>
              </p:spPr>
              <p:txBody>
                <a:bodyPr wrap="none">
                  <a:spAutoFit/>
                </a:bodyPr>
                <a:lstStyle/>
                <a:p>
                  <a:r>
                    <a:rPr lang="en-US"/>
                    <a:t>CO</a:t>
                  </a:r>
                </a:p>
              </p:txBody>
            </p:sp>
            <p:sp>
              <p:nvSpPr>
                <p:cNvPr id="49184" name="TextBox 12"/>
                <p:cNvSpPr txBox="1">
                  <a:spLocks noChangeArrowheads="1"/>
                </p:cNvSpPr>
                <p:nvPr/>
              </p:nvSpPr>
              <p:spPr bwMode="auto">
                <a:xfrm>
                  <a:off x="1447800" y="5867400"/>
                  <a:ext cx="354584" cy="369332"/>
                </a:xfrm>
                <a:prstGeom prst="rect">
                  <a:avLst/>
                </a:prstGeom>
                <a:noFill/>
                <a:ln w="9525">
                  <a:noFill/>
                  <a:miter lim="800000"/>
                  <a:headEnd/>
                  <a:tailEnd/>
                </a:ln>
              </p:spPr>
              <p:txBody>
                <a:bodyPr wrap="none">
                  <a:spAutoFit/>
                </a:bodyPr>
                <a:lstStyle/>
                <a:p>
                  <a:r>
                    <a:rPr lang="en-US"/>
                    <a:t> 2</a:t>
                  </a:r>
                </a:p>
              </p:txBody>
            </p:sp>
          </p:grpSp>
          <p:grpSp>
            <p:nvGrpSpPr>
              <p:cNvPr id="49175" name="Group 14"/>
              <p:cNvGrpSpPr>
                <a:grpSpLocks/>
              </p:cNvGrpSpPr>
              <p:nvPr/>
            </p:nvGrpSpPr>
            <p:grpSpPr bwMode="auto">
              <a:xfrm>
                <a:off x="1143000" y="4343400"/>
                <a:ext cx="583184" cy="457200"/>
                <a:chOff x="1141869" y="5943600"/>
                <a:chExt cx="583184" cy="457200"/>
              </a:xfrm>
            </p:grpSpPr>
            <p:sp>
              <p:nvSpPr>
                <p:cNvPr id="49181" name="TextBox 25"/>
                <p:cNvSpPr txBox="1">
                  <a:spLocks noChangeArrowheads="1"/>
                </p:cNvSpPr>
                <p:nvPr/>
              </p:nvSpPr>
              <p:spPr bwMode="auto">
                <a:xfrm>
                  <a:off x="1141869" y="5943600"/>
                  <a:ext cx="458331" cy="369332"/>
                </a:xfrm>
                <a:prstGeom prst="rect">
                  <a:avLst/>
                </a:prstGeom>
                <a:noFill/>
                <a:ln w="9525">
                  <a:noFill/>
                  <a:miter lim="800000"/>
                  <a:headEnd/>
                  <a:tailEnd/>
                </a:ln>
              </p:spPr>
              <p:txBody>
                <a:bodyPr wrap="none">
                  <a:spAutoFit/>
                </a:bodyPr>
                <a:lstStyle/>
                <a:p>
                  <a:r>
                    <a:rPr lang="en-US"/>
                    <a:t>CO</a:t>
                  </a:r>
                </a:p>
              </p:txBody>
            </p:sp>
            <p:sp>
              <p:nvSpPr>
                <p:cNvPr id="49182" name="TextBox 26"/>
                <p:cNvSpPr txBox="1">
                  <a:spLocks noChangeArrowheads="1"/>
                </p:cNvSpPr>
                <p:nvPr/>
              </p:nvSpPr>
              <p:spPr bwMode="auto">
                <a:xfrm>
                  <a:off x="1370469" y="6031468"/>
                  <a:ext cx="354584" cy="369332"/>
                </a:xfrm>
                <a:prstGeom prst="rect">
                  <a:avLst/>
                </a:prstGeom>
                <a:noFill/>
                <a:ln w="9525">
                  <a:noFill/>
                  <a:miter lim="800000"/>
                  <a:headEnd/>
                  <a:tailEnd/>
                </a:ln>
              </p:spPr>
              <p:txBody>
                <a:bodyPr wrap="none">
                  <a:spAutoFit/>
                </a:bodyPr>
                <a:lstStyle/>
                <a:p>
                  <a:r>
                    <a:rPr lang="en-US"/>
                    <a:t> 2</a:t>
                  </a:r>
                </a:p>
              </p:txBody>
            </p:sp>
          </p:grpSp>
          <p:cxnSp>
            <p:nvCxnSpPr>
              <p:cNvPr id="15" name="Straight Arrow Connector 14"/>
              <p:cNvCxnSpPr/>
              <p:nvPr/>
            </p:nvCxnSpPr>
            <p:spPr>
              <a:xfrm rot="5400000" flipH="1" flipV="1">
                <a:off x="795071" y="5289488"/>
                <a:ext cx="1229306" cy="7731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177" name="TextBox 19"/>
              <p:cNvSpPr txBox="1">
                <a:spLocks noChangeArrowheads="1"/>
              </p:cNvSpPr>
              <p:nvPr/>
            </p:nvSpPr>
            <p:spPr bwMode="auto">
              <a:xfrm rot="-1017225">
                <a:off x="968410" y="3617381"/>
                <a:ext cx="824456" cy="369332"/>
              </a:xfrm>
              <a:prstGeom prst="rect">
                <a:avLst/>
              </a:prstGeom>
              <a:noFill/>
              <a:ln w="9525">
                <a:noFill/>
                <a:miter lim="800000"/>
                <a:headEnd/>
                <a:tailEnd/>
              </a:ln>
            </p:spPr>
            <p:txBody>
              <a:bodyPr wrap="none">
                <a:spAutoFit/>
              </a:bodyPr>
              <a:lstStyle/>
              <a:p>
                <a:r>
                  <a:rPr lang="en-US"/>
                  <a:t>Axon 1</a:t>
                </a:r>
              </a:p>
            </p:txBody>
          </p:sp>
          <p:sp>
            <p:nvSpPr>
              <p:cNvPr id="49178" name="TextBox 20"/>
              <p:cNvSpPr txBox="1">
                <a:spLocks noChangeArrowheads="1"/>
              </p:cNvSpPr>
              <p:nvPr/>
            </p:nvSpPr>
            <p:spPr bwMode="auto">
              <a:xfrm rot="-1017225">
                <a:off x="5159410" y="2398181"/>
                <a:ext cx="824456" cy="369332"/>
              </a:xfrm>
              <a:prstGeom prst="rect">
                <a:avLst/>
              </a:prstGeom>
              <a:noFill/>
              <a:ln w="9525">
                <a:noFill/>
                <a:miter lim="800000"/>
                <a:headEnd/>
                <a:tailEnd/>
              </a:ln>
            </p:spPr>
            <p:txBody>
              <a:bodyPr wrap="none">
                <a:spAutoFit/>
              </a:bodyPr>
              <a:lstStyle/>
              <a:p>
                <a:r>
                  <a:rPr lang="en-US"/>
                  <a:t>Axon 2</a:t>
                </a:r>
              </a:p>
            </p:txBody>
          </p:sp>
          <p:cxnSp>
            <p:nvCxnSpPr>
              <p:cNvPr id="22" name="Straight Arrow Connector 21"/>
              <p:cNvCxnSpPr/>
              <p:nvPr/>
            </p:nvCxnSpPr>
            <p:spPr>
              <a:xfrm rot="10800000">
                <a:off x="5334049" y="3658181"/>
                <a:ext cx="762389" cy="30448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9180" name="TextBox 22"/>
              <p:cNvSpPr txBox="1">
                <a:spLocks noChangeArrowheads="1"/>
              </p:cNvSpPr>
              <p:nvPr/>
            </p:nvSpPr>
            <p:spPr bwMode="auto">
              <a:xfrm>
                <a:off x="6172200" y="3897868"/>
                <a:ext cx="1723549" cy="369332"/>
              </a:xfrm>
              <a:prstGeom prst="rect">
                <a:avLst/>
              </a:prstGeom>
              <a:noFill/>
              <a:ln w="9525">
                <a:noFill/>
                <a:miter lim="800000"/>
                <a:headEnd/>
                <a:tailEnd/>
              </a:ln>
            </p:spPr>
            <p:txBody>
              <a:bodyPr wrap="none">
                <a:spAutoFit/>
              </a:bodyPr>
              <a:lstStyle/>
              <a:p>
                <a:r>
                  <a:rPr lang="en-US">
                    <a:solidFill>
                      <a:srgbClr val="FF0000"/>
                    </a:solidFill>
                    <a:latin typeface="Arial" charset="0"/>
                    <a:cs typeface="Arial" charset="0"/>
                  </a:rPr>
                  <a:t>Gap junctions</a:t>
                </a:r>
              </a:p>
            </p:txBody>
          </p:sp>
        </p:grpSp>
      </p:grpSp>
      <p:sp>
        <p:nvSpPr>
          <p:cNvPr id="42" name="TextBox 41"/>
          <p:cNvSpPr txBox="1"/>
          <p:nvPr/>
        </p:nvSpPr>
        <p:spPr>
          <a:xfrm>
            <a:off x="2895600" y="4114800"/>
            <a:ext cx="6248400" cy="2738438"/>
          </a:xfrm>
          <a:prstGeom prst="rect">
            <a:avLst/>
          </a:prstGeom>
          <a:noFill/>
        </p:spPr>
        <p:txBody>
          <a:bodyPr>
            <a:spAutoFit/>
          </a:bodyPr>
          <a:lstStyle/>
          <a:p>
            <a:pPr marL="174625" indent="-174625">
              <a:spcBef>
                <a:spcPts val="600"/>
              </a:spcBef>
              <a:spcAft>
                <a:spcPts val="600"/>
              </a:spcAft>
              <a:defRPr/>
            </a:pPr>
            <a:r>
              <a:rPr lang="en-US" sz="2100" dirty="0"/>
              <a:t>Structural rearrangements of synaptic regions</a:t>
            </a:r>
          </a:p>
          <a:p>
            <a:pPr marL="404813" indent="-231775">
              <a:spcBef>
                <a:spcPts val="0"/>
              </a:spcBef>
              <a:spcAft>
                <a:spcPts val="0"/>
              </a:spcAft>
              <a:buClr>
                <a:srgbClr val="565656"/>
              </a:buClr>
              <a:buFont typeface="Calibri" pitchFamily="34" charset="0"/>
              <a:buChar char="–"/>
              <a:defRPr/>
            </a:pPr>
            <a:r>
              <a:rPr lang="en-US" b="0" dirty="0"/>
              <a:t>Decrease in gap junctions in synaptic plaques</a:t>
            </a:r>
          </a:p>
          <a:p>
            <a:pPr marL="404813" indent="-231775">
              <a:spcBef>
                <a:spcPts val="0"/>
              </a:spcBef>
              <a:spcAft>
                <a:spcPts val="0"/>
              </a:spcAft>
              <a:buClr>
                <a:srgbClr val="565656"/>
              </a:buClr>
              <a:buFont typeface="Calibri" pitchFamily="34" charset="0"/>
              <a:buChar char="–"/>
              <a:defRPr/>
            </a:pPr>
            <a:r>
              <a:rPr lang="en-US" b="0" dirty="0"/>
              <a:t>Increase in d</a:t>
            </a:r>
            <a:r>
              <a:rPr lang="en-US" b="0" dirty="0">
                <a:sym typeface="Wingdings" pitchFamily="2" charset="2"/>
              </a:rPr>
              <a:t>ispersed single channels</a:t>
            </a:r>
          </a:p>
          <a:p>
            <a:pPr marL="174625" indent="-174625">
              <a:spcBef>
                <a:spcPts val="0"/>
              </a:spcBef>
              <a:spcAft>
                <a:spcPts val="0"/>
              </a:spcAft>
              <a:buClr>
                <a:srgbClr val="565656"/>
              </a:buClr>
              <a:buFont typeface="Calibri" pitchFamily="34" charset="0"/>
              <a:buChar char="–"/>
              <a:defRPr/>
            </a:pPr>
            <a:endParaRPr lang="en-US" b="0" dirty="0">
              <a:sym typeface="Wingdings" pitchFamily="2" charset="2"/>
            </a:endParaRPr>
          </a:p>
          <a:p>
            <a:pPr marL="174625" indent="-174625">
              <a:spcBef>
                <a:spcPts val="600"/>
              </a:spcBef>
              <a:spcAft>
                <a:spcPts val="600"/>
              </a:spcAft>
              <a:defRPr/>
            </a:pPr>
            <a:r>
              <a:rPr lang="en-US" sz="2000" dirty="0"/>
              <a:t>Uncoupling of gap junctions  </a:t>
            </a:r>
            <a:r>
              <a:rPr lang="en-US" dirty="0"/>
              <a:t>(Open channels </a:t>
            </a:r>
            <a:r>
              <a:rPr lang="en-US" dirty="0">
                <a:sym typeface="Wingdings" pitchFamily="2" charset="2"/>
              </a:rPr>
              <a:t></a:t>
            </a:r>
            <a:r>
              <a:rPr lang="en-US" dirty="0"/>
              <a:t> Closing)</a:t>
            </a:r>
          </a:p>
          <a:p>
            <a:pPr marL="174625" indent="-174625">
              <a:spcBef>
                <a:spcPts val="600"/>
              </a:spcBef>
              <a:spcAft>
                <a:spcPts val="600"/>
              </a:spcAft>
              <a:defRPr/>
            </a:pPr>
            <a:r>
              <a:rPr lang="en-US" sz="2500" dirty="0">
                <a:solidFill>
                  <a:srgbClr val="FF0000"/>
                </a:solidFill>
              </a:rPr>
              <a:t>Why?  </a:t>
            </a:r>
          </a:p>
          <a:p>
            <a:pPr marL="174625" indent="-174625">
              <a:spcBef>
                <a:spcPts val="600"/>
              </a:spcBef>
              <a:spcAft>
                <a:spcPts val="600"/>
              </a:spcAft>
              <a:defRPr/>
            </a:pPr>
            <a:endParaRPr lang="en-US" b="0" dirty="0"/>
          </a:p>
        </p:txBody>
      </p:sp>
      <p:grpSp>
        <p:nvGrpSpPr>
          <p:cNvPr id="55" name="Group 54"/>
          <p:cNvGrpSpPr>
            <a:grpSpLocks/>
          </p:cNvGrpSpPr>
          <p:nvPr/>
        </p:nvGrpSpPr>
        <p:grpSpPr bwMode="auto">
          <a:xfrm>
            <a:off x="3048000" y="2514600"/>
            <a:ext cx="1828800" cy="609600"/>
            <a:chOff x="3048000" y="2514600"/>
            <a:chExt cx="1828800" cy="609600"/>
          </a:xfrm>
        </p:grpSpPr>
        <p:grpSp>
          <p:nvGrpSpPr>
            <p:cNvPr id="49158" name="Group 47"/>
            <p:cNvGrpSpPr>
              <a:grpSpLocks/>
            </p:cNvGrpSpPr>
            <p:nvPr/>
          </p:nvGrpSpPr>
          <p:grpSpPr bwMode="auto">
            <a:xfrm>
              <a:off x="3048000" y="2514600"/>
              <a:ext cx="533400" cy="609600"/>
              <a:chOff x="5867400" y="1600200"/>
              <a:chExt cx="381000" cy="304800"/>
            </a:xfrm>
          </p:grpSpPr>
          <p:cxnSp>
            <p:nvCxnSpPr>
              <p:cNvPr id="45" name="Straight Connector 44"/>
              <p:cNvCxnSpPr/>
              <p:nvPr/>
            </p:nvCxnSpPr>
            <p:spPr>
              <a:xfrm rot="10800000" flipV="1">
                <a:off x="5867400" y="1600200"/>
                <a:ext cx="381000" cy="3048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5943487" y="1600087"/>
                <a:ext cx="304800" cy="30502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9159" name="Group 48"/>
            <p:cNvGrpSpPr>
              <a:grpSpLocks/>
            </p:cNvGrpSpPr>
            <p:nvPr/>
          </p:nvGrpSpPr>
          <p:grpSpPr bwMode="auto">
            <a:xfrm>
              <a:off x="3733800" y="2514600"/>
              <a:ext cx="533400" cy="609600"/>
              <a:chOff x="5867400" y="1600200"/>
              <a:chExt cx="381000" cy="304800"/>
            </a:xfrm>
          </p:grpSpPr>
          <p:cxnSp>
            <p:nvCxnSpPr>
              <p:cNvPr id="50" name="Straight Connector 49"/>
              <p:cNvCxnSpPr/>
              <p:nvPr/>
            </p:nvCxnSpPr>
            <p:spPr>
              <a:xfrm rot="10800000" flipV="1">
                <a:off x="5867400" y="1600200"/>
                <a:ext cx="381000" cy="3048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5943487" y="1600087"/>
                <a:ext cx="304800" cy="30502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9160" name="Group 51"/>
            <p:cNvGrpSpPr>
              <a:grpSpLocks/>
            </p:cNvGrpSpPr>
            <p:nvPr/>
          </p:nvGrpSpPr>
          <p:grpSpPr bwMode="auto">
            <a:xfrm>
              <a:off x="4343400" y="2514600"/>
              <a:ext cx="533400" cy="609600"/>
              <a:chOff x="5867400" y="1600200"/>
              <a:chExt cx="381000" cy="304800"/>
            </a:xfrm>
          </p:grpSpPr>
          <p:cxnSp>
            <p:nvCxnSpPr>
              <p:cNvPr id="53" name="Straight Connector 52"/>
              <p:cNvCxnSpPr/>
              <p:nvPr/>
            </p:nvCxnSpPr>
            <p:spPr>
              <a:xfrm rot="10800000" flipV="1">
                <a:off x="5867400" y="1600200"/>
                <a:ext cx="381000" cy="3048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5943487" y="1600087"/>
                <a:ext cx="304800" cy="30502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4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301625" y="304800"/>
            <a:ext cx="8534400" cy="533400"/>
          </a:xfrm>
        </p:spPr>
        <p:txBody>
          <a:bodyPr/>
          <a:lstStyle/>
          <a:p>
            <a:pPr eaLnBrk="1" hangingPunct="1"/>
            <a:r>
              <a:rPr lang="en-US" smtClean="0">
                <a:solidFill>
                  <a:srgbClr val="7A0000"/>
                </a:solidFill>
              </a:rPr>
              <a:t>Acidification and Ca</a:t>
            </a:r>
            <a:r>
              <a:rPr lang="en-US" baseline="30000" smtClean="0">
                <a:solidFill>
                  <a:srgbClr val="7A0000"/>
                </a:solidFill>
              </a:rPr>
              <a:t>++</a:t>
            </a:r>
            <a:r>
              <a:rPr lang="en-US" smtClean="0">
                <a:solidFill>
                  <a:srgbClr val="7A0000"/>
                </a:solidFill>
              </a:rPr>
              <a:t> levels</a:t>
            </a:r>
            <a:endParaRPr lang="en-US" baseline="30000" smtClean="0">
              <a:solidFill>
                <a:srgbClr val="7A0000"/>
              </a:solidFill>
            </a:endParaRPr>
          </a:p>
        </p:txBody>
      </p:sp>
      <p:sp>
        <p:nvSpPr>
          <p:cNvPr id="5" name="Slide Number Placeholder 4"/>
          <p:cNvSpPr>
            <a:spLocks noGrp="1"/>
          </p:cNvSpPr>
          <p:nvPr>
            <p:ph type="sldNum" sz="quarter" idx="12"/>
          </p:nvPr>
        </p:nvSpPr>
        <p:spPr/>
        <p:txBody>
          <a:bodyPr/>
          <a:lstStyle/>
          <a:p>
            <a:pPr>
              <a:defRPr/>
            </a:pPr>
            <a:fld id="{4328B748-BD97-4F86-80DF-16F736D36005}" type="slidenum">
              <a:rPr lang="en-US"/>
              <a:pPr>
                <a:defRPr/>
              </a:pPr>
              <a:t>15</a:t>
            </a:fld>
            <a:endParaRPr lang="en-US"/>
          </a:p>
        </p:txBody>
      </p:sp>
      <p:grpSp>
        <p:nvGrpSpPr>
          <p:cNvPr id="51203" name="Group 39"/>
          <p:cNvGrpSpPr>
            <a:grpSpLocks/>
          </p:cNvGrpSpPr>
          <p:nvPr/>
        </p:nvGrpSpPr>
        <p:grpSpPr bwMode="auto">
          <a:xfrm>
            <a:off x="304800" y="1447800"/>
            <a:ext cx="7467600" cy="3965575"/>
            <a:chOff x="304800" y="1905000"/>
            <a:chExt cx="8458200" cy="4725034"/>
          </a:xfrm>
        </p:grpSpPr>
        <p:grpSp>
          <p:nvGrpSpPr>
            <p:cNvPr id="51230" name="Group 38"/>
            <p:cNvGrpSpPr>
              <a:grpSpLocks/>
            </p:cNvGrpSpPr>
            <p:nvPr/>
          </p:nvGrpSpPr>
          <p:grpSpPr bwMode="auto">
            <a:xfrm>
              <a:off x="995265" y="3962402"/>
              <a:ext cx="2583636" cy="756803"/>
              <a:chOff x="995265" y="3962402"/>
              <a:chExt cx="2583636" cy="756803"/>
            </a:xfrm>
          </p:grpSpPr>
          <p:cxnSp>
            <p:nvCxnSpPr>
              <p:cNvPr id="66" name="Straight Arrow Connector 65"/>
              <p:cNvCxnSpPr>
                <a:stCxn id="51204" idx="3"/>
              </p:cNvCxnSpPr>
              <p:nvPr/>
            </p:nvCxnSpPr>
            <p:spPr>
              <a:xfrm flipV="1">
                <a:off x="2947987" y="3962981"/>
                <a:ext cx="631129" cy="17402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244" name="TextBox 23"/>
              <p:cNvSpPr txBox="1">
                <a:spLocks noChangeArrowheads="1"/>
              </p:cNvSpPr>
              <p:nvPr/>
            </p:nvSpPr>
            <p:spPr bwMode="auto">
              <a:xfrm>
                <a:off x="1211484" y="4260868"/>
                <a:ext cx="474246" cy="458337"/>
              </a:xfrm>
              <a:prstGeom prst="rect">
                <a:avLst/>
              </a:prstGeom>
              <a:noFill/>
              <a:ln w="9525">
                <a:noFill/>
                <a:miter lim="800000"/>
                <a:headEnd/>
                <a:tailEnd/>
              </a:ln>
            </p:spPr>
            <p:txBody>
              <a:bodyPr wrap="none">
                <a:spAutoFit/>
              </a:bodyPr>
              <a:lstStyle/>
              <a:p>
                <a:r>
                  <a:rPr lang="en-US"/>
                  <a:t>H</a:t>
                </a:r>
                <a:r>
                  <a:rPr lang="en-US" baseline="30000"/>
                  <a:t>+</a:t>
                </a:r>
              </a:p>
            </p:txBody>
          </p:sp>
          <p:cxnSp>
            <p:nvCxnSpPr>
              <p:cNvPr id="68" name="Straight Arrow Connector 67"/>
              <p:cNvCxnSpPr/>
              <p:nvPr/>
            </p:nvCxnSpPr>
            <p:spPr>
              <a:xfrm flipV="1">
                <a:off x="995265" y="4538006"/>
                <a:ext cx="258924" cy="907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1599422" y="4265626"/>
                <a:ext cx="345233" cy="1532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1231" name="Group 39"/>
            <p:cNvGrpSpPr>
              <a:grpSpLocks/>
            </p:cNvGrpSpPr>
            <p:nvPr/>
          </p:nvGrpSpPr>
          <p:grpSpPr bwMode="auto">
            <a:xfrm>
              <a:off x="304800" y="1905000"/>
              <a:ext cx="8458200" cy="4725034"/>
              <a:chOff x="304800" y="1905000"/>
              <a:chExt cx="8458200" cy="4725034"/>
            </a:xfrm>
          </p:grpSpPr>
          <p:sp>
            <p:nvSpPr>
              <p:cNvPr id="44" name="Diagonal Stripe 43"/>
              <p:cNvSpPr/>
              <p:nvPr/>
            </p:nvSpPr>
            <p:spPr>
              <a:xfrm>
                <a:off x="304800" y="3580893"/>
                <a:ext cx="5714320" cy="1600232"/>
              </a:xfrm>
              <a:prstGeom prst="diagStripe">
                <a:avLst>
                  <a:gd name="adj" fmla="val 49379"/>
                </a:avLst>
              </a:prstGeom>
              <a:no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6" name="Diagonal Stripe 45"/>
              <p:cNvSpPr/>
              <p:nvPr/>
            </p:nvSpPr>
            <p:spPr>
              <a:xfrm rot="10800000">
                <a:off x="3199720" y="1905000"/>
                <a:ext cx="5563280" cy="1600232"/>
              </a:xfrm>
              <a:prstGeom prst="diagStripe">
                <a:avLst/>
              </a:prstGeom>
              <a:no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8" name="Flowchart: Direct Access Storage 47"/>
              <p:cNvSpPr/>
              <p:nvPr/>
            </p:nvSpPr>
            <p:spPr>
              <a:xfrm rot="9409814">
                <a:off x="3278835" y="3452269"/>
                <a:ext cx="929611" cy="181587"/>
              </a:xfrm>
              <a:prstGeom prst="flowChartMagneticDrum">
                <a:avLst/>
              </a:prstGeom>
              <a:solidFill>
                <a:srgbClr val="FF0000"/>
              </a:solid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Flowchart: Direct Access Storage 48"/>
              <p:cNvSpPr/>
              <p:nvPr/>
            </p:nvSpPr>
            <p:spPr>
              <a:xfrm rot="9409814">
                <a:off x="4037628" y="3452269"/>
                <a:ext cx="929611" cy="181587"/>
              </a:xfrm>
              <a:prstGeom prst="flowChartMagneticDrum">
                <a:avLst/>
              </a:prstGeom>
              <a:solidFill>
                <a:srgbClr val="FF0000"/>
              </a:solid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Flowchart: Direct Access Storage 51"/>
              <p:cNvSpPr/>
              <p:nvPr/>
            </p:nvSpPr>
            <p:spPr>
              <a:xfrm rot="9409814">
                <a:off x="4798219" y="3452269"/>
                <a:ext cx="929610" cy="181587"/>
              </a:xfrm>
              <a:prstGeom prst="flowChartMagneticDrum">
                <a:avLst/>
              </a:prstGeom>
              <a:solidFill>
                <a:srgbClr val="FF0000"/>
              </a:solid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37" name="TextBox 11"/>
              <p:cNvSpPr txBox="1">
                <a:spLocks noChangeArrowheads="1"/>
              </p:cNvSpPr>
              <p:nvPr/>
            </p:nvSpPr>
            <p:spPr bwMode="auto">
              <a:xfrm>
                <a:off x="391108" y="6171697"/>
                <a:ext cx="631990" cy="458337"/>
              </a:xfrm>
              <a:prstGeom prst="rect">
                <a:avLst/>
              </a:prstGeom>
              <a:noFill/>
              <a:ln w="9525">
                <a:noFill/>
                <a:miter lim="800000"/>
                <a:headEnd/>
                <a:tailEnd/>
              </a:ln>
            </p:spPr>
            <p:txBody>
              <a:bodyPr wrap="none">
                <a:spAutoFit/>
              </a:bodyPr>
              <a:lstStyle/>
              <a:p>
                <a:r>
                  <a:rPr lang="en-US"/>
                  <a:t>CO</a:t>
                </a:r>
                <a:r>
                  <a:rPr lang="en-US" baseline="-25000"/>
                  <a:t>2</a:t>
                </a:r>
              </a:p>
            </p:txBody>
          </p:sp>
          <p:cxnSp>
            <p:nvCxnSpPr>
              <p:cNvPr id="57" name="Straight Arrow Connector 56"/>
              <p:cNvCxnSpPr/>
              <p:nvPr/>
            </p:nvCxnSpPr>
            <p:spPr>
              <a:xfrm rot="5400000" flipH="1" flipV="1">
                <a:off x="-13309" y="5478212"/>
                <a:ext cx="1231385" cy="7731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239" name="TextBox 57"/>
              <p:cNvSpPr txBox="1">
                <a:spLocks noChangeArrowheads="1"/>
              </p:cNvSpPr>
              <p:nvPr/>
            </p:nvSpPr>
            <p:spPr bwMode="auto">
              <a:xfrm rot="-1017225">
                <a:off x="968410" y="3617381"/>
                <a:ext cx="824456" cy="369332"/>
              </a:xfrm>
              <a:prstGeom prst="rect">
                <a:avLst/>
              </a:prstGeom>
              <a:noFill/>
              <a:ln w="9525">
                <a:noFill/>
                <a:miter lim="800000"/>
                <a:headEnd/>
                <a:tailEnd/>
              </a:ln>
            </p:spPr>
            <p:txBody>
              <a:bodyPr wrap="none">
                <a:spAutoFit/>
              </a:bodyPr>
              <a:lstStyle/>
              <a:p>
                <a:r>
                  <a:rPr lang="en-US"/>
                  <a:t>Axon 1</a:t>
                </a:r>
              </a:p>
            </p:txBody>
          </p:sp>
          <p:sp>
            <p:nvSpPr>
              <p:cNvPr id="51240" name="TextBox 58"/>
              <p:cNvSpPr txBox="1">
                <a:spLocks noChangeArrowheads="1"/>
              </p:cNvSpPr>
              <p:nvPr/>
            </p:nvSpPr>
            <p:spPr bwMode="auto">
              <a:xfrm rot="-1017225">
                <a:off x="5159410" y="2398181"/>
                <a:ext cx="824456" cy="369332"/>
              </a:xfrm>
              <a:prstGeom prst="rect">
                <a:avLst/>
              </a:prstGeom>
              <a:noFill/>
              <a:ln w="9525">
                <a:noFill/>
                <a:miter lim="800000"/>
                <a:headEnd/>
                <a:tailEnd/>
              </a:ln>
            </p:spPr>
            <p:txBody>
              <a:bodyPr wrap="none">
                <a:spAutoFit/>
              </a:bodyPr>
              <a:lstStyle/>
              <a:p>
                <a:r>
                  <a:rPr lang="en-US"/>
                  <a:t>Axon 2</a:t>
                </a:r>
              </a:p>
            </p:txBody>
          </p:sp>
          <p:cxnSp>
            <p:nvCxnSpPr>
              <p:cNvPr id="60" name="Straight Arrow Connector 59"/>
              <p:cNvCxnSpPr/>
              <p:nvPr/>
            </p:nvCxnSpPr>
            <p:spPr>
              <a:xfrm rot="10800000">
                <a:off x="5334049" y="3658446"/>
                <a:ext cx="762389" cy="3045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242" name="TextBox 60"/>
              <p:cNvSpPr txBox="1">
                <a:spLocks noChangeArrowheads="1"/>
              </p:cNvSpPr>
              <p:nvPr/>
            </p:nvSpPr>
            <p:spPr bwMode="auto">
              <a:xfrm>
                <a:off x="6172200" y="3897868"/>
                <a:ext cx="1723549" cy="369332"/>
              </a:xfrm>
              <a:prstGeom prst="rect">
                <a:avLst/>
              </a:prstGeom>
              <a:noFill/>
              <a:ln w="9525">
                <a:noFill/>
                <a:miter lim="800000"/>
                <a:headEnd/>
                <a:tailEnd/>
              </a:ln>
            </p:spPr>
            <p:txBody>
              <a:bodyPr wrap="none">
                <a:spAutoFit/>
              </a:bodyPr>
              <a:lstStyle/>
              <a:p>
                <a:r>
                  <a:rPr lang="en-US">
                    <a:solidFill>
                      <a:srgbClr val="FF0000"/>
                    </a:solidFill>
                    <a:latin typeface="Arial" charset="0"/>
                    <a:cs typeface="Arial" charset="0"/>
                  </a:rPr>
                  <a:t>Gap junctions</a:t>
                </a:r>
              </a:p>
            </p:txBody>
          </p:sp>
        </p:grpSp>
      </p:grpSp>
      <p:sp>
        <p:nvSpPr>
          <p:cNvPr id="51204" name="TextBox 72"/>
          <p:cNvSpPr txBox="1">
            <a:spLocks noChangeArrowheads="1"/>
          </p:cNvSpPr>
          <p:nvPr/>
        </p:nvSpPr>
        <p:spPr bwMode="auto">
          <a:xfrm rot="-684345">
            <a:off x="1938338" y="3190875"/>
            <a:ext cx="706437" cy="400050"/>
          </a:xfrm>
          <a:prstGeom prst="rect">
            <a:avLst/>
          </a:prstGeom>
          <a:noFill/>
          <a:ln w="9525">
            <a:noFill/>
            <a:miter lim="800000"/>
            <a:headEnd/>
            <a:tailEnd/>
          </a:ln>
        </p:spPr>
        <p:txBody>
          <a:bodyPr wrap="none">
            <a:spAutoFit/>
          </a:bodyPr>
          <a:lstStyle/>
          <a:p>
            <a:r>
              <a:rPr lang="en-US" sz="2000">
                <a:solidFill>
                  <a:srgbClr val="00B0F0"/>
                </a:solidFill>
                <a:latin typeface="Arial" charset="0"/>
                <a:cs typeface="Arial" charset="0"/>
              </a:rPr>
              <a:t>Ca</a:t>
            </a:r>
            <a:r>
              <a:rPr lang="en-US" sz="2000" baseline="30000">
                <a:solidFill>
                  <a:srgbClr val="00B0F0"/>
                </a:solidFill>
                <a:latin typeface="Arial" charset="0"/>
                <a:cs typeface="Arial" charset="0"/>
              </a:rPr>
              <a:t>2+</a:t>
            </a:r>
          </a:p>
        </p:txBody>
      </p:sp>
      <p:cxnSp>
        <p:nvCxnSpPr>
          <p:cNvPr id="81" name="Straight Arrow Connector 80"/>
          <p:cNvCxnSpPr/>
          <p:nvPr/>
        </p:nvCxnSpPr>
        <p:spPr>
          <a:xfrm rot="5400000" flipH="1" flipV="1">
            <a:off x="3239294" y="4761706"/>
            <a:ext cx="533400" cy="1588"/>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nvGrpSpPr>
          <p:cNvPr id="82" name="Group 81"/>
          <p:cNvGrpSpPr>
            <a:grpSpLocks/>
          </p:cNvGrpSpPr>
          <p:nvPr/>
        </p:nvGrpSpPr>
        <p:grpSpPr bwMode="auto">
          <a:xfrm>
            <a:off x="3048000" y="2514600"/>
            <a:ext cx="1828800" cy="609600"/>
            <a:chOff x="3048000" y="2514600"/>
            <a:chExt cx="1828800" cy="609600"/>
          </a:xfrm>
        </p:grpSpPr>
        <p:grpSp>
          <p:nvGrpSpPr>
            <p:cNvPr id="51221" name="Group 47"/>
            <p:cNvGrpSpPr>
              <a:grpSpLocks/>
            </p:cNvGrpSpPr>
            <p:nvPr/>
          </p:nvGrpSpPr>
          <p:grpSpPr bwMode="auto">
            <a:xfrm>
              <a:off x="3048000" y="2514600"/>
              <a:ext cx="533400" cy="609600"/>
              <a:chOff x="5867400" y="1600200"/>
              <a:chExt cx="381000" cy="304800"/>
            </a:xfrm>
          </p:grpSpPr>
          <p:cxnSp>
            <p:nvCxnSpPr>
              <p:cNvPr id="90" name="Straight Connector 89"/>
              <p:cNvCxnSpPr/>
              <p:nvPr/>
            </p:nvCxnSpPr>
            <p:spPr>
              <a:xfrm rot="10800000" flipV="1">
                <a:off x="5867400" y="1600200"/>
                <a:ext cx="381000" cy="3048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flipH="1">
                <a:off x="5943487" y="1600087"/>
                <a:ext cx="304800" cy="30502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1222" name="Group 48"/>
            <p:cNvGrpSpPr>
              <a:grpSpLocks/>
            </p:cNvGrpSpPr>
            <p:nvPr/>
          </p:nvGrpSpPr>
          <p:grpSpPr bwMode="auto">
            <a:xfrm>
              <a:off x="3733800" y="2514600"/>
              <a:ext cx="533400" cy="609600"/>
              <a:chOff x="5867400" y="1600200"/>
              <a:chExt cx="381000" cy="304800"/>
            </a:xfrm>
          </p:grpSpPr>
          <p:cxnSp>
            <p:nvCxnSpPr>
              <p:cNvPr id="88" name="Straight Connector 87"/>
              <p:cNvCxnSpPr/>
              <p:nvPr/>
            </p:nvCxnSpPr>
            <p:spPr>
              <a:xfrm rot="10800000" flipV="1">
                <a:off x="5867400" y="1600200"/>
                <a:ext cx="381000" cy="3048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flipH="1">
                <a:off x="5943487" y="1600087"/>
                <a:ext cx="304800" cy="30502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1223" name="Group 51"/>
            <p:cNvGrpSpPr>
              <a:grpSpLocks/>
            </p:cNvGrpSpPr>
            <p:nvPr/>
          </p:nvGrpSpPr>
          <p:grpSpPr bwMode="auto">
            <a:xfrm>
              <a:off x="4343400" y="2514600"/>
              <a:ext cx="533400" cy="609600"/>
              <a:chOff x="5867400" y="1600200"/>
              <a:chExt cx="381000" cy="304800"/>
            </a:xfrm>
          </p:grpSpPr>
          <p:cxnSp>
            <p:nvCxnSpPr>
              <p:cNvPr id="86" name="Straight Connector 85"/>
              <p:cNvCxnSpPr/>
              <p:nvPr/>
            </p:nvCxnSpPr>
            <p:spPr>
              <a:xfrm rot="10800000" flipV="1">
                <a:off x="5867400" y="1600200"/>
                <a:ext cx="381000" cy="3048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5943487" y="1600087"/>
                <a:ext cx="304800" cy="30502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grpSp>
      <p:sp>
        <p:nvSpPr>
          <p:cNvPr id="92" name="TextBox 91"/>
          <p:cNvSpPr txBox="1">
            <a:spLocks noChangeArrowheads="1"/>
          </p:cNvSpPr>
          <p:nvPr/>
        </p:nvSpPr>
        <p:spPr bwMode="auto">
          <a:xfrm>
            <a:off x="4419600" y="4533900"/>
            <a:ext cx="457200" cy="554038"/>
          </a:xfrm>
          <a:prstGeom prst="rect">
            <a:avLst/>
          </a:prstGeom>
          <a:noFill/>
          <a:ln w="9525">
            <a:noFill/>
            <a:miter lim="800000"/>
            <a:headEnd/>
            <a:tailEnd/>
          </a:ln>
        </p:spPr>
        <p:txBody>
          <a:bodyPr>
            <a:spAutoFit/>
          </a:bodyPr>
          <a:lstStyle/>
          <a:p>
            <a:r>
              <a:rPr lang="en-US" sz="3000">
                <a:solidFill>
                  <a:srgbClr val="00B0F0"/>
                </a:solidFill>
              </a:rPr>
              <a:t>=</a:t>
            </a:r>
          </a:p>
        </p:txBody>
      </p:sp>
      <p:sp>
        <p:nvSpPr>
          <p:cNvPr id="93" name="TextBox 92"/>
          <p:cNvSpPr txBox="1">
            <a:spLocks noChangeArrowheads="1"/>
          </p:cNvSpPr>
          <p:nvPr/>
        </p:nvSpPr>
        <p:spPr bwMode="auto">
          <a:xfrm>
            <a:off x="4724400" y="4610100"/>
            <a:ext cx="3657600" cy="476250"/>
          </a:xfrm>
          <a:prstGeom prst="rect">
            <a:avLst/>
          </a:prstGeom>
          <a:noFill/>
          <a:ln w="9525">
            <a:noFill/>
            <a:miter lim="800000"/>
            <a:headEnd/>
            <a:tailEnd/>
          </a:ln>
        </p:spPr>
        <p:txBody>
          <a:bodyPr>
            <a:spAutoFit/>
          </a:bodyPr>
          <a:lstStyle/>
          <a:p>
            <a:r>
              <a:rPr lang="en-US" sz="2500">
                <a:solidFill>
                  <a:srgbClr val="00B0F0"/>
                </a:solidFill>
              </a:rPr>
              <a:t>Closing of gap junctions</a:t>
            </a:r>
          </a:p>
        </p:txBody>
      </p:sp>
      <p:sp>
        <p:nvSpPr>
          <p:cNvPr id="51209" name="TextBox 46"/>
          <p:cNvSpPr txBox="1">
            <a:spLocks noChangeArrowheads="1"/>
          </p:cNvSpPr>
          <p:nvPr/>
        </p:nvSpPr>
        <p:spPr bwMode="auto">
          <a:xfrm>
            <a:off x="3352800" y="3886200"/>
            <a:ext cx="5410200" cy="477838"/>
          </a:xfrm>
          <a:prstGeom prst="rect">
            <a:avLst/>
          </a:prstGeom>
          <a:noFill/>
          <a:ln w="9525">
            <a:noFill/>
            <a:miter lim="800000"/>
            <a:headEnd/>
            <a:tailEnd/>
          </a:ln>
        </p:spPr>
        <p:txBody>
          <a:bodyPr>
            <a:spAutoFit/>
          </a:bodyPr>
          <a:lstStyle/>
          <a:p>
            <a:r>
              <a:rPr lang="en-US" sz="2500">
                <a:solidFill>
                  <a:schemeClr val="accent2"/>
                </a:solidFill>
              </a:rPr>
              <a:t>Acidification causes an increase in Ca</a:t>
            </a:r>
            <a:r>
              <a:rPr lang="en-US" sz="2500" baseline="30000">
                <a:solidFill>
                  <a:schemeClr val="accent2"/>
                </a:solidFill>
              </a:rPr>
              <a:t>2+</a:t>
            </a:r>
          </a:p>
        </p:txBody>
      </p:sp>
      <p:sp>
        <p:nvSpPr>
          <p:cNvPr id="51210" name="TextBox 11"/>
          <p:cNvSpPr txBox="1">
            <a:spLocks noChangeArrowheads="1"/>
          </p:cNvSpPr>
          <p:nvPr/>
        </p:nvSpPr>
        <p:spPr bwMode="auto">
          <a:xfrm>
            <a:off x="381000" y="3581400"/>
            <a:ext cx="557213" cy="384175"/>
          </a:xfrm>
          <a:prstGeom prst="rect">
            <a:avLst/>
          </a:prstGeom>
          <a:noFill/>
          <a:ln w="9525">
            <a:noFill/>
            <a:miter lim="800000"/>
            <a:headEnd/>
            <a:tailEnd/>
          </a:ln>
        </p:spPr>
        <p:txBody>
          <a:bodyPr wrap="none">
            <a:spAutoFit/>
          </a:bodyPr>
          <a:lstStyle/>
          <a:p>
            <a:r>
              <a:rPr lang="en-US"/>
              <a:t>CO</a:t>
            </a:r>
            <a:r>
              <a:rPr lang="en-US" baseline="-25000"/>
              <a:t>2</a:t>
            </a:r>
          </a:p>
        </p:txBody>
      </p:sp>
      <p:cxnSp>
        <p:nvCxnSpPr>
          <p:cNvPr id="53" name="Straight Arrow Connector 52"/>
          <p:cNvCxnSpPr/>
          <p:nvPr/>
        </p:nvCxnSpPr>
        <p:spPr>
          <a:xfrm rot="16200000" flipV="1">
            <a:off x="1676400" y="3429000"/>
            <a:ext cx="381000" cy="762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51204" idx="3"/>
          </p:cNvCxnSpPr>
          <p:nvPr/>
        </p:nvCxnSpPr>
        <p:spPr>
          <a:xfrm flipV="1">
            <a:off x="2638425" y="2995613"/>
            <a:ext cx="176213" cy="3254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 name="TextBox 101"/>
          <p:cNvSpPr txBox="1">
            <a:spLocks noChangeArrowheads="1"/>
          </p:cNvSpPr>
          <p:nvPr/>
        </p:nvSpPr>
        <p:spPr bwMode="auto">
          <a:xfrm>
            <a:off x="3657600" y="4610100"/>
            <a:ext cx="836613" cy="477838"/>
          </a:xfrm>
          <a:prstGeom prst="rect">
            <a:avLst/>
          </a:prstGeom>
          <a:noFill/>
          <a:ln w="9525">
            <a:noFill/>
            <a:miter lim="800000"/>
            <a:headEnd/>
            <a:tailEnd/>
          </a:ln>
        </p:spPr>
        <p:txBody>
          <a:bodyPr wrap="none">
            <a:spAutoFit/>
          </a:bodyPr>
          <a:lstStyle/>
          <a:p>
            <a:r>
              <a:rPr lang="en-US" sz="2500">
                <a:solidFill>
                  <a:srgbClr val="00B0F0"/>
                </a:solidFill>
                <a:latin typeface="Arial" charset="0"/>
                <a:cs typeface="Arial" charset="0"/>
              </a:rPr>
              <a:t>Ca</a:t>
            </a:r>
            <a:r>
              <a:rPr lang="en-US" sz="2500" baseline="30000">
                <a:solidFill>
                  <a:srgbClr val="00B0F0"/>
                </a:solidFill>
                <a:latin typeface="Arial" charset="0"/>
                <a:cs typeface="Arial" charset="0"/>
              </a:rPr>
              <a:t>2+</a:t>
            </a:r>
          </a:p>
        </p:txBody>
      </p:sp>
      <p:sp>
        <p:nvSpPr>
          <p:cNvPr id="42" name="TextBox 41"/>
          <p:cNvSpPr txBox="1">
            <a:spLocks noChangeArrowheads="1"/>
          </p:cNvSpPr>
          <p:nvPr/>
        </p:nvSpPr>
        <p:spPr bwMode="auto">
          <a:xfrm>
            <a:off x="381000" y="5483225"/>
            <a:ext cx="8534400" cy="384175"/>
          </a:xfrm>
          <a:prstGeom prst="rect">
            <a:avLst/>
          </a:prstGeom>
          <a:noFill/>
          <a:ln w="9525">
            <a:noFill/>
            <a:miter lim="800000"/>
            <a:headEnd/>
            <a:tailEnd/>
          </a:ln>
        </p:spPr>
        <p:txBody>
          <a:bodyPr>
            <a:spAutoFit/>
          </a:bodyPr>
          <a:lstStyle/>
          <a:p>
            <a:r>
              <a:rPr lang="en-US">
                <a:solidFill>
                  <a:schemeClr val="accent2"/>
                </a:solidFill>
              </a:rPr>
              <a:t>* Protonation possibly changes the affinity of the channel protein for calcium ions</a:t>
            </a:r>
          </a:p>
        </p:txBody>
      </p:sp>
      <p:grpSp>
        <p:nvGrpSpPr>
          <p:cNvPr id="76" name="Group 75"/>
          <p:cNvGrpSpPr>
            <a:grpSpLocks/>
          </p:cNvGrpSpPr>
          <p:nvPr/>
        </p:nvGrpSpPr>
        <p:grpSpPr bwMode="auto">
          <a:xfrm>
            <a:off x="685800" y="6019800"/>
            <a:ext cx="8001000" cy="381000"/>
            <a:chOff x="228600" y="6019800"/>
            <a:chExt cx="7696200" cy="381001"/>
          </a:xfrm>
        </p:grpSpPr>
        <p:sp>
          <p:nvSpPr>
            <p:cNvPr id="51216" name="TextBox 44"/>
            <p:cNvSpPr txBox="1">
              <a:spLocks noChangeArrowheads="1"/>
            </p:cNvSpPr>
            <p:nvPr/>
          </p:nvSpPr>
          <p:spPr bwMode="auto">
            <a:xfrm>
              <a:off x="228600" y="6019801"/>
              <a:ext cx="7696200" cy="381000"/>
            </a:xfrm>
            <a:prstGeom prst="rect">
              <a:avLst/>
            </a:prstGeom>
            <a:noFill/>
            <a:ln w="9525">
              <a:noFill/>
              <a:miter lim="800000"/>
              <a:headEnd/>
              <a:tailEnd/>
            </a:ln>
          </p:spPr>
          <p:txBody>
            <a:bodyPr>
              <a:spAutoFit/>
            </a:bodyPr>
            <a:lstStyle/>
            <a:p>
              <a:r>
                <a:rPr lang="en-US">
                  <a:solidFill>
                    <a:schemeClr val="tx1"/>
                  </a:solidFill>
                </a:rPr>
                <a:t>CO</a:t>
              </a:r>
              <a:r>
                <a:rPr lang="en-US" baseline="-25000">
                  <a:solidFill>
                    <a:schemeClr val="tx1"/>
                  </a:solidFill>
                </a:rPr>
                <a:t>2</a:t>
              </a:r>
              <a:r>
                <a:rPr lang="en-US">
                  <a:solidFill>
                    <a:schemeClr val="tx1"/>
                  </a:solidFill>
                </a:rPr>
                <a:t> </a:t>
              </a:r>
              <a:r>
                <a:rPr lang="en-US">
                  <a:solidFill>
                    <a:schemeClr val="tx1"/>
                  </a:solidFill>
                  <a:sym typeface="Wingdings" pitchFamily="2" charset="2"/>
                </a:rPr>
                <a:t>	 H</a:t>
              </a:r>
              <a:r>
                <a:rPr lang="en-US" baseline="30000">
                  <a:solidFill>
                    <a:schemeClr val="tx1"/>
                  </a:solidFill>
                  <a:sym typeface="Wingdings" pitchFamily="2" charset="2"/>
                </a:rPr>
                <a:t>+</a:t>
              </a:r>
              <a:r>
                <a:rPr lang="en-US">
                  <a:solidFill>
                    <a:schemeClr val="tx1"/>
                  </a:solidFill>
                  <a:sym typeface="Wingdings" pitchFamily="2" charset="2"/>
                </a:rPr>
                <a:t>   	Ca</a:t>
              </a:r>
              <a:r>
                <a:rPr lang="en-US" baseline="30000">
                  <a:solidFill>
                    <a:schemeClr val="tx1"/>
                  </a:solidFill>
                  <a:sym typeface="Wingdings" pitchFamily="2" charset="2"/>
                </a:rPr>
                <a:t>2+</a:t>
              </a:r>
              <a:r>
                <a:rPr lang="en-US">
                  <a:solidFill>
                    <a:schemeClr val="tx1"/>
                  </a:solidFill>
                  <a:sym typeface="Wingdings" pitchFamily="2" charset="2"/>
                </a:rPr>
                <a:t>       H</a:t>
              </a:r>
              <a:r>
                <a:rPr lang="en-US" baseline="30000">
                  <a:solidFill>
                    <a:schemeClr val="tx1"/>
                  </a:solidFill>
                  <a:sym typeface="Wingdings" pitchFamily="2" charset="2"/>
                </a:rPr>
                <a:t>+</a:t>
              </a:r>
              <a:r>
                <a:rPr lang="en-US">
                  <a:solidFill>
                    <a:schemeClr val="tx1"/>
                  </a:solidFill>
                  <a:sym typeface="Wingdings" pitchFamily="2" charset="2"/>
                </a:rPr>
                <a:t> +     Ca</a:t>
              </a:r>
              <a:r>
                <a:rPr lang="en-US" baseline="30000">
                  <a:solidFill>
                    <a:schemeClr val="tx1"/>
                  </a:solidFill>
                  <a:sym typeface="Wingdings" pitchFamily="2" charset="2"/>
                </a:rPr>
                <a:t>2+</a:t>
              </a:r>
              <a:r>
                <a:rPr lang="en-US">
                  <a:solidFill>
                    <a:schemeClr val="tx1"/>
                  </a:solidFill>
                  <a:sym typeface="Wingdings" pitchFamily="2" charset="2"/>
                </a:rPr>
                <a:t>    Uncoupling of gap junctions </a:t>
              </a:r>
              <a:endParaRPr lang="en-US">
                <a:solidFill>
                  <a:schemeClr val="tx1"/>
                </a:solidFill>
              </a:endParaRPr>
            </a:p>
          </p:txBody>
        </p:sp>
        <p:cxnSp>
          <p:nvCxnSpPr>
            <p:cNvPr id="51" name="Straight Arrow Connector 50"/>
            <p:cNvCxnSpPr/>
            <p:nvPr/>
          </p:nvCxnSpPr>
          <p:spPr>
            <a:xfrm rot="5400000" flipH="1" flipV="1">
              <a:off x="990887" y="6172200"/>
              <a:ext cx="304801"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5400000" flipH="1" flipV="1">
              <a:off x="1836095" y="6171437"/>
              <a:ext cx="304801" cy="152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5400000" flipH="1" flipV="1">
              <a:off x="2788958" y="6171437"/>
              <a:ext cx="304801" cy="152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flipH="1" flipV="1">
              <a:off x="3448632" y="6171437"/>
              <a:ext cx="304801" cy="152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p:bldP spid="102"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301625" y="155575"/>
            <a:ext cx="8534400" cy="758825"/>
          </a:xfrm>
        </p:spPr>
        <p:txBody>
          <a:bodyPr/>
          <a:lstStyle/>
          <a:p>
            <a:r>
              <a:rPr lang="en-US" smtClean="0"/>
              <a:t>SUMMARY: Tail Touch</a:t>
            </a:r>
          </a:p>
        </p:txBody>
      </p:sp>
      <p:sp>
        <p:nvSpPr>
          <p:cNvPr id="5" name="Slide Number Placeholder 4"/>
          <p:cNvSpPr>
            <a:spLocks noGrp="1"/>
          </p:cNvSpPr>
          <p:nvPr>
            <p:ph type="sldNum" sz="quarter" idx="12"/>
          </p:nvPr>
        </p:nvSpPr>
        <p:spPr/>
        <p:txBody>
          <a:bodyPr/>
          <a:lstStyle/>
          <a:p>
            <a:pPr>
              <a:defRPr/>
            </a:pPr>
            <a:fld id="{3105CBFC-69C4-45A9-ACDD-42A229DF1502}" type="slidenum">
              <a:rPr lang="en-US" smtClean="0"/>
              <a:pPr>
                <a:defRPr/>
              </a:pPr>
              <a:t>16</a:t>
            </a:fld>
            <a:endParaRPr lang="en-US" dirty="0"/>
          </a:p>
        </p:txBody>
      </p:sp>
      <p:sp>
        <p:nvSpPr>
          <p:cNvPr id="7" name="TextBox 6"/>
          <p:cNvSpPr txBox="1">
            <a:spLocks noChangeArrowheads="1"/>
          </p:cNvSpPr>
          <p:nvPr/>
        </p:nvSpPr>
        <p:spPr bwMode="auto">
          <a:xfrm>
            <a:off x="228600" y="1524000"/>
            <a:ext cx="8610600" cy="4708525"/>
          </a:xfrm>
          <a:prstGeom prst="rect">
            <a:avLst/>
          </a:prstGeom>
          <a:noFill/>
          <a:ln w="9525">
            <a:noFill/>
            <a:miter lim="800000"/>
            <a:headEnd/>
            <a:tailEnd/>
          </a:ln>
        </p:spPr>
        <p:txBody>
          <a:bodyPr>
            <a:spAutoFit/>
          </a:bodyPr>
          <a:lstStyle/>
          <a:p>
            <a:pPr marL="457200" indent="-457200">
              <a:spcBef>
                <a:spcPts val="600"/>
              </a:spcBef>
              <a:spcAft>
                <a:spcPts val="2400"/>
              </a:spcAft>
            </a:pPr>
            <a:r>
              <a:rPr lang="en-US" sz="2500" b="0"/>
              <a:t>Crayfish were shown to be unresponsive to tail touch due to CO</a:t>
            </a:r>
            <a:r>
              <a:rPr lang="en-US" sz="2500" b="0" baseline="-25000"/>
              <a:t>2 </a:t>
            </a:r>
            <a:r>
              <a:rPr lang="en-US" sz="2500" b="0"/>
              <a:t> exposure and not a result of hypoxic or low pH environments.</a:t>
            </a:r>
          </a:p>
          <a:p>
            <a:pPr marL="457200" indent="-457200">
              <a:spcBef>
                <a:spcPts val="600"/>
              </a:spcBef>
              <a:spcAft>
                <a:spcPts val="2400"/>
              </a:spcAft>
            </a:pPr>
            <a:r>
              <a:rPr lang="en-US" sz="2500" b="0"/>
              <a:t>The mechanism explaining the lack of tail-flip response with CO</a:t>
            </a:r>
            <a:r>
              <a:rPr lang="en-US" sz="2500" b="0" baseline="-25000"/>
              <a:t>2</a:t>
            </a:r>
            <a:r>
              <a:rPr lang="en-US" sz="2500" b="0"/>
              <a:t> exposure is known.  </a:t>
            </a:r>
          </a:p>
          <a:p>
            <a:pPr marL="457200" indent="-457200">
              <a:spcBef>
                <a:spcPts val="600"/>
              </a:spcBef>
              <a:spcAft>
                <a:spcPts val="2400"/>
              </a:spcAft>
            </a:pPr>
            <a:r>
              <a:rPr lang="en-US" sz="2500"/>
              <a:t>However, crayfish were unresponsive to light touches on the cuticle as well, which cannot be accounted for since this does not elicit the lateral giant circuitry. </a:t>
            </a:r>
          </a:p>
          <a:p>
            <a:pPr marL="457200" indent="-457200">
              <a:spcBef>
                <a:spcPts val="600"/>
              </a:spcBef>
              <a:spcAft>
                <a:spcPts val="2400"/>
              </a:spcAft>
            </a:pPr>
            <a:r>
              <a:rPr lang="en-US" sz="2500"/>
              <a:t>Interestingly, the effect of CO</a:t>
            </a:r>
            <a:r>
              <a:rPr lang="en-US" sz="2500" b="0" baseline="-25000"/>
              <a:t>2</a:t>
            </a:r>
            <a:r>
              <a:rPr lang="en-US" sz="2500"/>
              <a:t> on the lateral giant circuit cannot explain this effect. </a:t>
            </a:r>
            <a:endParaRPr lang="en-US" sz="2500"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301625" y="155575"/>
            <a:ext cx="8534400" cy="758825"/>
          </a:xfrm>
        </p:spPr>
        <p:txBody>
          <a:bodyPr/>
          <a:lstStyle/>
          <a:p>
            <a:r>
              <a:rPr lang="en-US" smtClean="0"/>
              <a:t>Study Questions</a:t>
            </a:r>
          </a:p>
        </p:txBody>
      </p:sp>
      <p:sp>
        <p:nvSpPr>
          <p:cNvPr id="3" name="Content Placeholder 2"/>
          <p:cNvSpPr>
            <a:spLocks noGrp="1"/>
          </p:cNvSpPr>
          <p:nvPr>
            <p:ph sz="half" idx="1"/>
          </p:nvPr>
        </p:nvSpPr>
        <p:spPr>
          <a:xfrm>
            <a:off x="304800" y="1676400"/>
            <a:ext cx="8610600" cy="5029200"/>
          </a:xfrm>
        </p:spPr>
        <p:txBody>
          <a:bodyPr/>
          <a:lstStyle/>
          <a:p>
            <a:pPr>
              <a:spcBef>
                <a:spcPts val="600"/>
              </a:spcBef>
              <a:spcAft>
                <a:spcPts val="2400"/>
              </a:spcAft>
              <a:buFont typeface="Wingdings 2" pitchFamily="18" charset="2"/>
              <a:buNone/>
              <a:defRPr/>
            </a:pPr>
            <a:r>
              <a:rPr lang="en-US" b="1" dirty="0" smtClean="0">
                <a:latin typeface="Calibri" pitchFamily="34" charset="0"/>
              </a:rPr>
              <a:t>With Acute Carbon Dioxide Exposure: </a:t>
            </a:r>
          </a:p>
          <a:p>
            <a:pPr marL="457200" indent="-457200">
              <a:spcBef>
                <a:spcPts val="600"/>
              </a:spcBef>
              <a:spcAft>
                <a:spcPts val="2400"/>
              </a:spcAft>
              <a:buFont typeface="+mj-lt"/>
              <a:buAutoNum type="arabicPeriod"/>
              <a:defRPr/>
            </a:pPr>
            <a:r>
              <a:rPr lang="en-US" dirty="0" smtClean="0">
                <a:solidFill>
                  <a:srgbClr val="A2A8BA"/>
                </a:solidFill>
                <a:latin typeface="Calibri" pitchFamily="34" charset="0"/>
              </a:rPr>
              <a:t>Behaviorally, is there an unresponsiveness to mechanosensory stimulation?</a:t>
            </a:r>
          </a:p>
          <a:p>
            <a:pPr marL="457200" indent="-457200">
              <a:spcBef>
                <a:spcPts val="600"/>
              </a:spcBef>
              <a:spcAft>
                <a:spcPts val="2400"/>
              </a:spcAft>
              <a:buFont typeface="+mj-lt"/>
              <a:buAutoNum type="arabicPeriod"/>
              <a:defRPr/>
            </a:pPr>
            <a:r>
              <a:rPr lang="en-US" b="1" dirty="0" smtClean="0">
                <a:latin typeface="Calibri" pitchFamily="34" charset="0"/>
                <a:cs typeface="Arial" pitchFamily="34" charset="0"/>
                <a:sym typeface="Wingdings" pitchFamily="2" charset="2"/>
              </a:rPr>
              <a:t>Does  another invertebrate with similar neuromuscular junction physiologic profile (i.e., quisqualate sensitive glutamatergic) show similar results at the NMJ?</a:t>
            </a:r>
          </a:p>
          <a:p>
            <a:pPr marL="457200" indent="-457200">
              <a:spcBef>
                <a:spcPts val="600"/>
              </a:spcBef>
              <a:spcAft>
                <a:spcPts val="2400"/>
              </a:spcAft>
              <a:buFont typeface="+mj-lt"/>
              <a:buAutoNum type="arabicPeriod"/>
              <a:defRPr/>
            </a:pPr>
            <a:r>
              <a:rPr lang="en-US" b="1" dirty="0" smtClean="0">
                <a:latin typeface="Calibri" pitchFamily="34" charset="0"/>
                <a:cs typeface="Arial" pitchFamily="34" charset="0"/>
                <a:sym typeface="Wingdings" pitchFamily="2" charset="2"/>
              </a:rPr>
              <a:t>Is there an effect on the CNS?</a:t>
            </a:r>
          </a:p>
          <a:p>
            <a:pPr>
              <a:buFont typeface="Wingdings 2" pitchFamily="18" charset="2"/>
              <a:buNone/>
              <a:defRPr/>
            </a:pPr>
            <a:endParaRPr lang="en-US" dirty="0"/>
          </a:p>
        </p:txBody>
      </p:sp>
      <p:sp>
        <p:nvSpPr>
          <p:cNvPr id="5" name="Slide Number Placeholder 4"/>
          <p:cNvSpPr>
            <a:spLocks noGrp="1"/>
          </p:cNvSpPr>
          <p:nvPr>
            <p:ph type="sldNum" sz="quarter" idx="12"/>
          </p:nvPr>
        </p:nvSpPr>
        <p:spPr/>
        <p:txBody>
          <a:bodyPr/>
          <a:lstStyle/>
          <a:p>
            <a:pPr>
              <a:defRPr/>
            </a:pPr>
            <a:fld id="{9E6CF978-A251-4A4F-B2DD-EE7B885A10C6}" type="slidenum">
              <a:rPr lang="en-US" smtClean="0"/>
              <a:pPr>
                <a:defRPr/>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301625" y="155575"/>
            <a:ext cx="8534400" cy="758825"/>
          </a:xfrm>
        </p:spPr>
        <p:txBody>
          <a:bodyPr/>
          <a:lstStyle/>
          <a:p>
            <a:r>
              <a:rPr lang="en-US" smtClean="0"/>
              <a:t>Chemical Communication</a:t>
            </a:r>
          </a:p>
        </p:txBody>
      </p:sp>
      <p:sp>
        <p:nvSpPr>
          <p:cNvPr id="5" name="Slide Number Placeholder 4"/>
          <p:cNvSpPr>
            <a:spLocks noGrp="1"/>
          </p:cNvSpPr>
          <p:nvPr>
            <p:ph type="sldNum" sz="quarter" idx="12"/>
          </p:nvPr>
        </p:nvSpPr>
        <p:spPr/>
        <p:txBody>
          <a:bodyPr/>
          <a:lstStyle/>
          <a:p>
            <a:pPr>
              <a:defRPr/>
            </a:pPr>
            <a:fld id="{1F9A8048-45AE-46F2-BDF8-FFDD49A90198}" type="slidenum">
              <a:rPr lang="en-US" smtClean="0"/>
              <a:pPr>
                <a:defRPr/>
              </a:pPr>
              <a:t>18</a:t>
            </a:fld>
            <a:endParaRPr lang="en-US" dirty="0"/>
          </a:p>
        </p:txBody>
      </p:sp>
      <p:sp>
        <p:nvSpPr>
          <p:cNvPr id="6" name="Action Button: Sound 5">
            <a:hlinkClick r:id="" action="ppaction://noaction" highlightClick="1"/>
          </p:cNvPr>
          <p:cNvSpPr/>
          <p:nvPr/>
        </p:nvSpPr>
        <p:spPr>
          <a:xfrm>
            <a:off x="3581400" y="2971800"/>
            <a:ext cx="2133600" cy="129540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348" name="TextBox 6"/>
          <p:cNvSpPr txBox="1">
            <a:spLocks noChangeArrowheads="1"/>
          </p:cNvSpPr>
          <p:nvPr/>
        </p:nvSpPr>
        <p:spPr bwMode="auto">
          <a:xfrm>
            <a:off x="152400" y="5715000"/>
            <a:ext cx="8839200" cy="830263"/>
          </a:xfrm>
          <a:prstGeom prst="rect">
            <a:avLst/>
          </a:prstGeom>
          <a:noFill/>
          <a:ln w="9525">
            <a:noFill/>
            <a:miter lim="800000"/>
            <a:headEnd/>
            <a:tailEnd/>
          </a:ln>
        </p:spPr>
        <p:txBody>
          <a:bodyPr>
            <a:spAutoFit/>
          </a:bodyPr>
          <a:lstStyle/>
          <a:p>
            <a:r>
              <a:rPr lang="en-US" sz="1200">
                <a:hlinkClick r:id="rId3"/>
              </a:rPr>
              <a:t>http://highered.mcgraw-hill.com/olcweb/cgi/pluginpop.cgi?it=swf::535::535::/sites/dl/free/0072437316/120107/bio_c.swf::Function%20of%20the%20Neuromuscular%20Junction</a:t>
            </a:r>
            <a:endParaRPr lang="en-US" sz="1200"/>
          </a:p>
          <a:p>
            <a:endParaRPr lang="en-US" sz="12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Number Placeholder 1"/>
          <p:cNvSpPr>
            <a:spLocks noGrp="1"/>
          </p:cNvSpPr>
          <p:nvPr>
            <p:ph type="sldNum" sz="quarter" idx="12"/>
          </p:nvPr>
        </p:nvSpPr>
        <p:spPr>
          <a:noFill/>
        </p:spPr>
        <p:txBody>
          <a:bodyPr/>
          <a:lstStyle/>
          <a:p>
            <a:fld id="{D9AD090B-2760-4AB2-B6A3-92673AFEF4EE}" type="slidenum">
              <a:rPr lang="en-US" smtClean="0"/>
              <a:pPr/>
              <a:t>19</a:t>
            </a:fld>
            <a:endParaRPr lang="en-US" smtClean="0"/>
          </a:p>
        </p:txBody>
      </p:sp>
      <p:pic>
        <p:nvPicPr>
          <p:cNvPr id="59394" name="Picture 2" descr="Neuromuscular junction-1 copy.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pSp>
        <p:nvGrpSpPr>
          <p:cNvPr id="10" name="Group 9"/>
          <p:cNvGrpSpPr>
            <a:grpSpLocks/>
          </p:cNvGrpSpPr>
          <p:nvPr/>
        </p:nvGrpSpPr>
        <p:grpSpPr bwMode="auto">
          <a:xfrm rot="-2555801">
            <a:off x="6256338" y="1993900"/>
            <a:ext cx="2924175" cy="3136900"/>
            <a:chOff x="4851522" y="269667"/>
            <a:chExt cx="2920989" cy="3135930"/>
          </a:xfrm>
        </p:grpSpPr>
        <p:grpSp>
          <p:nvGrpSpPr>
            <p:cNvPr id="59399" name="Group 39"/>
            <p:cNvGrpSpPr>
              <a:grpSpLocks/>
            </p:cNvGrpSpPr>
            <p:nvPr/>
          </p:nvGrpSpPr>
          <p:grpSpPr bwMode="auto">
            <a:xfrm rot="-4146835">
              <a:off x="4744052" y="377137"/>
              <a:ext cx="3135930" cy="2920989"/>
              <a:chOff x="5856992" y="5797101"/>
              <a:chExt cx="2603892" cy="1468664"/>
            </a:xfrm>
          </p:grpSpPr>
          <p:cxnSp>
            <p:nvCxnSpPr>
              <p:cNvPr id="13" name="Straight Connector 12"/>
              <p:cNvCxnSpPr>
                <a:stCxn id="15" idx="7"/>
              </p:cNvCxnSpPr>
              <p:nvPr/>
            </p:nvCxnSpPr>
            <p:spPr>
              <a:xfrm rot="17502636" flipH="1">
                <a:off x="6594680" y="5396285"/>
                <a:ext cx="1217508" cy="25208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7502636" flipH="1">
                <a:off x="6294322" y="5606258"/>
                <a:ext cx="1191197" cy="206229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lowchart: Connector 14"/>
              <p:cNvSpPr/>
              <p:nvPr/>
            </p:nvSpPr>
            <p:spPr>
              <a:xfrm>
                <a:off x="6259154" y="5796717"/>
                <a:ext cx="168673" cy="85313"/>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9400" name="TextBox 11"/>
            <p:cNvSpPr txBox="1">
              <a:spLocks noChangeArrowheads="1"/>
            </p:cNvSpPr>
            <p:nvPr/>
          </p:nvSpPr>
          <p:spPr bwMode="auto">
            <a:xfrm rot="-342578">
              <a:off x="5245085" y="1876740"/>
              <a:ext cx="2514600" cy="381000"/>
            </a:xfrm>
            <a:prstGeom prst="rect">
              <a:avLst/>
            </a:prstGeom>
            <a:noFill/>
            <a:ln w="9525">
              <a:noFill/>
              <a:miter lim="800000"/>
              <a:headEnd/>
              <a:tailEnd/>
            </a:ln>
          </p:spPr>
          <p:txBody>
            <a:bodyPr>
              <a:spAutoFit/>
            </a:bodyPr>
            <a:lstStyle/>
            <a:p>
              <a:r>
                <a:rPr lang="en-US">
                  <a:solidFill>
                    <a:schemeClr val="bg1"/>
                  </a:solidFill>
                </a:rPr>
                <a:t>Intracellular Electrode</a:t>
              </a:r>
            </a:p>
          </p:txBody>
        </p:sp>
      </p:grpSp>
      <p:sp>
        <p:nvSpPr>
          <p:cNvPr id="16" name="TextBox 15"/>
          <p:cNvSpPr txBox="1">
            <a:spLocks noChangeArrowheads="1"/>
          </p:cNvSpPr>
          <p:nvPr/>
        </p:nvSpPr>
        <p:spPr bwMode="auto">
          <a:xfrm rot="-209313">
            <a:off x="7312025" y="1106488"/>
            <a:ext cx="1590675" cy="493712"/>
          </a:xfrm>
          <a:prstGeom prst="rect">
            <a:avLst/>
          </a:prstGeom>
          <a:noFill/>
          <a:ln w="9525">
            <a:noFill/>
            <a:miter lim="800000"/>
            <a:headEnd/>
            <a:tailEnd/>
          </a:ln>
        </p:spPr>
        <p:txBody>
          <a:bodyPr>
            <a:spAutoFit/>
          </a:bodyPr>
          <a:lstStyle/>
          <a:p>
            <a:r>
              <a:rPr lang="en-US" sz="2600">
                <a:solidFill>
                  <a:srgbClr val="FFFF00"/>
                </a:solidFill>
              </a:rPr>
              <a:t>Stimulate</a:t>
            </a:r>
          </a:p>
        </p:txBody>
      </p:sp>
      <p:sp>
        <p:nvSpPr>
          <p:cNvPr id="17" name="TextBox 16"/>
          <p:cNvSpPr txBox="1">
            <a:spLocks noChangeArrowheads="1"/>
          </p:cNvSpPr>
          <p:nvPr/>
        </p:nvSpPr>
        <p:spPr bwMode="auto">
          <a:xfrm>
            <a:off x="5791200" y="5859463"/>
            <a:ext cx="3200400" cy="769937"/>
          </a:xfrm>
          <a:prstGeom prst="rect">
            <a:avLst/>
          </a:prstGeom>
          <a:noFill/>
          <a:ln w="9525">
            <a:noFill/>
            <a:miter lim="800000"/>
            <a:headEnd/>
            <a:tailEnd/>
          </a:ln>
        </p:spPr>
        <p:txBody>
          <a:bodyPr>
            <a:spAutoFit/>
          </a:bodyPr>
          <a:lstStyle/>
          <a:p>
            <a:pPr algn="ctr"/>
            <a:r>
              <a:rPr lang="en-US" sz="2200">
                <a:solidFill>
                  <a:srgbClr val="FFFF00"/>
                </a:solidFill>
              </a:rPr>
              <a:t>Excitatory Post-synaptic Potentials (EPSPs)</a:t>
            </a:r>
          </a:p>
        </p:txBody>
      </p:sp>
      <p:sp>
        <p:nvSpPr>
          <p:cNvPr id="18" name="TextBox 17"/>
          <p:cNvSpPr txBox="1">
            <a:spLocks noChangeArrowheads="1"/>
          </p:cNvSpPr>
          <p:nvPr/>
        </p:nvSpPr>
        <p:spPr bwMode="auto">
          <a:xfrm>
            <a:off x="6781800" y="5389563"/>
            <a:ext cx="1828800" cy="493712"/>
          </a:xfrm>
          <a:prstGeom prst="rect">
            <a:avLst/>
          </a:prstGeom>
          <a:noFill/>
          <a:ln w="9525">
            <a:noFill/>
            <a:miter lim="800000"/>
            <a:headEnd/>
            <a:tailEnd/>
          </a:ln>
        </p:spPr>
        <p:txBody>
          <a:bodyPr>
            <a:spAutoFit/>
          </a:bodyPr>
          <a:lstStyle/>
          <a:p>
            <a:r>
              <a:rPr lang="en-US" sz="2600">
                <a:solidFill>
                  <a:srgbClr val="FFFF00"/>
                </a:solidFill>
              </a:rPr>
              <a:t>Record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2"/>
          <p:cNvSpPr>
            <a:spLocks noGrp="1"/>
          </p:cNvSpPr>
          <p:nvPr>
            <p:ph sz="quarter" idx="4294967295"/>
          </p:nvPr>
        </p:nvSpPr>
        <p:spPr>
          <a:xfrm>
            <a:off x="457200" y="1600200"/>
            <a:ext cx="8458200" cy="4876800"/>
          </a:xfrm>
        </p:spPr>
        <p:txBody>
          <a:bodyPr/>
          <a:lstStyle/>
          <a:p>
            <a:pPr marL="461963" indent="-461963" eaLnBrk="1" hangingPunct="1">
              <a:spcBef>
                <a:spcPct val="0"/>
              </a:spcBef>
              <a:buClr>
                <a:srgbClr val="4D5367"/>
              </a:buClr>
              <a:buSzTx/>
              <a:buFont typeface="Georgia" pitchFamily="18" charset="0"/>
              <a:buAutoNum type="romanUcPeriod"/>
            </a:pPr>
            <a:r>
              <a:rPr lang="en-US" sz="2500" smtClean="0">
                <a:solidFill>
                  <a:srgbClr val="4D5367"/>
                </a:solidFill>
                <a:latin typeface="Calibri" pitchFamily="34" charset="0"/>
              </a:rPr>
              <a:t>Background</a:t>
            </a:r>
          </a:p>
          <a:p>
            <a:pPr marL="1120775" lvl="2" indent="-571500" eaLnBrk="1" hangingPunct="1">
              <a:spcBef>
                <a:spcPct val="0"/>
              </a:spcBef>
              <a:buClr>
                <a:srgbClr val="4D5367"/>
              </a:buClr>
              <a:buSzTx/>
              <a:buFont typeface="Wingdings 2" pitchFamily="18" charset="2"/>
              <a:buAutoNum type="alphaLcPeriod"/>
            </a:pPr>
            <a:endParaRPr lang="en-US" sz="2500" smtClean="0">
              <a:solidFill>
                <a:srgbClr val="4D5367"/>
              </a:solidFill>
              <a:latin typeface="Calibri" pitchFamily="34" charset="0"/>
            </a:endParaRPr>
          </a:p>
          <a:p>
            <a:pPr marL="461963" indent="-461963" eaLnBrk="1" hangingPunct="1">
              <a:spcBef>
                <a:spcPct val="0"/>
              </a:spcBef>
              <a:buClr>
                <a:srgbClr val="4D5367"/>
              </a:buClr>
              <a:buSzTx/>
              <a:buFont typeface="Georgia" pitchFamily="18" charset="0"/>
              <a:buAutoNum type="romanUcPeriod"/>
            </a:pPr>
            <a:r>
              <a:rPr lang="en-US" sz="2500" smtClean="0">
                <a:solidFill>
                  <a:srgbClr val="4D5367"/>
                </a:solidFill>
                <a:latin typeface="Calibri" pitchFamily="34" charset="0"/>
              </a:rPr>
              <a:t>Behavior</a:t>
            </a:r>
          </a:p>
          <a:p>
            <a:pPr marL="461963" indent="-461963" eaLnBrk="1" hangingPunct="1">
              <a:spcBef>
                <a:spcPct val="0"/>
              </a:spcBef>
              <a:buClr>
                <a:srgbClr val="4D5367"/>
              </a:buClr>
              <a:buSzTx/>
              <a:buFont typeface="Georgia" pitchFamily="18" charset="0"/>
              <a:buAutoNum type="romanUcPeriod"/>
            </a:pPr>
            <a:endParaRPr lang="en-US" sz="2500" smtClean="0">
              <a:solidFill>
                <a:srgbClr val="4D5367"/>
              </a:solidFill>
              <a:latin typeface="Calibri" pitchFamily="34" charset="0"/>
            </a:endParaRPr>
          </a:p>
          <a:p>
            <a:pPr marL="461963" indent="-461963" eaLnBrk="1" hangingPunct="1">
              <a:spcBef>
                <a:spcPct val="0"/>
              </a:spcBef>
              <a:buClr>
                <a:srgbClr val="4D5367"/>
              </a:buClr>
              <a:buSzTx/>
              <a:buFont typeface="Georgia" pitchFamily="18" charset="0"/>
              <a:buAutoNum type="romanUcPeriod"/>
            </a:pPr>
            <a:r>
              <a:rPr lang="en-US" sz="2500" smtClean="0">
                <a:solidFill>
                  <a:srgbClr val="4D5367"/>
                </a:solidFill>
                <a:latin typeface="Calibri" pitchFamily="34" charset="0"/>
              </a:rPr>
              <a:t>Physiology: Neuromuscular Junction</a:t>
            </a:r>
          </a:p>
          <a:p>
            <a:pPr marL="461963" indent="-461963" eaLnBrk="1" hangingPunct="1">
              <a:spcBef>
                <a:spcPct val="0"/>
              </a:spcBef>
              <a:buClr>
                <a:srgbClr val="4D5367"/>
              </a:buClr>
              <a:buSzTx/>
              <a:buFont typeface="Georgia" pitchFamily="18" charset="0"/>
              <a:buAutoNum type="romanUcPeriod"/>
            </a:pPr>
            <a:endParaRPr lang="en-US" sz="2500" smtClean="0">
              <a:solidFill>
                <a:srgbClr val="4D5367"/>
              </a:solidFill>
              <a:latin typeface="Calibri" pitchFamily="34" charset="0"/>
            </a:endParaRPr>
          </a:p>
          <a:p>
            <a:pPr marL="461963" indent="-461963" eaLnBrk="1" hangingPunct="1">
              <a:spcBef>
                <a:spcPct val="0"/>
              </a:spcBef>
              <a:buClr>
                <a:srgbClr val="4D5367"/>
              </a:buClr>
              <a:buSzTx/>
              <a:buFont typeface="Georgia" pitchFamily="18" charset="0"/>
              <a:buAutoNum type="romanUcPeriod"/>
            </a:pPr>
            <a:r>
              <a:rPr lang="en-US" sz="2500" smtClean="0">
                <a:solidFill>
                  <a:srgbClr val="4D5367"/>
                </a:solidFill>
                <a:latin typeface="Calibri" pitchFamily="34" charset="0"/>
              </a:rPr>
              <a:t>Physiology:  ‘Sensory root – ganglion – motor root’ circuit  </a:t>
            </a:r>
          </a:p>
          <a:p>
            <a:pPr marL="914400" lvl="1" indent="-457200" eaLnBrk="1" hangingPunct="1">
              <a:spcBef>
                <a:spcPct val="0"/>
              </a:spcBef>
              <a:buClr>
                <a:srgbClr val="4D5367"/>
              </a:buClr>
              <a:buSzTx/>
              <a:buFont typeface="Georgia" pitchFamily="18" charset="0"/>
              <a:buAutoNum type="alphaLcPeriod"/>
            </a:pPr>
            <a:endParaRPr lang="en-US" sz="2500" smtClean="0">
              <a:solidFill>
                <a:srgbClr val="4D5367"/>
              </a:solidFill>
              <a:latin typeface="Calibri" pitchFamily="34" charset="0"/>
            </a:endParaRPr>
          </a:p>
          <a:p>
            <a:pPr marL="461963" indent="-461963" eaLnBrk="1" hangingPunct="1">
              <a:spcBef>
                <a:spcPct val="0"/>
              </a:spcBef>
              <a:buClr>
                <a:srgbClr val="4D5367"/>
              </a:buClr>
              <a:buSzTx/>
              <a:buFont typeface="Georgia" pitchFamily="18" charset="0"/>
              <a:buAutoNum type="romanUcPeriod"/>
            </a:pPr>
            <a:r>
              <a:rPr lang="en-US" sz="2500" smtClean="0">
                <a:solidFill>
                  <a:srgbClr val="4D5367"/>
                </a:solidFill>
                <a:latin typeface="Calibri" pitchFamily="34" charset="0"/>
              </a:rPr>
              <a:t>Future Directions</a:t>
            </a:r>
          </a:p>
        </p:txBody>
      </p:sp>
      <p:sp>
        <p:nvSpPr>
          <p:cNvPr id="4" name="Title 4"/>
          <p:cNvSpPr txBox="1">
            <a:spLocks/>
          </p:cNvSpPr>
          <p:nvPr/>
        </p:nvSpPr>
        <p:spPr>
          <a:xfrm>
            <a:off x="301625" y="304800"/>
            <a:ext cx="8534400" cy="533400"/>
          </a:xfrm>
          <a:prstGeom prst="rect">
            <a:avLst/>
          </a:prstGeom>
        </p:spPr>
        <p:txBody>
          <a:bodyPr anchor="b"/>
          <a:lstStyle/>
          <a:p>
            <a:pPr algn="ctr" fontAlgn="auto">
              <a:spcAft>
                <a:spcPts val="0"/>
              </a:spcAft>
              <a:defRPr/>
            </a:pPr>
            <a:r>
              <a:rPr lang="en-US" sz="3000" b="0" dirty="0">
                <a:solidFill>
                  <a:srgbClr val="7A0000"/>
                </a:solidFill>
                <a:latin typeface="Georgia" pitchFamily="18" charset="0"/>
                <a:ea typeface="+mj-ea"/>
                <a:cs typeface="+mj-cs"/>
              </a:rPr>
              <a:t>Overview</a:t>
            </a:r>
          </a:p>
        </p:txBody>
      </p:sp>
      <p:sp>
        <p:nvSpPr>
          <p:cNvPr id="5" name="Slide Number Placeholder 4"/>
          <p:cNvSpPr>
            <a:spLocks noGrp="1"/>
          </p:cNvSpPr>
          <p:nvPr>
            <p:ph type="sldNum" sz="quarter" idx="12"/>
          </p:nvPr>
        </p:nvSpPr>
        <p:spPr/>
        <p:txBody>
          <a:bodyPr/>
          <a:lstStyle/>
          <a:p>
            <a:pPr>
              <a:defRPr/>
            </a:pPr>
            <a:fld id="{2EDFD52E-3FB9-4709-A380-0C9A87142381}" type="slidenum">
              <a:rPr lang="en-US"/>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301625" y="304800"/>
            <a:ext cx="8534400" cy="533400"/>
          </a:xfrm>
        </p:spPr>
        <p:txBody>
          <a:bodyPr/>
          <a:lstStyle/>
          <a:p>
            <a:pPr eaLnBrk="1" hangingPunct="1"/>
            <a:r>
              <a:rPr lang="en-US" smtClean="0">
                <a:solidFill>
                  <a:srgbClr val="7A0000"/>
                </a:solidFill>
              </a:rPr>
              <a:t>Synaptic Transmission: Neuromuscular Junction</a:t>
            </a:r>
          </a:p>
        </p:txBody>
      </p:sp>
      <p:sp>
        <p:nvSpPr>
          <p:cNvPr id="88067" name="TextBox 5"/>
          <p:cNvSpPr txBox="1">
            <a:spLocks noChangeArrowheads="1"/>
          </p:cNvSpPr>
          <p:nvPr/>
        </p:nvSpPr>
        <p:spPr bwMode="auto">
          <a:xfrm>
            <a:off x="228600" y="4114800"/>
            <a:ext cx="8763000" cy="2057400"/>
          </a:xfrm>
          <a:prstGeom prst="rect">
            <a:avLst/>
          </a:prstGeom>
          <a:noFill/>
          <a:ln w="9525">
            <a:noFill/>
            <a:miter lim="800000"/>
            <a:headEnd/>
            <a:tailEnd/>
          </a:ln>
        </p:spPr>
        <p:txBody>
          <a:bodyPr>
            <a:spAutoFit/>
          </a:bodyPr>
          <a:lstStyle/>
          <a:p>
            <a:pPr algn="just">
              <a:spcAft>
                <a:spcPts val="1800"/>
              </a:spcAft>
              <a:buClr>
                <a:schemeClr val="accent2"/>
              </a:buClr>
              <a:buFont typeface="Wingdings" pitchFamily="2" charset="2"/>
              <a:buChar char="q"/>
              <a:defRPr/>
            </a:pPr>
            <a:r>
              <a:rPr lang="en-US" sz="2400" b="0" dirty="0"/>
              <a:t>  Opener Muscle</a:t>
            </a:r>
          </a:p>
          <a:p>
            <a:pPr marL="398463" indent="-398463" algn="just">
              <a:spcAft>
                <a:spcPts val="1800"/>
              </a:spcAft>
              <a:buClr>
                <a:schemeClr val="accent2"/>
              </a:buClr>
              <a:buFont typeface="Wingdings" pitchFamily="2" charset="2"/>
              <a:buChar char="q"/>
              <a:defRPr/>
            </a:pPr>
            <a:r>
              <a:rPr lang="en-US" sz="2400" b="0" dirty="0"/>
              <a:t>Single excitatory motor neuron</a:t>
            </a:r>
          </a:p>
          <a:p>
            <a:pPr marL="342900" indent="-342900">
              <a:spcBef>
                <a:spcPts val="0"/>
              </a:spcBef>
              <a:spcAft>
                <a:spcPts val="200"/>
              </a:spcAft>
              <a:buClr>
                <a:schemeClr val="accent2"/>
              </a:buClr>
              <a:buFont typeface="Wingdings" pitchFamily="2" charset="2"/>
              <a:buChar char="q"/>
              <a:defRPr/>
            </a:pPr>
            <a:r>
              <a:rPr lang="en-US" sz="2400" b="0" dirty="0"/>
              <a:t>Short term facilitation (STF) </a:t>
            </a:r>
          </a:p>
          <a:p>
            <a:pPr lvl="1" algn="just">
              <a:spcBef>
                <a:spcPts val="0"/>
              </a:spcBef>
              <a:spcAft>
                <a:spcPts val="200"/>
              </a:spcAft>
              <a:buFont typeface="Verdana" pitchFamily="34" charset="0"/>
              <a:buChar char="–"/>
              <a:defRPr/>
            </a:pPr>
            <a:r>
              <a:rPr lang="en-US" sz="2400" b="0" dirty="0"/>
              <a:t>  Train of 10 pulses, 40 Hz, 5 second intervals</a:t>
            </a:r>
            <a:endParaRPr lang="en-US" sz="2400" b="0" dirty="0">
              <a:latin typeface="Georgia" pitchFamily="18" charset="0"/>
            </a:endParaRPr>
          </a:p>
        </p:txBody>
      </p:sp>
      <p:sp>
        <p:nvSpPr>
          <p:cNvPr id="5" name="Slide Number Placeholder 4"/>
          <p:cNvSpPr>
            <a:spLocks noGrp="1"/>
          </p:cNvSpPr>
          <p:nvPr>
            <p:ph type="sldNum" sz="quarter" idx="12"/>
          </p:nvPr>
        </p:nvSpPr>
        <p:spPr/>
        <p:txBody>
          <a:bodyPr/>
          <a:lstStyle/>
          <a:p>
            <a:pPr>
              <a:defRPr/>
            </a:pPr>
            <a:fld id="{32D83362-8907-4204-A6FA-1A34FBD90B4A}" type="slidenum">
              <a:rPr lang="en-US"/>
              <a:pPr>
                <a:defRPr/>
              </a:pPr>
              <a:t>20</a:t>
            </a:fld>
            <a:endParaRPr lang="en-US"/>
          </a:p>
        </p:txBody>
      </p:sp>
      <p:pic>
        <p:nvPicPr>
          <p:cNvPr id="61444" name="Picture 3" descr="MB- opener low res"/>
          <p:cNvPicPr>
            <a:picLocks noChangeAspect="1" noChangeArrowheads="1"/>
          </p:cNvPicPr>
          <p:nvPr/>
        </p:nvPicPr>
        <p:blipFill>
          <a:blip r:embed="rId3" cstate="print"/>
          <a:srcRect/>
          <a:stretch>
            <a:fillRect/>
          </a:stretch>
        </p:blipFill>
        <p:spPr bwMode="auto">
          <a:xfrm>
            <a:off x="1981200" y="1752600"/>
            <a:ext cx="5062538" cy="2000250"/>
          </a:xfrm>
          <a:prstGeom prst="rect">
            <a:avLst/>
          </a:prstGeom>
          <a:noFill/>
          <a:ln w="9525">
            <a:solidFill>
              <a:srgbClr val="A2A8BA"/>
            </a:solidFill>
            <a:miter lim="800000"/>
            <a:headEnd/>
            <a:tailEnd/>
          </a:ln>
        </p:spPr>
      </p:pic>
      <p:pic>
        <p:nvPicPr>
          <p:cNvPr id="7" name="Picture 6" descr="STF-2.tif"/>
          <p:cNvPicPr>
            <a:picLocks noChangeAspect="1"/>
          </p:cNvPicPr>
          <p:nvPr/>
        </p:nvPicPr>
        <p:blipFill>
          <a:blip r:embed="rId4" cstate="print"/>
          <a:srcRect/>
          <a:stretch>
            <a:fillRect/>
          </a:stretch>
        </p:blipFill>
        <p:spPr bwMode="auto">
          <a:xfrm>
            <a:off x="5195888" y="4267200"/>
            <a:ext cx="3375025" cy="1295400"/>
          </a:xfrm>
          <a:prstGeom prst="rect">
            <a:avLst/>
          </a:prstGeom>
          <a:noFill/>
          <a:ln w="9525">
            <a:solidFill>
              <a:srgbClr val="A2A8BA"/>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06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06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Slide Number Placeholder 1"/>
          <p:cNvSpPr>
            <a:spLocks noGrp="1"/>
          </p:cNvSpPr>
          <p:nvPr>
            <p:ph type="sldNum" sz="quarter" idx="12"/>
          </p:nvPr>
        </p:nvSpPr>
        <p:spPr>
          <a:noFill/>
        </p:spPr>
        <p:txBody>
          <a:bodyPr/>
          <a:lstStyle/>
          <a:p>
            <a:fld id="{D70FB204-6A4B-4B54-BB34-731659A42B31}" type="slidenum">
              <a:rPr lang="en-US" smtClean="0"/>
              <a:pPr/>
              <a:t>21</a:t>
            </a:fld>
            <a:endParaRPr lang="en-US" smtClean="0"/>
          </a:p>
        </p:txBody>
      </p:sp>
      <p:grpSp>
        <p:nvGrpSpPr>
          <p:cNvPr id="152580" name="Group 1940"/>
          <p:cNvGrpSpPr>
            <a:grpSpLocks/>
          </p:cNvGrpSpPr>
          <p:nvPr/>
        </p:nvGrpSpPr>
        <p:grpSpPr bwMode="auto">
          <a:xfrm>
            <a:off x="76200" y="762000"/>
            <a:ext cx="3733800" cy="3657600"/>
            <a:chOff x="14428" y="5568"/>
            <a:chExt cx="4173" cy="4484"/>
          </a:xfrm>
        </p:grpSpPr>
        <p:graphicFrame>
          <p:nvGraphicFramePr>
            <p:cNvPr id="152578" name="Object 6"/>
            <p:cNvGraphicFramePr>
              <a:graphicFrameLocks noChangeAspect="1"/>
            </p:cNvGraphicFramePr>
            <p:nvPr/>
          </p:nvGraphicFramePr>
          <p:xfrm>
            <a:off x="14428" y="5653"/>
            <a:ext cx="4173" cy="4399"/>
          </p:xfrm>
          <a:graphic>
            <a:graphicData uri="http://schemas.openxmlformats.org/presentationml/2006/ole">
              <p:oleObj spid="_x0000_s152578" name="SPW 11.0 Graph" r:id="rId4" imgW="6887160" imgH="8085960" progId="SigmaPlotGraphicObject.10">
                <p:embed/>
              </p:oleObj>
            </a:graphicData>
          </a:graphic>
        </p:graphicFrame>
        <p:sp>
          <p:nvSpPr>
            <p:cNvPr id="152589" name="Text Box 25"/>
            <p:cNvSpPr txBox="1">
              <a:spLocks noChangeArrowheads="1"/>
            </p:cNvSpPr>
            <p:nvPr/>
          </p:nvSpPr>
          <p:spPr bwMode="auto">
            <a:xfrm>
              <a:off x="15373" y="5568"/>
              <a:ext cx="210" cy="423"/>
            </a:xfrm>
            <a:prstGeom prst="rect">
              <a:avLst/>
            </a:prstGeom>
            <a:noFill/>
            <a:ln w="9525">
              <a:noFill/>
              <a:miter lim="800000"/>
              <a:headEnd/>
              <a:tailEnd/>
            </a:ln>
          </p:spPr>
          <p:txBody>
            <a:bodyPr wrap="none">
              <a:spAutoFit/>
            </a:bodyPr>
            <a:lstStyle/>
            <a:p>
              <a:endParaRPr lang="en-US" sz="1800" b="0">
                <a:solidFill>
                  <a:schemeClr val="tx1"/>
                </a:solidFill>
                <a:latin typeface="Georgia" pitchFamily="18" charset="0"/>
              </a:endParaRPr>
            </a:p>
          </p:txBody>
        </p:sp>
        <p:grpSp>
          <p:nvGrpSpPr>
            <p:cNvPr id="152590" name="Group 1939"/>
            <p:cNvGrpSpPr>
              <a:grpSpLocks/>
            </p:cNvGrpSpPr>
            <p:nvPr/>
          </p:nvGrpSpPr>
          <p:grpSpPr bwMode="auto">
            <a:xfrm>
              <a:off x="14428" y="6330"/>
              <a:ext cx="4173" cy="2782"/>
              <a:chOff x="14428" y="6330"/>
              <a:chExt cx="4173" cy="2782"/>
            </a:xfrm>
          </p:grpSpPr>
          <p:sp>
            <p:nvSpPr>
              <p:cNvPr id="7" name="Text Box 1935"/>
              <p:cNvSpPr txBox="1">
                <a:spLocks noChangeArrowheads="1"/>
              </p:cNvSpPr>
              <p:nvPr/>
            </p:nvSpPr>
            <p:spPr bwMode="auto">
              <a:xfrm>
                <a:off x="14497" y="6714"/>
                <a:ext cx="919" cy="234"/>
              </a:xfrm>
              <a:prstGeom prst="rect">
                <a:avLst/>
              </a:prstGeom>
              <a:solidFill>
                <a:schemeClr val="bg1"/>
              </a:solidFill>
              <a:ln w="9525">
                <a:noFill/>
                <a:miter lim="800000"/>
                <a:headEnd/>
                <a:tailEnd/>
              </a:ln>
            </p:spPr>
            <p:txBody>
              <a:bodyPr>
                <a:spAutoFit/>
              </a:bodyPr>
              <a:lstStyle/>
              <a:p>
                <a:pPr>
                  <a:spcBef>
                    <a:spcPct val="50000"/>
                  </a:spcBef>
                  <a:defRPr/>
                </a:pPr>
                <a:r>
                  <a:rPr lang="en-US" sz="1500" dirty="0">
                    <a:solidFill>
                      <a:schemeClr val="tx1"/>
                    </a:solidFill>
                    <a:latin typeface="+mn-lt"/>
                  </a:rPr>
                  <a:t>Before</a:t>
                </a:r>
              </a:p>
            </p:txBody>
          </p:sp>
          <p:sp>
            <p:nvSpPr>
              <p:cNvPr id="8" name="Text Box 1936"/>
              <p:cNvSpPr txBox="1">
                <a:spLocks noChangeArrowheads="1"/>
              </p:cNvSpPr>
              <p:nvPr/>
            </p:nvSpPr>
            <p:spPr bwMode="auto">
              <a:xfrm>
                <a:off x="17554" y="6331"/>
                <a:ext cx="1047" cy="358"/>
              </a:xfrm>
              <a:prstGeom prst="rect">
                <a:avLst/>
              </a:prstGeom>
              <a:solidFill>
                <a:schemeClr val="bg1"/>
              </a:solidFill>
              <a:ln w="9525">
                <a:noFill/>
                <a:miter lim="800000"/>
                <a:headEnd/>
                <a:tailEnd/>
              </a:ln>
            </p:spPr>
            <p:txBody>
              <a:bodyPr>
                <a:spAutoFit/>
              </a:bodyPr>
              <a:lstStyle/>
              <a:p>
                <a:pPr>
                  <a:spcBef>
                    <a:spcPct val="50000"/>
                  </a:spcBef>
                  <a:defRPr/>
                </a:pPr>
                <a:r>
                  <a:rPr lang="en-US" sz="1500" dirty="0">
                    <a:solidFill>
                      <a:schemeClr val="tx1"/>
                    </a:solidFill>
                    <a:latin typeface="+mn-lt"/>
                  </a:rPr>
                  <a:t>10</a:t>
                </a:r>
                <a:r>
                  <a:rPr lang="en-US" sz="1500" baseline="30000" dirty="0">
                    <a:solidFill>
                      <a:schemeClr val="tx1"/>
                    </a:solidFill>
                    <a:latin typeface="+mn-lt"/>
                  </a:rPr>
                  <a:t>th</a:t>
                </a:r>
                <a:r>
                  <a:rPr lang="en-US" sz="1500" dirty="0">
                    <a:solidFill>
                      <a:schemeClr val="tx1"/>
                    </a:solidFill>
                    <a:latin typeface="+mn-lt"/>
                  </a:rPr>
                  <a:t> EPSP</a:t>
                </a:r>
              </a:p>
            </p:txBody>
          </p:sp>
          <p:sp>
            <p:nvSpPr>
              <p:cNvPr id="9" name="Text Box 1937"/>
              <p:cNvSpPr txBox="1">
                <a:spLocks noChangeArrowheads="1"/>
              </p:cNvSpPr>
              <p:nvPr/>
            </p:nvSpPr>
            <p:spPr bwMode="auto">
              <a:xfrm>
                <a:off x="14451" y="7600"/>
                <a:ext cx="768" cy="234"/>
              </a:xfrm>
              <a:prstGeom prst="rect">
                <a:avLst/>
              </a:prstGeom>
              <a:solidFill>
                <a:schemeClr val="bg1"/>
              </a:solidFill>
              <a:ln w="9525">
                <a:noFill/>
                <a:miter lim="800000"/>
                <a:headEnd/>
                <a:tailEnd/>
              </a:ln>
            </p:spPr>
            <p:txBody>
              <a:bodyPr>
                <a:spAutoFit/>
              </a:bodyPr>
              <a:lstStyle/>
              <a:p>
                <a:pPr>
                  <a:spcBef>
                    <a:spcPct val="50000"/>
                  </a:spcBef>
                  <a:defRPr/>
                </a:pPr>
                <a:r>
                  <a:rPr lang="en-US" sz="1500" dirty="0">
                    <a:solidFill>
                      <a:schemeClr val="tx1"/>
                    </a:solidFill>
                    <a:latin typeface="+mn-lt"/>
                  </a:rPr>
                  <a:t>CO</a:t>
                </a:r>
                <a:r>
                  <a:rPr lang="en-US" sz="1500" baseline="-25000" dirty="0">
                    <a:solidFill>
                      <a:schemeClr val="tx1"/>
                    </a:solidFill>
                    <a:latin typeface="+mn-lt"/>
                  </a:rPr>
                  <a:t>2</a:t>
                </a:r>
              </a:p>
            </p:txBody>
          </p:sp>
          <p:sp>
            <p:nvSpPr>
              <p:cNvPr id="10" name="Text Box 1938"/>
              <p:cNvSpPr txBox="1">
                <a:spLocks noChangeArrowheads="1"/>
              </p:cNvSpPr>
              <p:nvPr/>
            </p:nvSpPr>
            <p:spPr bwMode="auto">
              <a:xfrm>
                <a:off x="14428" y="8754"/>
                <a:ext cx="1086" cy="358"/>
              </a:xfrm>
              <a:prstGeom prst="rect">
                <a:avLst/>
              </a:prstGeom>
              <a:solidFill>
                <a:schemeClr val="bg1"/>
              </a:solidFill>
              <a:ln w="9525">
                <a:noFill/>
                <a:miter lim="800000"/>
                <a:headEnd/>
                <a:tailEnd/>
              </a:ln>
            </p:spPr>
            <p:txBody>
              <a:bodyPr>
                <a:spAutoFit/>
              </a:bodyPr>
              <a:lstStyle/>
              <a:p>
                <a:pPr>
                  <a:spcBef>
                    <a:spcPct val="50000"/>
                  </a:spcBef>
                  <a:defRPr/>
                </a:pPr>
                <a:r>
                  <a:rPr lang="en-US" sz="1500" dirty="0">
                    <a:solidFill>
                      <a:schemeClr val="tx1"/>
                    </a:solidFill>
                    <a:latin typeface="+mn-lt"/>
                  </a:rPr>
                  <a:t>Wash out</a:t>
                </a:r>
              </a:p>
            </p:txBody>
          </p:sp>
        </p:grpSp>
      </p:grpSp>
      <p:sp>
        <p:nvSpPr>
          <p:cNvPr id="14" name="Title 1"/>
          <p:cNvSpPr txBox="1">
            <a:spLocks/>
          </p:cNvSpPr>
          <p:nvPr/>
        </p:nvSpPr>
        <p:spPr>
          <a:xfrm>
            <a:off x="301625" y="152400"/>
            <a:ext cx="8534400" cy="758825"/>
          </a:xfrm>
          <a:prstGeom prst="rect">
            <a:avLst/>
          </a:prstGeom>
        </p:spPr>
        <p:txBody>
          <a:bodyPr/>
          <a:lstStyle/>
          <a:p>
            <a:pPr algn="ctr" eaLnBrk="0" hangingPunct="0">
              <a:defRPr/>
            </a:pPr>
            <a:r>
              <a:rPr lang="en-US" sz="3000" b="0" kern="0" dirty="0">
                <a:solidFill>
                  <a:srgbClr val="800000"/>
                </a:solidFill>
                <a:latin typeface="Georgia" pitchFamily="18" charset="0"/>
                <a:ea typeface="+mj-ea"/>
                <a:cs typeface="+mj-cs"/>
              </a:rPr>
              <a:t>Effect of CO</a:t>
            </a:r>
            <a:r>
              <a:rPr lang="en-US" sz="3000" b="0" kern="0" baseline="-25000" dirty="0">
                <a:solidFill>
                  <a:srgbClr val="800000"/>
                </a:solidFill>
                <a:latin typeface="Georgia" pitchFamily="18" charset="0"/>
                <a:ea typeface="+mj-ea"/>
                <a:cs typeface="+mj-cs"/>
              </a:rPr>
              <a:t>2</a:t>
            </a:r>
            <a:r>
              <a:rPr lang="en-US" sz="3000" b="0" kern="0" dirty="0">
                <a:solidFill>
                  <a:srgbClr val="800000"/>
                </a:solidFill>
                <a:latin typeface="Georgia" pitchFamily="18" charset="0"/>
                <a:ea typeface="+mj-ea"/>
                <a:cs typeface="+mj-cs"/>
              </a:rPr>
              <a:t> at NMJ</a:t>
            </a:r>
          </a:p>
        </p:txBody>
      </p:sp>
      <p:pic>
        <p:nvPicPr>
          <p:cNvPr id="18" name="Picture 17" descr="CO2 graph with glutamate.tif"/>
          <p:cNvPicPr>
            <a:picLocks noChangeAspect="1"/>
          </p:cNvPicPr>
          <p:nvPr/>
        </p:nvPicPr>
        <p:blipFill>
          <a:blip r:embed="rId5" cstate="print"/>
          <a:srcRect/>
          <a:stretch>
            <a:fillRect/>
          </a:stretch>
        </p:blipFill>
        <p:spPr bwMode="auto">
          <a:xfrm>
            <a:off x="3886200" y="838200"/>
            <a:ext cx="5181600" cy="4618038"/>
          </a:xfrm>
          <a:prstGeom prst="rect">
            <a:avLst/>
          </a:prstGeom>
          <a:noFill/>
          <a:ln w="9525">
            <a:solidFill>
              <a:srgbClr val="727B96"/>
            </a:solidFill>
            <a:miter lim="800000"/>
            <a:headEnd/>
            <a:tailEnd/>
          </a:ln>
        </p:spPr>
      </p:pic>
      <p:cxnSp>
        <p:nvCxnSpPr>
          <p:cNvPr id="19" name="Straight Connector 18"/>
          <p:cNvCxnSpPr/>
          <p:nvPr/>
        </p:nvCxnSpPr>
        <p:spPr>
          <a:xfrm rot="5400000">
            <a:off x="6553200" y="1828800"/>
            <a:ext cx="152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2667000" y="1295400"/>
            <a:ext cx="3048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Box 20"/>
          <p:cNvSpPr txBox="1">
            <a:spLocks noChangeArrowheads="1"/>
          </p:cNvSpPr>
          <p:nvPr/>
        </p:nvSpPr>
        <p:spPr bwMode="auto">
          <a:xfrm>
            <a:off x="152400" y="5410200"/>
            <a:ext cx="8305800" cy="1016000"/>
          </a:xfrm>
          <a:prstGeom prst="rect">
            <a:avLst/>
          </a:prstGeom>
          <a:noFill/>
          <a:ln w="9525">
            <a:noFill/>
            <a:miter lim="800000"/>
            <a:headEnd/>
            <a:tailEnd/>
          </a:ln>
        </p:spPr>
        <p:txBody>
          <a:bodyPr>
            <a:spAutoFit/>
          </a:bodyPr>
          <a:lstStyle/>
          <a:p>
            <a:r>
              <a:rPr lang="en-US" sz="2000">
                <a:solidFill>
                  <a:srgbClr val="800000"/>
                </a:solidFill>
                <a:sym typeface="Wingdings" pitchFamily="2" charset="2"/>
              </a:rPr>
              <a:t>CO</a:t>
            </a:r>
            <a:r>
              <a:rPr lang="en-US" sz="2000" baseline="-25000">
                <a:solidFill>
                  <a:srgbClr val="800000"/>
                </a:solidFill>
                <a:sym typeface="Wingdings" pitchFamily="2" charset="2"/>
              </a:rPr>
              <a:t>2</a:t>
            </a:r>
            <a:r>
              <a:rPr lang="en-US" sz="2000">
                <a:solidFill>
                  <a:srgbClr val="800000"/>
                </a:solidFill>
                <a:sym typeface="Wingdings" pitchFamily="2" charset="2"/>
              </a:rPr>
              <a:t>  </a:t>
            </a:r>
            <a:r>
              <a:rPr lang="en-US" sz="2000" b="0">
                <a:solidFill>
                  <a:srgbClr val="800000"/>
                </a:solidFill>
                <a:sym typeface="Wingdings" pitchFamily="2" charset="2"/>
              </a:rPr>
              <a:t>EPSPs drop out</a:t>
            </a:r>
          </a:p>
          <a:p>
            <a:r>
              <a:rPr lang="en-US" sz="2000">
                <a:solidFill>
                  <a:srgbClr val="800000"/>
                </a:solidFill>
                <a:sym typeface="Wingdings" pitchFamily="2" charset="2"/>
              </a:rPr>
              <a:t>CO</a:t>
            </a:r>
            <a:r>
              <a:rPr lang="en-US" sz="2000" baseline="-25000">
                <a:solidFill>
                  <a:srgbClr val="800000"/>
                </a:solidFill>
                <a:sym typeface="Wingdings" pitchFamily="2" charset="2"/>
              </a:rPr>
              <a:t>2</a:t>
            </a:r>
            <a:r>
              <a:rPr lang="en-US" sz="2000">
                <a:solidFill>
                  <a:srgbClr val="800000"/>
                </a:solidFill>
                <a:sym typeface="Wingdings" pitchFamily="2" charset="2"/>
              </a:rPr>
              <a:t> + Glutamate </a:t>
            </a:r>
            <a:r>
              <a:rPr lang="en-US" sz="2000" b="0">
                <a:solidFill>
                  <a:srgbClr val="800000"/>
                </a:solidFill>
                <a:sym typeface="Wingdings" pitchFamily="2" charset="2"/>
              </a:rPr>
              <a:t> No depolarization</a:t>
            </a:r>
          </a:p>
          <a:p>
            <a:r>
              <a:rPr lang="en-US" sz="2000">
                <a:solidFill>
                  <a:srgbClr val="800000"/>
                </a:solidFill>
                <a:sym typeface="Wingdings" pitchFamily="2" charset="2"/>
              </a:rPr>
              <a:t>Washout</a:t>
            </a:r>
            <a:r>
              <a:rPr lang="en-US" sz="2000" b="0">
                <a:solidFill>
                  <a:srgbClr val="800000"/>
                </a:solidFill>
                <a:sym typeface="Wingdings" pitchFamily="2" charset="2"/>
              </a:rPr>
              <a:t>  EPSPs Return</a:t>
            </a:r>
            <a:endParaRPr lang="en-US" sz="2000" b="0">
              <a:solidFill>
                <a:srgbClr val="800000"/>
              </a:solidFill>
            </a:endParaRPr>
          </a:p>
        </p:txBody>
      </p:sp>
      <p:sp>
        <p:nvSpPr>
          <p:cNvPr id="16" name="Right Arrow 15"/>
          <p:cNvSpPr/>
          <p:nvPr/>
        </p:nvSpPr>
        <p:spPr>
          <a:xfrm>
            <a:off x="7239000" y="990600"/>
            <a:ext cx="533400" cy="1524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Box 16"/>
          <p:cNvSpPr txBox="1">
            <a:spLocks noChangeArrowheads="1"/>
          </p:cNvSpPr>
          <p:nvPr/>
        </p:nvSpPr>
        <p:spPr bwMode="auto">
          <a:xfrm>
            <a:off x="6172200" y="895350"/>
            <a:ext cx="1066800" cy="323850"/>
          </a:xfrm>
          <a:prstGeom prst="rect">
            <a:avLst/>
          </a:prstGeom>
          <a:noFill/>
          <a:ln w="9525">
            <a:noFill/>
            <a:miter lim="800000"/>
            <a:headEnd/>
            <a:tailEnd/>
          </a:ln>
        </p:spPr>
        <p:txBody>
          <a:bodyPr>
            <a:spAutoFit/>
          </a:bodyPr>
          <a:lstStyle/>
          <a:p>
            <a:r>
              <a:rPr lang="en-US" sz="1500">
                <a:solidFill>
                  <a:srgbClr val="C00000"/>
                </a:solidFill>
              </a:rPr>
              <a:t>Exogenous</a:t>
            </a:r>
          </a:p>
        </p:txBody>
      </p:sp>
      <p:sp>
        <p:nvSpPr>
          <p:cNvPr id="22" name="Rectangle 21"/>
          <p:cNvSpPr/>
          <p:nvPr/>
        </p:nvSpPr>
        <p:spPr>
          <a:xfrm>
            <a:off x="152400" y="2438400"/>
            <a:ext cx="35814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16" grpId="0" animBg="1"/>
      <p:bldP spid="17" grpId="0"/>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Number Placeholder 4"/>
          <p:cNvSpPr>
            <a:spLocks noGrp="1"/>
          </p:cNvSpPr>
          <p:nvPr>
            <p:ph type="sldNum" sz="quarter" idx="12"/>
          </p:nvPr>
        </p:nvSpPr>
        <p:spPr>
          <a:noFill/>
        </p:spPr>
        <p:txBody>
          <a:bodyPr/>
          <a:lstStyle/>
          <a:p>
            <a:fld id="{CDFA8374-5984-4AC4-A71E-E1C9B980D480}" type="slidenum">
              <a:rPr lang="en-US" smtClean="0"/>
              <a:pPr/>
              <a:t>22</a:t>
            </a:fld>
            <a:endParaRPr lang="en-US" smtClean="0"/>
          </a:p>
        </p:txBody>
      </p:sp>
      <p:pic>
        <p:nvPicPr>
          <p:cNvPr id="4" name="Picture 3" descr="pH scatter copy.jpg"/>
          <p:cNvPicPr>
            <a:picLocks noChangeAspect="1"/>
          </p:cNvPicPr>
          <p:nvPr/>
        </p:nvPicPr>
        <p:blipFill>
          <a:blip r:embed="rId3" cstate="print"/>
          <a:srcRect/>
          <a:stretch>
            <a:fillRect/>
          </a:stretch>
        </p:blipFill>
        <p:spPr bwMode="auto">
          <a:xfrm>
            <a:off x="3943350" y="830263"/>
            <a:ext cx="5048250" cy="4046537"/>
          </a:xfrm>
          <a:prstGeom prst="rect">
            <a:avLst/>
          </a:prstGeom>
          <a:noFill/>
          <a:ln w="9525">
            <a:solidFill>
              <a:srgbClr val="A2A8BA"/>
            </a:solidFill>
            <a:miter lim="800000"/>
            <a:headEnd/>
            <a:tailEnd/>
          </a:ln>
        </p:spPr>
      </p:pic>
      <p:pic>
        <p:nvPicPr>
          <p:cNvPr id="154627" name="Picture 30" descr="Facilitation pH copy.jpg"/>
          <p:cNvPicPr>
            <a:picLocks noChangeAspect="1"/>
          </p:cNvPicPr>
          <p:nvPr/>
        </p:nvPicPr>
        <p:blipFill>
          <a:blip r:embed="rId4" cstate="print"/>
          <a:srcRect/>
          <a:stretch>
            <a:fillRect/>
          </a:stretch>
        </p:blipFill>
        <p:spPr bwMode="auto">
          <a:xfrm>
            <a:off x="76200" y="838200"/>
            <a:ext cx="3770313" cy="3505200"/>
          </a:xfrm>
          <a:prstGeom prst="rect">
            <a:avLst/>
          </a:prstGeom>
          <a:noFill/>
          <a:ln w="9525">
            <a:solidFill>
              <a:srgbClr val="A2A8BA"/>
            </a:solidFill>
            <a:miter lim="800000"/>
            <a:headEnd/>
            <a:tailEnd/>
          </a:ln>
        </p:spPr>
      </p:pic>
      <p:sp>
        <p:nvSpPr>
          <p:cNvPr id="8" name="TextBox 7"/>
          <p:cNvSpPr txBox="1">
            <a:spLocks noChangeArrowheads="1"/>
          </p:cNvSpPr>
          <p:nvPr/>
        </p:nvSpPr>
        <p:spPr bwMode="auto">
          <a:xfrm>
            <a:off x="76200" y="5181600"/>
            <a:ext cx="9144000" cy="1016000"/>
          </a:xfrm>
          <a:prstGeom prst="rect">
            <a:avLst/>
          </a:prstGeom>
          <a:noFill/>
          <a:ln w="9525">
            <a:noFill/>
            <a:miter lim="800000"/>
            <a:headEnd/>
            <a:tailEnd/>
          </a:ln>
        </p:spPr>
        <p:txBody>
          <a:bodyPr>
            <a:spAutoFit/>
          </a:bodyPr>
          <a:lstStyle/>
          <a:p>
            <a:r>
              <a:rPr lang="en-US" sz="2000">
                <a:solidFill>
                  <a:srgbClr val="800000"/>
                </a:solidFill>
              </a:rPr>
              <a:t>Low pH </a:t>
            </a:r>
            <a:r>
              <a:rPr lang="en-US" sz="2000" b="0">
                <a:solidFill>
                  <a:srgbClr val="800000"/>
                </a:solidFill>
                <a:sym typeface="Wingdings" pitchFamily="2" charset="2"/>
              </a:rPr>
              <a:t> EPSPs present</a:t>
            </a:r>
          </a:p>
          <a:p>
            <a:r>
              <a:rPr lang="en-US" sz="2000">
                <a:solidFill>
                  <a:srgbClr val="800000"/>
                </a:solidFill>
                <a:sym typeface="Wingdings" pitchFamily="2" charset="2"/>
              </a:rPr>
              <a:t>Low pH + Glutamate </a:t>
            </a:r>
            <a:r>
              <a:rPr lang="en-US" sz="2000" b="0">
                <a:solidFill>
                  <a:srgbClr val="800000"/>
                </a:solidFill>
                <a:sym typeface="Wingdings" pitchFamily="2" charset="2"/>
              </a:rPr>
              <a:t> Quick Depolarization, then desensitization (No EPSPs)</a:t>
            </a:r>
          </a:p>
          <a:p>
            <a:r>
              <a:rPr lang="en-US" sz="2000">
                <a:solidFill>
                  <a:srgbClr val="800000"/>
                </a:solidFill>
                <a:sym typeface="Wingdings" pitchFamily="2" charset="2"/>
              </a:rPr>
              <a:t>Washout</a:t>
            </a:r>
            <a:r>
              <a:rPr lang="en-US" sz="2000" b="0">
                <a:solidFill>
                  <a:srgbClr val="800000"/>
                </a:solidFill>
                <a:sym typeface="Wingdings" pitchFamily="2" charset="2"/>
              </a:rPr>
              <a:t>  EPSPs Return</a:t>
            </a:r>
            <a:endParaRPr lang="en-US" sz="2000" b="0">
              <a:solidFill>
                <a:srgbClr val="800000"/>
              </a:solidFill>
            </a:endParaRPr>
          </a:p>
        </p:txBody>
      </p:sp>
      <p:sp>
        <p:nvSpPr>
          <p:cNvPr id="10" name="Title 1"/>
          <p:cNvSpPr txBox="1">
            <a:spLocks/>
          </p:cNvSpPr>
          <p:nvPr/>
        </p:nvSpPr>
        <p:spPr>
          <a:xfrm>
            <a:off x="301625" y="152400"/>
            <a:ext cx="8534400" cy="758825"/>
          </a:xfrm>
          <a:prstGeom prst="rect">
            <a:avLst/>
          </a:prstGeom>
        </p:spPr>
        <p:txBody>
          <a:bodyPr/>
          <a:lstStyle/>
          <a:p>
            <a:pPr algn="ctr" eaLnBrk="0" hangingPunct="0">
              <a:defRPr/>
            </a:pPr>
            <a:r>
              <a:rPr lang="en-US" sz="3000" b="0" kern="0" dirty="0">
                <a:solidFill>
                  <a:srgbClr val="800000"/>
                </a:solidFill>
                <a:latin typeface="Georgia" pitchFamily="18" charset="0"/>
                <a:ea typeface="+mj-ea"/>
                <a:cs typeface="+mj-cs"/>
              </a:rPr>
              <a:t>Effect of Low pH at NMJ</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9" descr="Intracellular in Axon copy.tif"/>
          <p:cNvPicPr>
            <a:picLocks noChangeAspect="1"/>
          </p:cNvPicPr>
          <p:nvPr/>
        </p:nvPicPr>
        <p:blipFill>
          <a:blip r:embed="rId3" cstate="print"/>
          <a:srcRect/>
          <a:stretch>
            <a:fillRect/>
          </a:stretch>
        </p:blipFill>
        <p:spPr bwMode="auto">
          <a:xfrm>
            <a:off x="304800" y="2305050"/>
            <a:ext cx="2286000" cy="3867150"/>
          </a:xfrm>
          <a:prstGeom prst="rect">
            <a:avLst/>
          </a:prstGeom>
          <a:noFill/>
          <a:ln w="9525">
            <a:solidFill>
              <a:srgbClr val="A2A8BA"/>
            </a:solidFill>
            <a:miter lim="800000"/>
            <a:headEnd/>
            <a:tailEnd/>
          </a:ln>
        </p:spPr>
      </p:pic>
      <p:sp>
        <p:nvSpPr>
          <p:cNvPr id="156674" name="Title 1"/>
          <p:cNvSpPr>
            <a:spLocks noGrp="1"/>
          </p:cNvSpPr>
          <p:nvPr>
            <p:ph type="title"/>
          </p:nvPr>
        </p:nvSpPr>
        <p:spPr>
          <a:xfrm>
            <a:off x="301625" y="304800"/>
            <a:ext cx="8534400" cy="533400"/>
          </a:xfrm>
        </p:spPr>
        <p:txBody>
          <a:bodyPr/>
          <a:lstStyle/>
          <a:p>
            <a:pPr eaLnBrk="1" hangingPunct="1"/>
            <a:r>
              <a:rPr lang="en-US" sz="2700" smtClean="0">
                <a:solidFill>
                  <a:srgbClr val="7A0000"/>
                </a:solidFill>
              </a:rPr>
              <a:t>Motor Axon</a:t>
            </a:r>
          </a:p>
        </p:txBody>
      </p:sp>
      <p:sp>
        <p:nvSpPr>
          <p:cNvPr id="156675" name="TextBox 15"/>
          <p:cNvSpPr txBox="1">
            <a:spLocks noChangeArrowheads="1"/>
          </p:cNvSpPr>
          <p:nvPr/>
        </p:nvSpPr>
        <p:spPr bwMode="auto">
          <a:xfrm>
            <a:off x="228600" y="1524000"/>
            <a:ext cx="8534400" cy="762000"/>
          </a:xfrm>
          <a:prstGeom prst="rect">
            <a:avLst/>
          </a:prstGeom>
          <a:noFill/>
          <a:ln w="9525">
            <a:noFill/>
            <a:miter lim="800000"/>
            <a:headEnd/>
            <a:tailEnd/>
          </a:ln>
        </p:spPr>
        <p:txBody>
          <a:bodyPr>
            <a:spAutoFit/>
          </a:bodyPr>
          <a:lstStyle/>
          <a:p>
            <a:r>
              <a:rPr lang="en-US" sz="2200"/>
              <a:t>Examination of the effect on the motor nerve remaining excitable in the presence of CO</a:t>
            </a:r>
            <a:r>
              <a:rPr lang="en-US" sz="2200" baseline="-25000"/>
              <a:t>2</a:t>
            </a:r>
            <a:endParaRPr lang="en-US" sz="2200" b="0" baseline="-25000"/>
          </a:p>
        </p:txBody>
      </p:sp>
      <p:sp>
        <p:nvSpPr>
          <p:cNvPr id="16" name="Slide Number Placeholder 15"/>
          <p:cNvSpPr>
            <a:spLocks noGrp="1"/>
          </p:cNvSpPr>
          <p:nvPr>
            <p:ph type="sldNum" sz="quarter" idx="12"/>
          </p:nvPr>
        </p:nvSpPr>
        <p:spPr/>
        <p:txBody>
          <a:bodyPr/>
          <a:lstStyle/>
          <a:p>
            <a:pPr>
              <a:defRPr/>
            </a:pPr>
            <a:fld id="{3F77C311-AE4F-4319-80A4-D7ED732D3536}" type="slidenum">
              <a:rPr lang="en-US"/>
              <a:pPr>
                <a:defRPr/>
              </a:pPr>
              <a:t>23</a:t>
            </a:fld>
            <a:endParaRPr lang="en-US"/>
          </a:p>
        </p:txBody>
      </p:sp>
      <p:pic>
        <p:nvPicPr>
          <p:cNvPr id="18" name="Picture 17" descr="AP Intracellular copy.tif"/>
          <p:cNvPicPr>
            <a:picLocks noChangeAspect="1"/>
          </p:cNvPicPr>
          <p:nvPr/>
        </p:nvPicPr>
        <p:blipFill>
          <a:blip r:embed="rId4" cstate="print"/>
          <a:srcRect/>
          <a:stretch>
            <a:fillRect/>
          </a:stretch>
        </p:blipFill>
        <p:spPr bwMode="auto">
          <a:xfrm>
            <a:off x="7011988" y="2514600"/>
            <a:ext cx="1751012" cy="3200400"/>
          </a:xfrm>
          <a:prstGeom prst="rect">
            <a:avLst/>
          </a:prstGeom>
          <a:noFill/>
          <a:ln w="9525">
            <a:solidFill>
              <a:srgbClr val="727B96"/>
            </a:solidFill>
            <a:miter lim="800000"/>
            <a:headEnd/>
            <a:tailEnd/>
          </a:ln>
        </p:spPr>
      </p:pic>
      <p:sp>
        <p:nvSpPr>
          <p:cNvPr id="8" name="TextBox 7"/>
          <p:cNvSpPr txBox="1">
            <a:spLocks noChangeArrowheads="1"/>
          </p:cNvSpPr>
          <p:nvPr/>
        </p:nvSpPr>
        <p:spPr bwMode="auto">
          <a:xfrm>
            <a:off x="2590800" y="3048000"/>
            <a:ext cx="1371600" cy="677863"/>
          </a:xfrm>
          <a:prstGeom prst="rect">
            <a:avLst/>
          </a:prstGeom>
          <a:noFill/>
          <a:ln w="9525">
            <a:noFill/>
            <a:miter lim="800000"/>
            <a:headEnd/>
            <a:tailEnd/>
          </a:ln>
        </p:spPr>
        <p:txBody>
          <a:bodyPr>
            <a:spAutoFit/>
          </a:bodyPr>
          <a:lstStyle/>
          <a:p>
            <a:pPr algn="ctr"/>
            <a:r>
              <a:rPr lang="en-US">
                <a:solidFill>
                  <a:srgbClr val="800000"/>
                </a:solidFill>
              </a:rPr>
              <a:t>CO</a:t>
            </a:r>
            <a:r>
              <a:rPr lang="en-US" baseline="-25000">
                <a:solidFill>
                  <a:srgbClr val="800000"/>
                </a:solidFill>
              </a:rPr>
              <a:t>2</a:t>
            </a:r>
            <a:r>
              <a:rPr lang="en-US">
                <a:solidFill>
                  <a:srgbClr val="800000"/>
                </a:solidFill>
              </a:rPr>
              <a:t>  Exposure   </a:t>
            </a:r>
          </a:p>
        </p:txBody>
      </p:sp>
      <p:sp>
        <p:nvSpPr>
          <p:cNvPr id="9" name="Right Arrow 8"/>
          <p:cNvSpPr/>
          <p:nvPr/>
        </p:nvSpPr>
        <p:spPr>
          <a:xfrm>
            <a:off x="4038600" y="3200400"/>
            <a:ext cx="533400" cy="304800"/>
          </a:xfrm>
          <a:prstGeom prst="rightArrow">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p:cNvSpPr txBox="1">
            <a:spLocks noChangeArrowheads="1"/>
          </p:cNvSpPr>
          <p:nvPr/>
        </p:nvSpPr>
        <p:spPr bwMode="auto">
          <a:xfrm>
            <a:off x="4648200" y="3132138"/>
            <a:ext cx="2286000" cy="384175"/>
          </a:xfrm>
          <a:prstGeom prst="rect">
            <a:avLst/>
          </a:prstGeom>
          <a:noFill/>
          <a:ln w="9525">
            <a:noFill/>
            <a:miter lim="800000"/>
            <a:headEnd/>
            <a:tailEnd/>
          </a:ln>
        </p:spPr>
        <p:txBody>
          <a:bodyPr>
            <a:spAutoFit/>
          </a:bodyPr>
          <a:lstStyle/>
          <a:p>
            <a:r>
              <a:rPr lang="en-US"/>
              <a:t>Propagation of APs</a:t>
            </a:r>
          </a:p>
        </p:txBody>
      </p:sp>
      <p:sp>
        <p:nvSpPr>
          <p:cNvPr id="11" name="TextBox 10"/>
          <p:cNvSpPr txBox="1">
            <a:spLocks noChangeArrowheads="1"/>
          </p:cNvSpPr>
          <p:nvPr/>
        </p:nvSpPr>
        <p:spPr bwMode="auto">
          <a:xfrm>
            <a:off x="2590800" y="4572000"/>
            <a:ext cx="1371600" cy="384175"/>
          </a:xfrm>
          <a:prstGeom prst="rect">
            <a:avLst/>
          </a:prstGeom>
          <a:noFill/>
          <a:ln w="9525">
            <a:noFill/>
            <a:miter lim="800000"/>
            <a:headEnd/>
            <a:tailEnd/>
          </a:ln>
        </p:spPr>
        <p:txBody>
          <a:bodyPr>
            <a:spAutoFit/>
          </a:bodyPr>
          <a:lstStyle/>
          <a:p>
            <a:pPr algn="ctr"/>
            <a:r>
              <a:rPr lang="en-US">
                <a:solidFill>
                  <a:srgbClr val="800000"/>
                </a:solidFill>
              </a:rPr>
              <a:t>Low pH </a:t>
            </a:r>
          </a:p>
        </p:txBody>
      </p:sp>
      <p:sp>
        <p:nvSpPr>
          <p:cNvPr id="12" name="Right Arrow 11"/>
          <p:cNvSpPr/>
          <p:nvPr/>
        </p:nvSpPr>
        <p:spPr>
          <a:xfrm>
            <a:off x="4038600" y="4572000"/>
            <a:ext cx="533400" cy="304800"/>
          </a:xfrm>
          <a:prstGeom prst="rightArrow">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2"/>
          <p:cNvSpPr txBox="1">
            <a:spLocks noChangeArrowheads="1"/>
          </p:cNvSpPr>
          <p:nvPr/>
        </p:nvSpPr>
        <p:spPr bwMode="auto">
          <a:xfrm>
            <a:off x="4648200" y="4498975"/>
            <a:ext cx="2286000" cy="385763"/>
          </a:xfrm>
          <a:prstGeom prst="rect">
            <a:avLst/>
          </a:prstGeom>
          <a:noFill/>
          <a:ln w="9525">
            <a:noFill/>
            <a:miter lim="800000"/>
            <a:headEnd/>
            <a:tailEnd/>
          </a:ln>
        </p:spPr>
        <p:txBody>
          <a:bodyPr>
            <a:spAutoFit/>
          </a:bodyPr>
          <a:lstStyle/>
          <a:p>
            <a:r>
              <a:rPr lang="en-US"/>
              <a:t>Propagation of APs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p:bldP spid="12"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301625" y="381000"/>
            <a:ext cx="8534400" cy="457200"/>
          </a:xfrm>
          <a:prstGeom prst="rect">
            <a:avLst/>
          </a:prstGeom>
        </p:spPr>
        <p:txBody>
          <a:bodyPr anchor="b"/>
          <a:lstStyle/>
          <a:p>
            <a:pPr algn="ctr" fontAlgn="auto">
              <a:spcAft>
                <a:spcPts val="0"/>
              </a:spcAft>
              <a:defRPr/>
            </a:pPr>
            <a:r>
              <a:rPr lang="en-US" sz="3000" b="0" dirty="0">
                <a:solidFill>
                  <a:srgbClr val="7A0000"/>
                </a:solidFill>
                <a:latin typeface="Georgia" pitchFamily="18" charset="0"/>
                <a:ea typeface="+mj-ea"/>
                <a:cs typeface="+mj-cs"/>
              </a:rPr>
              <a:t>Ventral Nerve Cord:  Neural Circuitry</a:t>
            </a:r>
          </a:p>
        </p:txBody>
      </p:sp>
      <p:grpSp>
        <p:nvGrpSpPr>
          <p:cNvPr id="158722" name="Group 46"/>
          <p:cNvGrpSpPr>
            <a:grpSpLocks/>
          </p:cNvGrpSpPr>
          <p:nvPr/>
        </p:nvGrpSpPr>
        <p:grpSpPr bwMode="auto">
          <a:xfrm>
            <a:off x="533400" y="1600200"/>
            <a:ext cx="8077200" cy="4724400"/>
            <a:chOff x="533400" y="1600200"/>
            <a:chExt cx="8077200" cy="4724400"/>
          </a:xfrm>
        </p:grpSpPr>
        <p:sp>
          <p:nvSpPr>
            <p:cNvPr id="46" name="Rectangle 45"/>
            <p:cNvSpPr/>
            <p:nvPr/>
          </p:nvSpPr>
          <p:spPr>
            <a:xfrm>
              <a:off x="533400" y="1600200"/>
              <a:ext cx="8077200" cy="4724400"/>
            </a:xfrm>
            <a:prstGeom prst="rect">
              <a:avLst/>
            </a:prstGeom>
            <a:solidFill>
              <a:schemeClr val="bg1"/>
            </a:solidFill>
            <a:ln w="19050">
              <a:solidFill>
                <a:srgbClr val="A2A8BA"/>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Char char="•"/>
                <a:defRPr/>
              </a:pPr>
              <a:endParaRPr lang="en-US" sz="1600" b="0"/>
            </a:p>
          </p:txBody>
        </p:sp>
        <p:grpSp>
          <p:nvGrpSpPr>
            <p:cNvPr id="47107" name="Group 18"/>
            <p:cNvGrpSpPr>
              <a:grpSpLocks/>
            </p:cNvGrpSpPr>
            <p:nvPr/>
          </p:nvGrpSpPr>
          <p:grpSpPr bwMode="auto">
            <a:xfrm>
              <a:off x="796925" y="1676400"/>
              <a:ext cx="7772401" cy="4572001"/>
              <a:chOff x="532695" y="1676400"/>
              <a:chExt cx="7465289" cy="4953001"/>
            </a:xfrm>
            <a:solidFill>
              <a:schemeClr val="bg1"/>
            </a:solidFill>
          </p:grpSpPr>
          <p:sp>
            <p:nvSpPr>
              <p:cNvPr id="20" name="Rectangle 19"/>
              <p:cNvSpPr/>
              <p:nvPr/>
            </p:nvSpPr>
            <p:spPr>
              <a:xfrm>
                <a:off x="532695" y="5867533"/>
                <a:ext cx="7392100" cy="7618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21" name="Rectangle 20"/>
              <p:cNvSpPr/>
              <p:nvPr/>
            </p:nvSpPr>
            <p:spPr>
              <a:xfrm>
                <a:off x="532695" y="1676400"/>
                <a:ext cx="7392100" cy="7618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p>
            </p:txBody>
          </p:sp>
          <p:grpSp>
            <p:nvGrpSpPr>
              <p:cNvPr id="3" name="Group 2"/>
              <p:cNvGrpSpPr/>
              <p:nvPr/>
            </p:nvGrpSpPr>
            <p:grpSpPr>
              <a:xfrm>
                <a:off x="533400" y="1905004"/>
                <a:ext cx="7391400" cy="4604352"/>
                <a:chOff x="13030200" y="25222208"/>
                <a:chExt cx="9220200" cy="7016156"/>
              </a:xfrm>
              <a:grpFill/>
            </p:grpSpPr>
            <p:grpSp>
              <p:nvGrpSpPr>
                <p:cNvPr id="4" name="Group 180"/>
                <p:cNvGrpSpPr/>
                <p:nvPr/>
              </p:nvGrpSpPr>
              <p:grpSpPr>
                <a:xfrm>
                  <a:off x="13030200" y="25222208"/>
                  <a:ext cx="9220200" cy="7016156"/>
                  <a:chOff x="13106400" y="23012400"/>
                  <a:chExt cx="9144000" cy="6066050"/>
                </a:xfrm>
                <a:grpFill/>
              </p:grpSpPr>
              <p:pic>
                <p:nvPicPr>
                  <p:cNvPr id="28" name="Picture 27" descr="Neural Circiutry Sketch3.JPG"/>
                  <p:cNvPicPr>
                    <a:picLocks noChangeAspect="1"/>
                  </p:cNvPicPr>
                  <p:nvPr/>
                </p:nvPicPr>
                <p:blipFill>
                  <a:blip r:embed="rId3" cstate="print"/>
                  <a:stretch>
                    <a:fillRect/>
                  </a:stretch>
                </p:blipFill>
                <p:spPr>
                  <a:xfrm>
                    <a:off x="13106400" y="23622000"/>
                    <a:ext cx="9144000" cy="5456450"/>
                  </a:xfrm>
                  <a:prstGeom prst="rect">
                    <a:avLst/>
                  </a:prstGeom>
                  <a:grpFill/>
                </p:spPr>
              </p:pic>
              <p:sp>
                <p:nvSpPr>
                  <p:cNvPr id="29" name="TextBox 28"/>
                  <p:cNvSpPr txBox="1"/>
                  <p:nvPr/>
                </p:nvSpPr>
                <p:spPr>
                  <a:xfrm>
                    <a:off x="15392400" y="23012400"/>
                    <a:ext cx="1676400" cy="461665"/>
                  </a:xfrm>
                  <a:prstGeom prst="rect">
                    <a:avLst/>
                  </a:prstGeom>
                  <a:grpFill/>
                </p:spPr>
                <p:txBody>
                  <a:bodyPr>
                    <a:spAutoFit/>
                  </a:bodyPr>
                  <a:lstStyle/>
                  <a:p>
                    <a:pPr algn="ctr" fontAlgn="auto">
                      <a:spcBef>
                        <a:spcPts val="0"/>
                      </a:spcBef>
                      <a:spcAft>
                        <a:spcPts val="0"/>
                      </a:spcAft>
                      <a:defRPr/>
                    </a:pPr>
                    <a:r>
                      <a:rPr lang="en-US" sz="1800" dirty="0">
                        <a:solidFill>
                          <a:schemeClr val="tx1"/>
                        </a:solidFill>
                        <a:latin typeface="+mn-lt"/>
                      </a:rPr>
                      <a:t>Anterior</a:t>
                    </a:r>
                  </a:p>
                </p:txBody>
              </p:sp>
              <p:sp>
                <p:nvSpPr>
                  <p:cNvPr id="30" name="Rectangle 8"/>
                  <p:cNvSpPr/>
                  <p:nvPr/>
                </p:nvSpPr>
                <p:spPr>
                  <a:xfrm>
                    <a:off x="21107400" y="25069800"/>
                    <a:ext cx="990600" cy="9906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31" name="TextBox 30"/>
                  <p:cNvSpPr txBox="1"/>
                  <p:nvPr/>
                </p:nvSpPr>
                <p:spPr>
                  <a:xfrm>
                    <a:off x="15316199" y="27965400"/>
                    <a:ext cx="1796143" cy="478977"/>
                  </a:xfrm>
                  <a:prstGeom prst="rect">
                    <a:avLst/>
                  </a:prstGeom>
                  <a:grpFill/>
                </p:spPr>
                <p:txBody>
                  <a:bodyPr>
                    <a:spAutoFit/>
                  </a:bodyPr>
                  <a:lstStyle/>
                  <a:p>
                    <a:pPr algn="ctr" fontAlgn="auto">
                      <a:spcBef>
                        <a:spcPts val="0"/>
                      </a:spcBef>
                      <a:spcAft>
                        <a:spcPts val="0"/>
                      </a:spcAft>
                      <a:defRPr/>
                    </a:pPr>
                    <a:r>
                      <a:rPr lang="en-US" sz="1800" dirty="0">
                        <a:solidFill>
                          <a:schemeClr val="tx1"/>
                        </a:solidFill>
                        <a:latin typeface="+mn-lt"/>
                      </a:rPr>
                      <a:t>Posterior</a:t>
                    </a:r>
                  </a:p>
                </p:txBody>
              </p:sp>
              <p:sp>
                <p:nvSpPr>
                  <p:cNvPr id="34" name="TextBox 33"/>
                  <p:cNvSpPr txBox="1"/>
                  <p:nvPr/>
                </p:nvSpPr>
                <p:spPr>
                  <a:xfrm>
                    <a:off x="16764000" y="25755603"/>
                    <a:ext cx="1140737" cy="395346"/>
                  </a:xfrm>
                  <a:prstGeom prst="rect">
                    <a:avLst/>
                  </a:prstGeom>
                  <a:grpFill/>
                </p:spPr>
                <p:txBody>
                  <a:bodyPr>
                    <a:spAutoFit/>
                  </a:bodyPr>
                  <a:lstStyle/>
                  <a:p>
                    <a:pPr fontAlgn="auto">
                      <a:spcBef>
                        <a:spcPts val="0"/>
                      </a:spcBef>
                      <a:spcAft>
                        <a:spcPts val="0"/>
                      </a:spcAft>
                      <a:defRPr/>
                    </a:pPr>
                    <a:r>
                      <a:rPr lang="en-US" sz="1200" dirty="0">
                        <a:solidFill>
                          <a:schemeClr val="tx1"/>
                        </a:solidFill>
                        <a:latin typeface="+mn-lt"/>
                      </a:rPr>
                      <a:t>MUSCLE</a:t>
                    </a:r>
                  </a:p>
                </p:txBody>
              </p:sp>
              <p:sp>
                <p:nvSpPr>
                  <p:cNvPr id="35" name="Rectangle 34"/>
                  <p:cNvSpPr/>
                  <p:nvPr/>
                </p:nvSpPr>
                <p:spPr>
                  <a:xfrm>
                    <a:off x="17297400" y="24719281"/>
                    <a:ext cx="457200" cy="45719"/>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36" name="Down Arrow 35"/>
                  <p:cNvSpPr/>
                  <p:nvPr/>
                </p:nvSpPr>
                <p:spPr>
                  <a:xfrm rot="5400000" flipH="1">
                    <a:off x="17297400" y="24460200"/>
                    <a:ext cx="152400" cy="457200"/>
                  </a:xfrm>
                  <a:prstGeom prst="downArrow">
                    <a:avLst>
                      <a:gd name="adj1" fmla="val 50000"/>
                      <a:gd name="adj2" fmla="val 50000"/>
                    </a:avLst>
                  </a:prstGeom>
                  <a:solidFill>
                    <a:srgbClr val="C00000"/>
                  </a:solidFill>
                  <a:ln>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37" name="TextBox 36"/>
                  <p:cNvSpPr txBox="1"/>
                  <p:nvPr/>
                </p:nvSpPr>
                <p:spPr>
                  <a:xfrm>
                    <a:off x="16168744" y="25056749"/>
                    <a:ext cx="1192315" cy="373382"/>
                  </a:xfrm>
                  <a:prstGeom prst="rect">
                    <a:avLst/>
                  </a:prstGeom>
                  <a:grpFill/>
                </p:spPr>
                <p:txBody>
                  <a:bodyPr>
                    <a:spAutoFit/>
                  </a:bodyPr>
                  <a:lstStyle/>
                  <a:p>
                    <a:pPr fontAlgn="auto">
                      <a:spcBef>
                        <a:spcPts val="0"/>
                      </a:spcBef>
                      <a:spcAft>
                        <a:spcPts val="0"/>
                      </a:spcAft>
                      <a:defRPr/>
                    </a:pPr>
                    <a:r>
                      <a:rPr lang="en-US" sz="1100" dirty="0">
                        <a:solidFill>
                          <a:schemeClr val="tx1"/>
                        </a:solidFill>
                        <a:latin typeface="+mn-lt"/>
                      </a:rPr>
                      <a:t>MOTOR</a:t>
                    </a:r>
                  </a:p>
                </p:txBody>
              </p:sp>
              <p:sp>
                <p:nvSpPr>
                  <p:cNvPr id="38" name="Down Arrow 37"/>
                  <p:cNvSpPr/>
                  <p:nvPr/>
                </p:nvSpPr>
                <p:spPr>
                  <a:xfrm flipH="1">
                    <a:off x="16031597" y="25103864"/>
                    <a:ext cx="152400" cy="435025"/>
                  </a:xfrm>
                  <a:prstGeom prst="downArrow">
                    <a:avLst>
                      <a:gd name="adj1" fmla="val 50000"/>
                      <a:gd name="adj2" fmla="val 50000"/>
                    </a:avLst>
                  </a:prstGeom>
                  <a:solidFill>
                    <a:srgbClr val="C00000"/>
                  </a:solidFill>
                  <a:ln>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39" name="TextBox 38"/>
                  <p:cNvSpPr txBox="1"/>
                  <p:nvPr/>
                </p:nvSpPr>
                <p:spPr>
                  <a:xfrm>
                    <a:off x="15731905" y="24492066"/>
                    <a:ext cx="452673" cy="285528"/>
                  </a:xfrm>
                  <a:prstGeom prst="rect">
                    <a:avLst/>
                  </a:prstGeom>
                  <a:grpFill/>
                </p:spPr>
                <p:txBody>
                  <a:bodyPr>
                    <a:spAutoFit/>
                  </a:bodyPr>
                  <a:lstStyle/>
                  <a:p>
                    <a:pPr algn="ctr" fontAlgn="auto">
                      <a:spcBef>
                        <a:spcPts val="0"/>
                      </a:spcBef>
                      <a:spcAft>
                        <a:spcPts val="0"/>
                      </a:spcAft>
                      <a:defRPr/>
                    </a:pPr>
                    <a:r>
                      <a:rPr lang="en-US" sz="700" dirty="0">
                        <a:solidFill>
                          <a:schemeClr val="tx1"/>
                        </a:solidFill>
                        <a:latin typeface="+mn-lt"/>
                      </a:rPr>
                      <a:t>CNS</a:t>
                    </a:r>
                  </a:p>
                </p:txBody>
              </p:sp>
              <p:sp>
                <p:nvSpPr>
                  <p:cNvPr id="41" name="TextBox 40"/>
                  <p:cNvSpPr txBox="1"/>
                  <p:nvPr/>
                </p:nvSpPr>
                <p:spPr>
                  <a:xfrm>
                    <a:off x="17297399" y="24765000"/>
                    <a:ext cx="1150546" cy="373382"/>
                  </a:xfrm>
                  <a:prstGeom prst="rect">
                    <a:avLst/>
                  </a:prstGeom>
                  <a:grpFill/>
                </p:spPr>
                <p:txBody>
                  <a:bodyPr>
                    <a:spAutoFit/>
                  </a:bodyPr>
                  <a:lstStyle/>
                  <a:p>
                    <a:pPr fontAlgn="auto">
                      <a:spcBef>
                        <a:spcPts val="0"/>
                      </a:spcBef>
                      <a:spcAft>
                        <a:spcPts val="0"/>
                      </a:spcAft>
                      <a:defRPr/>
                    </a:pPr>
                    <a:r>
                      <a:rPr lang="en-US" sz="1100" dirty="0">
                        <a:solidFill>
                          <a:schemeClr val="tx1"/>
                        </a:solidFill>
                        <a:latin typeface="+mn-lt"/>
                      </a:rPr>
                      <a:t>SENSORY</a:t>
                    </a:r>
                  </a:p>
                </p:txBody>
              </p:sp>
              <p:sp>
                <p:nvSpPr>
                  <p:cNvPr id="33" name="TextBox 32"/>
                  <p:cNvSpPr txBox="1"/>
                  <p:nvPr/>
                </p:nvSpPr>
                <p:spPr>
                  <a:xfrm>
                    <a:off x="16154400" y="25404982"/>
                    <a:ext cx="1206658" cy="351419"/>
                  </a:xfrm>
                  <a:prstGeom prst="rect">
                    <a:avLst/>
                  </a:prstGeom>
                  <a:noFill/>
                </p:spPr>
                <p:txBody>
                  <a:bodyPr>
                    <a:spAutoFit/>
                  </a:bodyPr>
                  <a:lstStyle/>
                  <a:p>
                    <a:pPr fontAlgn="auto">
                      <a:spcBef>
                        <a:spcPts val="0"/>
                      </a:spcBef>
                      <a:spcAft>
                        <a:spcPts val="0"/>
                      </a:spcAft>
                      <a:defRPr/>
                    </a:pPr>
                    <a:r>
                      <a:rPr lang="en-US" sz="1000" dirty="0">
                        <a:solidFill>
                          <a:schemeClr val="tx1"/>
                        </a:solidFill>
                        <a:latin typeface="+mn-lt"/>
                      </a:rPr>
                      <a:t>3</a:t>
                    </a:r>
                    <a:r>
                      <a:rPr lang="en-US" sz="1000" baseline="30000" dirty="0">
                        <a:solidFill>
                          <a:schemeClr val="tx1"/>
                        </a:solidFill>
                        <a:latin typeface="+mn-lt"/>
                      </a:rPr>
                      <a:t>rd</a:t>
                    </a:r>
                    <a:r>
                      <a:rPr lang="en-US" sz="1000" dirty="0">
                        <a:solidFill>
                          <a:schemeClr val="tx1"/>
                        </a:solidFill>
                        <a:latin typeface="+mn-lt"/>
                      </a:rPr>
                      <a:t> Root</a:t>
                    </a:r>
                  </a:p>
                </p:txBody>
              </p:sp>
            </p:grpSp>
            <p:sp>
              <p:nvSpPr>
                <p:cNvPr id="27" name="Rectangle 26"/>
                <p:cNvSpPr/>
                <p:nvPr/>
              </p:nvSpPr>
              <p:spPr>
                <a:xfrm rot="20239623">
                  <a:off x="18704843" y="26215308"/>
                  <a:ext cx="685801" cy="27385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p>
              </p:txBody>
            </p:sp>
          </p:grpSp>
          <p:sp>
            <p:nvSpPr>
              <p:cNvPr id="47114" name="TextBox 22"/>
              <p:cNvSpPr txBox="1">
                <a:spLocks noChangeArrowheads="1"/>
              </p:cNvSpPr>
              <p:nvPr/>
            </p:nvSpPr>
            <p:spPr bwMode="auto">
              <a:xfrm>
                <a:off x="5070697" y="6229291"/>
                <a:ext cx="2927287" cy="400110"/>
              </a:xfrm>
              <a:prstGeom prst="rect">
                <a:avLst/>
              </a:prstGeom>
              <a:grpFill/>
              <a:ln w="9525">
                <a:noFill/>
                <a:miter lim="800000"/>
                <a:headEnd/>
                <a:tailEnd/>
              </a:ln>
            </p:spPr>
            <p:txBody>
              <a:bodyPr>
                <a:spAutoFit/>
              </a:bodyPr>
              <a:lstStyle/>
              <a:p>
                <a:pPr>
                  <a:defRPr/>
                </a:pPr>
                <a:r>
                  <a:rPr lang="en-US" sz="1800" dirty="0">
                    <a:solidFill>
                      <a:schemeClr val="tx1"/>
                    </a:solidFill>
                    <a:latin typeface="Georgia" pitchFamily="18" charset="0"/>
                  </a:rPr>
                  <a:t>2</a:t>
                </a:r>
                <a:r>
                  <a:rPr lang="en-US" sz="1800" baseline="30000" dirty="0">
                    <a:solidFill>
                      <a:schemeClr val="tx1"/>
                    </a:solidFill>
                    <a:latin typeface="Georgia" pitchFamily="18" charset="0"/>
                  </a:rPr>
                  <a:t>nd</a:t>
                </a:r>
                <a:r>
                  <a:rPr lang="en-US" sz="1800" dirty="0">
                    <a:solidFill>
                      <a:schemeClr val="tx1"/>
                    </a:solidFill>
                    <a:latin typeface="Georgia" pitchFamily="18" charset="0"/>
                  </a:rPr>
                  <a:t> Abdominal Segment</a:t>
                </a:r>
              </a:p>
            </p:txBody>
          </p:sp>
          <p:sp>
            <p:nvSpPr>
              <p:cNvPr id="24" name="Rectangle 23"/>
              <p:cNvSpPr/>
              <p:nvPr/>
            </p:nvSpPr>
            <p:spPr>
              <a:xfrm>
                <a:off x="6384774" y="3679958"/>
                <a:ext cx="548918" cy="28204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47116" name="TextBox 24"/>
              <p:cNvSpPr txBox="1">
                <a:spLocks noChangeArrowheads="1"/>
              </p:cNvSpPr>
              <p:nvPr/>
            </p:nvSpPr>
            <p:spPr bwMode="auto">
              <a:xfrm>
                <a:off x="6400801" y="3505200"/>
                <a:ext cx="1524000" cy="600165"/>
              </a:xfrm>
              <a:prstGeom prst="rect">
                <a:avLst/>
              </a:prstGeom>
              <a:grpFill/>
              <a:ln w="9525">
                <a:noFill/>
                <a:miter lim="800000"/>
                <a:headEnd/>
                <a:tailEnd/>
              </a:ln>
            </p:spPr>
            <p:txBody>
              <a:bodyPr>
                <a:spAutoFit/>
              </a:bodyPr>
              <a:lstStyle/>
              <a:p>
                <a:pPr>
                  <a:defRPr/>
                </a:pPr>
                <a:r>
                  <a:rPr lang="en-US" sz="1500" b="0">
                    <a:solidFill>
                      <a:schemeClr val="tx1"/>
                    </a:solidFill>
                    <a:latin typeface="Georgia" pitchFamily="18" charset="0"/>
                  </a:rPr>
                  <a:t>Brush Sensory Stimulation</a:t>
                </a:r>
              </a:p>
            </p:txBody>
          </p:sp>
        </p:grpSp>
        <p:cxnSp>
          <p:nvCxnSpPr>
            <p:cNvPr id="43" name="Straight Arrow Connector 42"/>
            <p:cNvCxnSpPr/>
            <p:nvPr/>
          </p:nvCxnSpPr>
          <p:spPr>
            <a:xfrm rot="5400000">
              <a:off x="5180807" y="3656806"/>
              <a:ext cx="1219200" cy="1587"/>
            </a:xfrm>
            <a:prstGeom prst="straightConnector1">
              <a:avLst/>
            </a:prstGeom>
            <a:ln w="381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1371600" y="312420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p>
          </p:txBody>
        </p:sp>
        <p:sp>
          <p:nvSpPr>
            <p:cNvPr id="45" name="Oval 44"/>
            <p:cNvSpPr/>
            <p:nvPr/>
          </p:nvSpPr>
          <p:spPr>
            <a:xfrm rot="20460671">
              <a:off x="5945188" y="2365375"/>
              <a:ext cx="288925" cy="2603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a:p>
          </p:txBody>
        </p:sp>
      </p:grpSp>
      <p:sp>
        <p:nvSpPr>
          <p:cNvPr id="48" name="Slide Number Placeholder 47"/>
          <p:cNvSpPr>
            <a:spLocks noGrp="1"/>
          </p:cNvSpPr>
          <p:nvPr>
            <p:ph type="sldNum" sz="quarter" idx="12"/>
          </p:nvPr>
        </p:nvSpPr>
        <p:spPr/>
        <p:txBody>
          <a:bodyPr/>
          <a:lstStyle/>
          <a:p>
            <a:pPr>
              <a:defRPr/>
            </a:pPr>
            <a:fld id="{F901B0BC-8805-47AD-BD80-A367968453ED}" type="slidenum">
              <a:rPr lang="en-US"/>
              <a:pPr>
                <a:defRPr/>
              </a:pPr>
              <a:t>24</a:t>
            </a:fld>
            <a:endParaRPr lang="en-US"/>
          </a:p>
        </p:txBody>
      </p:sp>
      <p:sp>
        <p:nvSpPr>
          <p:cNvPr id="47" name="Isosceles Triangle 46"/>
          <p:cNvSpPr/>
          <p:nvPr/>
        </p:nvSpPr>
        <p:spPr>
          <a:xfrm rot="1223442">
            <a:off x="5562600" y="2514600"/>
            <a:ext cx="228600" cy="762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8725" name="TextBox 48"/>
          <p:cNvSpPr txBox="1">
            <a:spLocks noChangeArrowheads="1"/>
          </p:cNvSpPr>
          <p:nvPr/>
        </p:nvSpPr>
        <p:spPr bwMode="auto">
          <a:xfrm rot="-1368688">
            <a:off x="5410200" y="2408238"/>
            <a:ext cx="1066800" cy="215900"/>
          </a:xfrm>
          <a:prstGeom prst="rect">
            <a:avLst/>
          </a:prstGeom>
          <a:noFill/>
          <a:ln w="9525">
            <a:noFill/>
            <a:miter lim="800000"/>
            <a:headEnd/>
            <a:tailEnd/>
          </a:ln>
        </p:spPr>
        <p:txBody>
          <a:bodyPr>
            <a:spAutoFit/>
          </a:bodyPr>
          <a:lstStyle/>
          <a:p>
            <a:r>
              <a:rPr lang="en-US" sz="800">
                <a:solidFill>
                  <a:schemeClr val="tx1"/>
                </a:solidFill>
              </a:rPr>
              <a:t>Suction Electrode</a:t>
            </a:r>
          </a:p>
        </p:txBody>
      </p:sp>
      <p:sp>
        <p:nvSpPr>
          <p:cNvPr id="158726" name="TextBox 49"/>
          <p:cNvSpPr txBox="1">
            <a:spLocks noChangeArrowheads="1"/>
          </p:cNvSpPr>
          <p:nvPr/>
        </p:nvSpPr>
        <p:spPr bwMode="auto">
          <a:xfrm rot="1052254">
            <a:off x="841375" y="3081338"/>
            <a:ext cx="939800" cy="215900"/>
          </a:xfrm>
          <a:prstGeom prst="rect">
            <a:avLst/>
          </a:prstGeom>
          <a:solidFill>
            <a:schemeClr val="bg1"/>
          </a:solidFill>
          <a:ln w="9525">
            <a:noFill/>
            <a:miter lim="800000"/>
            <a:headEnd/>
            <a:tailEnd/>
          </a:ln>
        </p:spPr>
        <p:txBody>
          <a:bodyPr>
            <a:spAutoFit/>
          </a:bodyPr>
          <a:lstStyle/>
          <a:p>
            <a:r>
              <a:rPr lang="en-US" sz="800">
                <a:solidFill>
                  <a:schemeClr val="tx1"/>
                </a:solidFill>
              </a:rPr>
              <a:t>Suction Electrode</a:t>
            </a:r>
          </a:p>
        </p:txBody>
      </p:sp>
      <p:sp>
        <p:nvSpPr>
          <p:cNvPr id="42" name="Oval 41"/>
          <p:cNvSpPr/>
          <p:nvPr/>
        </p:nvSpPr>
        <p:spPr>
          <a:xfrm>
            <a:off x="2971800" y="2895600"/>
            <a:ext cx="381000" cy="304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8728" name="Picture 39" descr="Internal anatomy of a crayfish REV copy.tif"/>
          <p:cNvPicPr>
            <a:picLocks noChangeAspect="1"/>
          </p:cNvPicPr>
          <p:nvPr/>
        </p:nvPicPr>
        <p:blipFill>
          <a:blip r:embed="rId4" cstate="print"/>
          <a:srcRect/>
          <a:stretch>
            <a:fillRect/>
          </a:stretch>
        </p:blipFill>
        <p:spPr bwMode="auto">
          <a:xfrm>
            <a:off x="5816600" y="4419600"/>
            <a:ext cx="2717800" cy="1436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Number Placeholder 28"/>
          <p:cNvSpPr>
            <a:spLocks noGrp="1"/>
          </p:cNvSpPr>
          <p:nvPr>
            <p:ph type="sldNum" sz="quarter" idx="12"/>
          </p:nvPr>
        </p:nvSpPr>
        <p:spPr>
          <a:xfrm>
            <a:off x="6934200" y="6534150"/>
            <a:ext cx="2133600" cy="476250"/>
          </a:xfrm>
          <a:noFill/>
        </p:spPr>
        <p:txBody>
          <a:bodyPr/>
          <a:lstStyle/>
          <a:p>
            <a:fld id="{2CF289DF-A1EF-442F-AF7F-292B64B76052}" type="slidenum">
              <a:rPr lang="en-US" smtClean="0"/>
              <a:pPr/>
              <a:t>25</a:t>
            </a:fld>
            <a:endParaRPr lang="en-US" smtClean="0"/>
          </a:p>
        </p:txBody>
      </p:sp>
      <p:pic>
        <p:nvPicPr>
          <p:cNvPr id="160770" name="Picture 2" descr="Abdomen setup.tif"/>
          <p:cNvPicPr>
            <a:picLocks noChangeAspect="1"/>
          </p:cNvPicPr>
          <p:nvPr/>
        </p:nvPicPr>
        <p:blipFill>
          <a:blip r:embed="rId3" cstate="print"/>
          <a:srcRect/>
          <a:stretch>
            <a:fillRect/>
          </a:stretch>
        </p:blipFill>
        <p:spPr bwMode="auto">
          <a:xfrm>
            <a:off x="838200" y="838200"/>
            <a:ext cx="7391400" cy="5543550"/>
          </a:xfrm>
          <a:prstGeom prst="rect">
            <a:avLst/>
          </a:prstGeom>
          <a:noFill/>
          <a:ln w="9525">
            <a:noFill/>
            <a:miter lim="800000"/>
            <a:headEnd/>
            <a:tailEnd/>
          </a:ln>
        </p:spPr>
      </p:pic>
      <p:sp>
        <p:nvSpPr>
          <p:cNvPr id="4" name="Title 1"/>
          <p:cNvSpPr txBox="1">
            <a:spLocks/>
          </p:cNvSpPr>
          <p:nvPr/>
        </p:nvSpPr>
        <p:spPr>
          <a:xfrm>
            <a:off x="301625" y="228600"/>
            <a:ext cx="8534400" cy="457200"/>
          </a:xfrm>
          <a:prstGeom prst="rect">
            <a:avLst/>
          </a:prstGeom>
        </p:spPr>
        <p:txBody>
          <a:bodyPr anchor="b"/>
          <a:lstStyle/>
          <a:p>
            <a:pPr algn="ctr" fontAlgn="auto">
              <a:spcAft>
                <a:spcPts val="0"/>
              </a:spcAft>
              <a:defRPr/>
            </a:pPr>
            <a:r>
              <a:rPr lang="en-US" sz="3000" b="0" dirty="0">
                <a:solidFill>
                  <a:srgbClr val="7A0000"/>
                </a:solidFill>
                <a:latin typeface="Georgia" pitchFamily="18" charset="0"/>
                <a:ea typeface="+mj-ea"/>
                <a:cs typeface="+mj-cs"/>
              </a:rPr>
              <a:t>Neural Circuitry</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87" descr="NS Schematic revised AGAIn.tif"/>
          <p:cNvPicPr>
            <a:picLocks noChangeAspect="1"/>
          </p:cNvPicPr>
          <p:nvPr/>
        </p:nvPicPr>
        <p:blipFill>
          <a:blip r:embed="rId3" cstate="print"/>
          <a:srcRect/>
          <a:stretch>
            <a:fillRect/>
          </a:stretch>
        </p:blipFill>
        <p:spPr bwMode="auto">
          <a:xfrm>
            <a:off x="228600" y="1905000"/>
            <a:ext cx="4895850" cy="4114800"/>
          </a:xfrm>
          <a:prstGeom prst="rect">
            <a:avLst/>
          </a:prstGeom>
          <a:noFill/>
          <a:ln w="9525">
            <a:noFill/>
            <a:miter lim="800000"/>
            <a:headEnd/>
            <a:tailEnd/>
          </a:ln>
        </p:spPr>
      </p:pic>
      <p:sp>
        <p:nvSpPr>
          <p:cNvPr id="18" name="Title 1"/>
          <p:cNvSpPr txBox="1">
            <a:spLocks/>
          </p:cNvSpPr>
          <p:nvPr/>
        </p:nvSpPr>
        <p:spPr>
          <a:xfrm>
            <a:off x="301625" y="381000"/>
            <a:ext cx="8534400" cy="457200"/>
          </a:xfrm>
          <a:prstGeom prst="rect">
            <a:avLst/>
          </a:prstGeom>
        </p:spPr>
        <p:txBody>
          <a:bodyPr anchor="b"/>
          <a:lstStyle/>
          <a:p>
            <a:pPr algn="ctr" fontAlgn="auto">
              <a:spcAft>
                <a:spcPts val="0"/>
              </a:spcAft>
              <a:defRPr/>
            </a:pPr>
            <a:r>
              <a:rPr lang="en-US" sz="3000" b="0" dirty="0">
                <a:solidFill>
                  <a:srgbClr val="7A0000"/>
                </a:solidFill>
                <a:latin typeface="Georgia" pitchFamily="18" charset="0"/>
                <a:ea typeface="+mj-ea"/>
                <a:cs typeface="+mj-cs"/>
              </a:rPr>
              <a:t>Neural Circuitry</a:t>
            </a:r>
          </a:p>
        </p:txBody>
      </p:sp>
      <p:sp>
        <p:nvSpPr>
          <p:cNvPr id="48" name="Slide Number Placeholder 47"/>
          <p:cNvSpPr>
            <a:spLocks noGrp="1"/>
          </p:cNvSpPr>
          <p:nvPr>
            <p:ph type="sldNum" sz="quarter" idx="12"/>
          </p:nvPr>
        </p:nvSpPr>
        <p:spPr/>
        <p:txBody>
          <a:bodyPr/>
          <a:lstStyle/>
          <a:p>
            <a:pPr>
              <a:defRPr/>
            </a:pPr>
            <a:fld id="{0D3B1EA9-253D-4714-BFA8-B25CEB6019BF}" type="slidenum">
              <a:rPr lang="en-US"/>
              <a:pPr>
                <a:defRPr/>
              </a:pPr>
              <a:t>26</a:t>
            </a:fld>
            <a:endParaRPr lang="en-US" dirty="0"/>
          </a:p>
        </p:txBody>
      </p:sp>
      <p:sp>
        <p:nvSpPr>
          <p:cNvPr id="162820" name="TextBox 52"/>
          <p:cNvSpPr txBox="1">
            <a:spLocks noChangeArrowheads="1"/>
          </p:cNvSpPr>
          <p:nvPr/>
        </p:nvSpPr>
        <p:spPr bwMode="auto">
          <a:xfrm>
            <a:off x="533400" y="6019800"/>
            <a:ext cx="1600200" cy="381000"/>
          </a:xfrm>
          <a:prstGeom prst="rect">
            <a:avLst/>
          </a:prstGeom>
          <a:noFill/>
          <a:ln w="9525">
            <a:noFill/>
            <a:miter lim="800000"/>
            <a:headEnd/>
            <a:tailEnd/>
          </a:ln>
        </p:spPr>
        <p:txBody>
          <a:bodyPr>
            <a:spAutoFit/>
          </a:bodyPr>
          <a:lstStyle/>
          <a:p>
            <a:pPr algn="ctr"/>
            <a:r>
              <a:rPr lang="en-US"/>
              <a:t>Posterior</a:t>
            </a:r>
          </a:p>
        </p:txBody>
      </p:sp>
      <p:sp>
        <p:nvSpPr>
          <p:cNvPr id="162821" name="TextBox 53"/>
          <p:cNvSpPr txBox="1">
            <a:spLocks noChangeArrowheads="1"/>
          </p:cNvSpPr>
          <p:nvPr/>
        </p:nvSpPr>
        <p:spPr bwMode="auto">
          <a:xfrm>
            <a:off x="533400" y="1524000"/>
            <a:ext cx="1600200" cy="381000"/>
          </a:xfrm>
          <a:prstGeom prst="rect">
            <a:avLst/>
          </a:prstGeom>
          <a:noFill/>
          <a:ln w="9525">
            <a:noFill/>
            <a:miter lim="800000"/>
            <a:headEnd/>
            <a:tailEnd/>
          </a:ln>
        </p:spPr>
        <p:txBody>
          <a:bodyPr>
            <a:spAutoFit/>
          </a:bodyPr>
          <a:lstStyle/>
          <a:p>
            <a:pPr algn="ctr"/>
            <a:r>
              <a:rPr lang="en-US"/>
              <a:t>Anterior</a:t>
            </a:r>
          </a:p>
        </p:txBody>
      </p:sp>
      <p:sp>
        <p:nvSpPr>
          <p:cNvPr id="162822" name="TextBox 59"/>
          <p:cNvSpPr txBox="1">
            <a:spLocks noChangeArrowheads="1"/>
          </p:cNvSpPr>
          <p:nvPr/>
        </p:nvSpPr>
        <p:spPr bwMode="auto">
          <a:xfrm>
            <a:off x="1600200" y="4343400"/>
            <a:ext cx="762000" cy="230188"/>
          </a:xfrm>
          <a:prstGeom prst="rect">
            <a:avLst/>
          </a:prstGeom>
          <a:solidFill>
            <a:schemeClr val="bg1"/>
          </a:solidFill>
          <a:ln w="9525">
            <a:noFill/>
            <a:miter lim="800000"/>
            <a:headEnd/>
            <a:tailEnd/>
          </a:ln>
        </p:spPr>
        <p:txBody>
          <a:bodyPr>
            <a:spAutoFit/>
          </a:bodyPr>
          <a:lstStyle/>
          <a:p>
            <a:r>
              <a:rPr lang="en-US" sz="900">
                <a:latin typeface="Arial Black" pitchFamily="34" charset="0"/>
              </a:rPr>
              <a:t>MUSCLE</a:t>
            </a:r>
          </a:p>
        </p:txBody>
      </p:sp>
      <p:sp>
        <p:nvSpPr>
          <p:cNvPr id="74" name="Oval 73"/>
          <p:cNvSpPr/>
          <p:nvPr/>
        </p:nvSpPr>
        <p:spPr>
          <a:xfrm>
            <a:off x="1219200" y="2819400"/>
            <a:ext cx="381000" cy="381000"/>
          </a:xfrm>
          <a:prstGeom prst="ellipse">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2824" name="TextBox 74"/>
          <p:cNvSpPr txBox="1">
            <a:spLocks noChangeArrowheads="1"/>
          </p:cNvSpPr>
          <p:nvPr/>
        </p:nvSpPr>
        <p:spPr bwMode="auto">
          <a:xfrm>
            <a:off x="1600200" y="2514600"/>
            <a:ext cx="609600" cy="384175"/>
          </a:xfrm>
          <a:prstGeom prst="rect">
            <a:avLst/>
          </a:prstGeom>
          <a:noFill/>
          <a:ln w="9525">
            <a:noFill/>
            <a:miter lim="800000"/>
            <a:headEnd/>
            <a:tailEnd/>
          </a:ln>
        </p:spPr>
        <p:txBody>
          <a:bodyPr>
            <a:spAutoFit/>
          </a:bodyPr>
          <a:lstStyle/>
          <a:p>
            <a:r>
              <a:rPr lang="en-US">
                <a:solidFill>
                  <a:srgbClr val="C00000"/>
                </a:solidFill>
              </a:rPr>
              <a:t>Ach</a:t>
            </a:r>
          </a:p>
        </p:txBody>
      </p:sp>
      <p:sp>
        <p:nvSpPr>
          <p:cNvPr id="76" name="Rectangle 75"/>
          <p:cNvSpPr/>
          <p:nvPr/>
        </p:nvSpPr>
        <p:spPr>
          <a:xfrm>
            <a:off x="2590800" y="2971800"/>
            <a:ext cx="1447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2826" name="TextBox 61"/>
          <p:cNvSpPr txBox="1">
            <a:spLocks noChangeArrowheads="1"/>
          </p:cNvSpPr>
          <p:nvPr/>
        </p:nvSpPr>
        <p:spPr bwMode="auto">
          <a:xfrm>
            <a:off x="2743200" y="2314575"/>
            <a:ext cx="1066800" cy="276225"/>
          </a:xfrm>
          <a:prstGeom prst="rect">
            <a:avLst/>
          </a:prstGeom>
          <a:solidFill>
            <a:schemeClr val="bg1"/>
          </a:solidFill>
          <a:ln w="9525">
            <a:noFill/>
            <a:miter lim="800000"/>
            <a:headEnd/>
            <a:tailEnd/>
          </a:ln>
        </p:spPr>
        <p:txBody>
          <a:bodyPr>
            <a:spAutoFit/>
          </a:bodyPr>
          <a:lstStyle/>
          <a:p>
            <a:r>
              <a:rPr lang="en-US" sz="1200">
                <a:latin typeface="Arial Black" pitchFamily="34" charset="0"/>
              </a:rPr>
              <a:t>SENSORY</a:t>
            </a:r>
          </a:p>
        </p:txBody>
      </p:sp>
      <p:sp>
        <p:nvSpPr>
          <p:cNvPr id="77" name="Left Arrow 76"/>
          <p:cNvSpPr/>
          <p:nvPr/>
        </p:nvSpPr>
        <p:spPr>
          <a:xfrm>
            <a:off x="2971800" y="2514600"/>
            <a:ext cx="533400" cy="152400"/>
          </a:xfrm>
          <a:prstGeom prst="lef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 name="Rectangle 78"/>
          <p:cNvSpPr/>
          <p:nvPr/>
        </p:nvSpPr>
        <p:spPr>
          <a:xfrm>
            <a:off x="1143000" y="3505200"/>
            <a:ext cx="106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2829" name="TextBox 60"/>
          <p:cNvSpPr txBox="1">
            <a:spLocks noChangeArrowheads="1"/>
          </p:cNvSpPr>
          <p:nvPr/>
        </p:nvSpPr>
        <p:spPr bwMode="auto">
          <a:xfrm>
            <a:off x="1371600" y="3810000"/>
            <a:ext cx="1143000" cy="276225"/>
          </a:xfrm>
          <a:prstGeom prst="rect">
            <a:avLst/>
          </a:prstGeom>
          <a:solidFill>
            <a:schemeClr val="bg1"/>
          </a:solidFill>
          <a:ln w="9525">
            <a:noFill/>
            <a:miter lim="800000"/>
            <a:headEnd/>
            <a:tailEnd/>
          </a:ln>
        </p:spPr>
        <p:txBody>
          <a:bodyPr>
            <a:spAutoFit/>
          </a:bodyPr>
          <a:lstStyle/>
          <a:p>
            <a:r>
              <a:rPr lang="en-US" sz="1200">
                <a:latin typeface="Arial Black" pitchFamily="34" charset="0"/>
              </a:rPr>
              <a:t>MOTOR</a:t>
            </a:r>
          </a:p>
        </p:txBody>
      </p:sp>
      <p:sp>
        <p:nvSpPr>
          <p:cNvPr id="80" name="Rectangle 79"/>
          <p:cNvSpPr/>
          <p:nvPr/>
        </p:nvSpPr>
        <p:spPr>
          <a:xfrm>
            <a:off x="1143000" y="3810000"/>
            <a:ext cx="152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 name="Left Arrow 77"/>
          <p:cNvSpPr/>
          <p:nvPr/>
        </p:nvSpPr>
        <p:spPr>
          <a:xfrm rot="16200000">
            <a:off x="1028700" y="3924300"/>
            <a:ext cx="533400" cy="152400"/>
          </a:xfrm>
          <a:prstGeom prst="lef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Rectangle 80"/>
          <p:cNvSpPr/>
          <p:nvPr/>
        </p:nvSpPr>
        <p:spPr>
          <a:xfrm>
            <a:off x="2590800" y="3962400"/>
            <a:ext cx="24384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Left Arrow 81"/>
          <p:cNvSpPr/>
          <p:nvPr/>
        </p:nvSpPr>
        <p:spPr>
          <a:xfrm rot="368218">
            <a:off x="1201738" y="3478213"/>
            <a:ext cx="927100" cy="136525"/>
          </a:xfrm>
          <a:prstGeom prst="leftArrow">
            <a:avLst/>
          </a:prstGeom>
          <a:solidFill>
            <a:srgbClr val="C00000"/>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C00000"/>
              </a:solidFill>
            </a:endParaRPr>
          </a:p>
        </p:txBody>
      </p:sp>
      <p:sp>
        <p:nvSpPr>
          <p:cNvPr id="83" name="TextBox 82"/>
          <p:cNvSpPr txBox="1">
            <a:spLocks noChangeArrowheads="1"/>
          </p:cNvSpPr>
          <p:nvPr/>
        </p:nvSpPr>
        <p:spPr bwMode="auto">
          <a:xfrm>
            <a:off x="685800" y="2798763"/>
            <a:ext cx="381000" cy="554037"/>
          </a:xfrm>
          <a:prstGeom prst="rect">
            <a:avLst/>
          </a:prstGeom>
          <a:noFill/>
          <a:ln w="9525">
            <a:noFill/>
            <a:miter lim="800000"/>
            <a:headEnd/>
            <a:tailEnd/>
          </a:ln>
        </p:spPr>
        <p:txBody>
          <a:bodyPr>
            <a:spAutoFit/>
          </a:bodyPr>
          <a:lstStyle/>
          <a:p>
            <a:r>
              <a:rPr lang="en-US" sz="3000">
                <a:solidFill>
                  <a:srgbClr val="C00000"/>
                </a:solidFill>
              </a:rPr>
              <a:t>?</a:t>
            </a:r>
          </a:p>
        </p:txBody>
      </p:sp>
      <p:sp>
        <p:nvSpPr>
          <p:cNvPr id="84" name="TextBox 83"/>
          <p:cNvSpPr txBox="1">
            <a:spLocks noChangeArrowheads="1"/>
          </p:cNvSpPr>
          <p:nvPr/>
        </p:nvSpPr>
        <p:spPr bwMode="auto">
          <a:xfrm>
            <a:off x="2133600" y="3276600"/>
            <a:ext cx="457200" cy="554038"/>
          </a:xfrm>
          <a:prstGeom prst="rect">
            <a:avLst/>
          </a:prstGeom>
          <a:solidFill>
            <a:schemeClr val="bg1"/>
          </a:solidFill>
          <a:ln w="9525">
            <a:noFill/>
            <a:miter lim="800000"/>
            <a:headEnd/>
            <a:tailEnd/>
          </a:ln>
        </p:spPr>
        <p:txBody>
          <a:bodyPr>
            <a:spAutoFit/>
          </a:bodyPr>
          <a:lstStyle/>
          <a:p>
            <a:r>
              <a:rPr lang="en-US" sz="3000">
                <a:solidFill>
                  <a:srgbClr val="C00000"/>
                </a:solidFill>
              </a:rPr>
              <a:t>?</a:t>
            </a:r>
          </a:p>
        </p:txBody>
      </p:sp>
      <p:sp>
        <p:nvSpPr>
          <p:cNvPr id="85" name="Oval 84"/>
          <p:cNvSpPr/>
          <p:nvPr/>
        </p:nvSpPr>
        <p:spPr>
          <a:xfrm>
            <a:off x="2286000" y="5334000"/>
            <a:ext cx="304800" cy="381000"/>
          </a:xfrm>
          <a:prstGeom prst="ellipse">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 name="TextBox 85"/>
          <p:cNvSpPr txBox="1">
            <a:spLocks noChangeArrowheads="1"/>
          </p:cNvSpPr>
          <p:nvPr/>
        </p:nvSpPr>
        <p:spPr bwMode="auto">
          <a:xfrm>
            <a:off x="2590800" y="5330825"/>
            <a:ext cx="1524000" cy="384175"/>
          </a:xfrm>
          <a:prstGeom prst="rect">
            <a:avLst/>
          </a:prstGeom>
          <a:noFill/>
          <a:ln w="9525">
            <a:noFill/>
            <a:miter lim="800000"/>
            <a:headEnd/>
            <a:tailEnd/>
          </a:ln>
        </p:spPr>
        <p:txBody>
          <a:bodyPr>
            <a:spAutoFit/>
          </a:bodyPr>
          <a:lstStyle/>
          <a:p>
            <a:r>
              <a:rPr lang="en-US">
                <a:solidFill>
                  <a:srgbClr val="C00000"/>
                </a:solidFill>
              </a:rPr>
              <a:t>Glutamate</a:t>
            </a:r>
          </a:p>
        </p:txBody>
      </p:sp>
      <p:sp>
        <p:nvSpPr>
          <p:cNvPr id="162838" name="TextBox 22"/>
          <p:cNvSpPr txBox="1">
            <a:spLocks noChangeArrowheads="1"/>
          </p:cNvSpPr>
          <p:nvPr/>
        </p:nvSpPr>
        <p:spPr bwMode="auto">
          <a:xfrm>
            <a:off x="6400800" y="-152400"/>
            <a:ext cx="184150" cy="384175"/>
          </a:xfrm>
          <a:prstGeom prst="rect">
            <a:avLst/>
          </a:prstGeom>
          <a:noFill/>
          <a:ln w="9525">
            <a:noFill/>
            <a:miter lim="800000"/>
            <a:headEnd/>
            <a:tailEnd/>
          </a:ln>
        </p:spPr>
        <p:txBody>
          <a:bodyPr wrap="none">
            <a:spAutoFit/>
          </a:bodyPr>
          <a:lstStyle/>
          <a:p>
            <a:endParaRPr lang="en-US"/>
          </a:p>
        </p:txBody>
      </p:sp>
      <p:sp>
        <p:nvSpPr>
          <p:cNvPr id="24" name="TextBox 23"/>
          <p:cNvSpPr txBox="1">
            <a:spLocks noChangeArrowheads="1"/>
          </p:cNvSpPr>
          <p:nvPr/>
        </p:nvSpPr>
        <p:spPr bwMode="auto">
          <a:xfrm>
            <a:off x="5257800" y="1752600"/>
            <a:ext cx="3581400" cy="4324350"/>
          </a:xfrm>
          <a:prstGeom prst="rect">
            <a:avLst/>
          </a:prstGeom>
          <a:noFill/>
          <a:ln w="9525">
            <a:noFill/>
            <a:miter lim="800000"/>
            <a:headEnd/>
            <a:tailEnd/>
          </a:ln>
        </p:spPr>
        <p:txBody>
          <a:bodyPr>
            <a:spAutoFit/>
          </a:bodyPr>
          <a:lstStyle/>
          <a:p>
            <a:r>
              <a:rPr lang="en-US" sz="2500" u="sng"/>
              <a:t>Sensory</a:t>
            </a:r>
            <a:r>
              <a:rPr lang="en-US" sz="2500"/>
              <a:t> </a:t>
            </a:r>
            <a:r>
              <a:rPr lang="en-US" sz="2500">
                <a:sym typeface="Wingdings" pitchFamily="2" charset="2"/>
              </a:rPr>
              <a:t> Cholinergic</a:t>
            </a:r>
          </a:p>
          <a:p>
            <a:endParaRPr lang="en-US" sz="2500">
              <a:sym typeface="Wingdings" pitchFamily="2" charset="2"/>
            </a:endParaRPr>
          </a:p>
          <a:p>
            <a:r>
              <a:rPr lang="en-US" sz="2500" u="sng">
                <a:sym typeface="Wingdings" pitchFamily="2" charset="2"/>
              </a:rPr>
              <a:t>Interneurons</a:t>
            </a:r>
          </a:p>
          <a:p>
            <a:r>
              <a:rPr lang="en-US" sz="2500">
                <a:sym typeface="Wingdings" pitchFamily="2" charset="2"/>
              </a:rPr>
              <a:t>Chemical?  NT?</a:t>
            </a:r>
          </a:p>
          <a:p>
            <a:r>
              <a:rPr lang="en-US" sz="2500">
                <a:sym typeface="Wingdings" pitchFamily="2" charset="2"/>
              </a:rPr>
              <a:t>Gap Junctions?</a:t>
            </a:r>
          </a:p>
          <a:p>
            <a:endParaRPr lang="en-US" sz="2500">
              <a:sym typeface="Wingdings" pitchFamily="2" charset="2"/>
            </a:endParaRPr>
          </a:p>
          <a:p>
            <a:r>
              <a:rPr lang="en-US" sz="2500" u="sng">
                <a:sym typeface="Wingdings" pitchFamily="2" charset="2"/>
              </a:rPr>
              <a:t>Motor Root</a:t>
            </a:r>
          </a:p>
          <a:p>
            <a:r>
              <a:rPr lang="en-US" sz="2500">
                <a:sym typeface="Wingdings" pitchFamily="2" charset="2"/>
              </a:rPr>
              <a:t>Chemical?  NT?</a:t>
            </a:r>
          </a:p>
          <a:p>
            <a:r>
              <a:rPr lang="en-US" sz="2500">
                <a:sym typeface="Wingdings" pitchFamily="2" charset="2"/>
              </a:rPr>
              <a:t>Gap Junctions?</a:t>
            </a:r>
          </a:p>
          <a:p>
            <a:endParaRPr lang="en-US" sz="2500">
              <a:sym typeface="Wingdings" pitchFamily="2" charset="2"/>
            </a:endParaRPr>
          </a:p>
          <a:p>
            <a:r>
              <a:rPr lang="en-US" sz="2500" u="sng">
                <a:sym typeface="Wingdings" pitchFamily="2" charset="2"/>
              </a:rPr>
              <a:t>NMJ </a:t>
            </a:r>
            <a:r>
              <a:rPr lang="en-US" sz="2500">
                <a:sym typeface="Wingdings" pitchFamily="2" charset="2"/>
              </a:rPr>
              <a:t> Glutamate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p:bldP spid="84" grpId="0" animBg="1"/>
      <p:bldP spid="85" grpId="0" animBg="1"/>
      <p:bldP spid="8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1"/>
          <p:cNvSpPr>
            <a:spLocks noGrp="1"/>
          </p:cNvSpPr>
          <p:nvPr>
            <p:ph type="title" idx="4294967295"/>
          </p:nvPr>
        </p:nvSpPr>
        <p:spPr bwMode="auto">
          <a:xfrm>
            <a:off x="304800" y="381000"/>
            <a:ext cx="8534400" cy="457200"/>
          </a:xfrm>
          <a:prstGeom prst="rect">
            <a:avLst/>
          </a:prstGeom>
          <a:noFill/>
          <a:ln>
            <a:miter lim="800000"/>
            <a:headEnd/>
            <a:tailEnd/>
          </a:ln>
        </p:spPr>
        <p:txBody>
          <a:bodyPr/>
          <a:lstStyle/>
          <a:p>
            <a:pPr eaLnBrk="1" hangingPunct="1"/>
            <a:r>
              <a:rPr lang="en-US" sz="3000" smtClean="0">
                <a:solidFill>
                  <a:srgbClr val="7A0000"/>
                </a:solidFill>
                <a:latin typeface="Georgia" pitchFamily="18" charset="0"/>
              </a:rPr>
              <a:t>Neural Circuitry:  Spike Recordings</a:t>
            </a:r>
          </a:p>
        </p:txBody>
      </p:sp>
      <p:grpSp>
        <p:nvGrpSpPr>
          <p:cNvPr id="95234" name="Group 233"/>
          <p:cNvGrpSpPr>
            <a:grpSpLocks/>
          </p:cNvGrpSpPr>
          <p:nvPr/>
        </p:nvGrpSpPr>
        <p:grpSpPr bwMode="auto">
          <a:xfrm>
            <a:off x="1143000" y="5943600"/>
            <a:ext cx="6934200" cy="457200"/>
            <a:chOff x="13411200" y="30937200"/>
            <a:chExt cx="7543800" cy="456906"/>
          </a:xfrm>
        </p:grpSpPr>
        <p:sp>
          <p:nvSpPr>
            <p:cNvPr id="164874" name="TextBox 230"/>
            <p:cNvSpPr txBox="1">
              <a:spLocks noChangeArrowheads="1"/>
            </p:cNvSpPr>
            <p:nvPr/>
          </p:nvSpPr>
          <p:spPr bwMode="auto">
            <a:xfrm>
              <a:off x="13411200" y="30937200"/>
              <a:ext cx="7543800" cy="456906"/>
            </a:xfrm>
            <a:prstGeom prst="rect">
              <a:avLst/>
            </a:prstGeom>
            <a:noFill/>
            <a:ln w="9525">
              <a:noFill/>
              <a:miter lim="800000"/>
              <a:headEnd/>
              <a:tailEnd/>
            </a:ln>
          </p:spPr>
          <p:txBody>
            <a:bodyPr>
              <a:spAutoFit/>
            </a:bodyPr>
            <a:lstStyle/>
            <a:p>
              <a:r>
                <a:rPr lang="en-US" sz="2400" b="0">
                  <a:solidFill>
                    <a:schemeClr val="tx1"/>
                  </a:solidFill>
                  <a:latin typeface="Arial" charset="0"/>
                </a:rPr>
                <a:t>Sensory </a:t>
              </a:r>
              <a:r>
                <a:rPr lang="en-US" sz="2400" b="0">
                  <a:solidFill>
                    <a:schemeClr val="tx1"/>
                  </a:solidFill>
                  <a:latin typeface="Arial" charset="0"/>
                  <a:sym typeface="Wingdings" pitchFamily="2" charset="2"/>
                </a:rPr>
                <a:t>	  CNS (Interneurons)  	 Motor</a:t>
              </a:r>
              <a:endParaRPr lang="en-US" sz="2400" b="0">
                <a:solidFill>
                  <a:schemeClr val="tx1"/>
                </a:solidFill>
                <a:latin typeface="Arial" charset="0"/>
              </a:endParaRPr>
            </a:p>
          </p:txBody>
        </p:sp>
        <p:sp>
          <p:nvSpPr>
            <p:cNvPr id="232" name="Right Arrow 231"/>
            <p:cNvSpPr/>
            <p:nvPr/>
          </p:nvSpPr>
          <p:spPr>
            <a:xfrm>
              <a:off x="14867112" y="31013351"/>
              <a:ext cx="533661" cy="30460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b="0"/>
            </a:p>
          </p:txBody>
        </p:sp>
        <p:sp>
          <p:nvSpPr>
            <p:cNvPr id="233" name="Right Arrow 232"/>
            <p:cNvSpPr/>
            <p:nvPr/>
          </p:nvSpPr>
          <p:spPr>
            <a:xfrm>
              <a:off x="18687370" y="31013351"/>
              <a:ext cx="609652" cy="30460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b="0"/>
            </a:p>
          </p:txBody>
        </p:sp>
      </p:grpSp>
      <p:sp>
        <p:nvSpPr>
          <p:cNvPr id="164867" name="Slide Number Placeholder 9"/>
          <p:cNvSpPr>
            <a:spLocks noGrp="1"/>
          </p:cNvSpPr>
          <p:nvPr>
            <p:ph type="sldNum" sz="quarter" idx="12"/>
          </p:nvPr>
        </p:nvSpPr>
        <p:spPr>
          <a:noFill/>
        </p:spPr>
        <p:txBody>
          <a:bodyPr/>
          <a:lstStyle/>
          <a:p>
            <a:fld id="{25C146BC-3021-4BFD-9A9F-537451AC589B}" type="slidenum">
              <a:rPr lang="en-US" smtClean="0"/>
              <a:pPr/>
              <a:t>27</a:t>
            </a:fld>
            <a:endParaRPr lang="en-US" smtClean="0"/>
          </a:p>
        </p:txBody>
      </p:sp>
      <p:pic>
        <p:nvPicPr>
          <p:cNvPr id="164868" name="Picture 70" descr="Circuitry-traces"/>
          <p:cNvPicPr>
            <a:picLocks noChangeAspect="1" noChangeArrowheads="1"/>
          </p:cNvPicPr>
          <p:nvPr/>
        </p:nvPicPr>
        <p:blipFill>
          <a:blip r:embed="rId3" cstate="print"/>
          <a:srcRect/>
          <a:stretch>
            <a:fillRect/>
          </a:stretch>
        </p:blipFill>
        <p:spPr bwMode="auto">
          <a:xfrm>
            <a:off x="304800" y="1371600"/>
            <a:ext cx="8510588" cy="4191000"/>
          </a:xfrm>
          <a:prstGeom prst="rect">
            <a:avLst/>
          </a:prstGeom>
          <a:noFill/>
          <a:ln w="28575">
            <a:solidFill>
              <a:srgbClr val="A2A8BA"/>
            </a:solidFill>
            <a:miter lim="800000"/>
            <a:headEnd/>
            <a:tailEnd/>
          </a:ln>
        </p:spPr>
      </p:pic>
      <p:sp>
        <p:nvSpPr>
          <p:cNvPr id="12" name="Rectangle 11"/>
          <p:cNvSpPr/>
          <p:nvPr/>
        </p:nvSpPr>
        <p:spPr>
          <a:xfrm>
            <a:off x="381000" y="3505200"/>
            <a:ext cx="83820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Line 41"/>
          <p:cNvSpPr>
            <a:spLocks noChangeShapeType="1"/>
          </p:cNvSpPr>
          <p:nvPr/>
        </p:nvSpPr>
        <p:spPr bwMode="auto">
          <a:xfrm flipH="1">
            <a:off x="3505200" y="5943600"/>
            <a:ext cx="304800" cy="457200"/>
          </a:xfrm>
          <a:prstGeom prst="line">
            <a:avLst/>
          </a:prstGeom>
          <a:noFill/>
          <a:ln w="38100">
            <a:solidFill>
              <a:srgbClr val="0000FF"/>
            </a:solidFill>
            <a:round/>
            <a:headEnd/>
            <a:tailEnd/>
          </a:ln>
        </p:spPr>
        <p:txBody>
          <a:bodyPr/>
          <a:lstStyle/>
          <a:p>
            <a:endParaRPr lang="en-US"/>
          </a:p>
        </p:txBody>
      </p:sp>
      <p:sp>
        <p:nvSpPr>
          <p:cNvPr id="15" name="Line 41"/>
          <p:cNvSpPr>
            <a:spLocks noChangeShapeType="1"/>
          </p:cNvSpPr>
          <p:nvPr/>
        </p:nvSpPr>
        <p:spPr bwMode="auto">
          <a:xfrm>
            <a:off x="3505200" y="5943600"/>
            <a:ext cx="304800" cy="457200"/>
          </a:xfrm>
          <a:prstGeom prst="line">
            <a:avLst/>
          </a:prstGeom>
          <a:noFill/>
          <a:ln w="38100">
            <a:solidFill>
              <a:srgbClr val="0000FF"/>
            </a:solidFill>
            <a:round/>
            <a:headEnd/>
            <a:tailEnd/>
          </a:ln>
        </p:spPr>
        <p:txBody>
          <a:bodyPr/>
          <a:lstStyle/>
          <a:p>
            <a:endParaRPr lang="en-US"/>
          </a:p>
        </p:txBody>
      </p:sp>
      <p:cxnSp>
        <p:nvCxnSpPr>
          <p:cNvPr id="16" name="Straight Connector 15"/>
          <p:cNvCxnSpPr/>
          <p:nvPr/>
        </p:nvCxnSpPr>
        <p:spPr>
          <a:xfrm>
            <a:off x="381000" y="1676400"/>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4873" name="TextBox 16"/>
          <p:cNvSpPr txBox="1">
            <a:spLocks noChangeArrowheads="1"/>
          </p:cNvSpPr>
          <p:nvPr/>
        </p:nvSpPr>
        <p:spPr bwMode="auto">
          <a:xfrm>
            <a:off x="457200" y="1371600"/>
            <a:ext cx="914400" cy="323850"/>
          </a:xfrm>
          <a:prstGeom prst="rect">
            <a:avLst/>
          </a:prstGeom>
          <a:noFill/>
          <a:ln w="9525">
            <a:noFill/>
            <a:miter lim="800000"/>
            <a:headEnd/>
            <a:tailEnd/>
          </a:ln>
        </p:spPr>
        <p:txBody>
          <a:bodyPr>
            <a:spAutoFit/>
          </a:bodyPr>
          <a:lstStyle/>
          <a:p>
            <a:r>
              <a:rPr lang="en-US" sz="1500" b="0">
                <a:solidFill>
                  <a:schemeClr val="tx1"/>
                </a:solidFill>
              </a:rPr>
              <a:t>2.5 sec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2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1" descr="Revised Circuit without Sensory ELectrode.tif"/>
          <p:cNvPicPr>
            <a:picLocks noChangeAspect="1"/>
          </p:cNvPicPr>
          <p:nvPr/>
        </p:nvPicPr>
        <p:blipFill>
          <a:blip r:embed="rId3" cstate="print"/>
          <a:srcRect/>
          <a:stretch>
            <a:fillRect/>
          </a:stretch>
        </p:blipFill>
        <p:spPr bwMode="auto">
          <a:xfrm>
            <a:off x="228600" y="1981200"/>
            <a:ext cx="4711700" cy="3962400"/>
          </a:xfrm>
          <a:prstGeom prst="rect">
            <a:avLst/>
          </a:prstGeom>
          <a:noFill/>
          <a:ln w="9525">
            <a:noFill/>
            <a:miter lim="800000"/>
            <a:headEnd/>
            <a:tailEnd/>
          </a:ln>
        </p:spPr>
      </p:pic>
      <p:sp>
        <p:nvSpPr>
          <p:cNvPr id="18" name="Title 1"/>
          <p:cNvSpPr txBox="1">
            <a:spLocks/>
          </p:cNvSpPr>
          <p:nvPr/>
        </p:nvSpPr>
        <p:spPr>
          <a:xfrm>
            <a:off x="301625" y="381000"/>
            <a:ext cx="8534400" cy="457200"/>
          </a:xfrm>
          <a:prstGeom prst="rect">
            <a:avLst/>
          </a:prstGeom>
        </p:spPr>
        <p:txBody>
          <a:bodyPr anchor="b"/>
          <a:lstStyle/>
          <a:p>
            <a:pPr algn="ctr" fontAlgn="auto">
              <a:spcAft>
                <a:spcPts val="0"/>
              </a:spcAft>
              <a:defRPr/>
            </a:pPr>
            <a:r>
              <a:rPr lang="en-US" sz="3000" b="0" dirty="0">
                <a:solidFill>
                  <a:srgbClr val="7A0000"/>
                </a:solidFill>
                <a:latin typeface="Georgia" pitchFamily="18" charset="0"/>
                <a:ea typeface="+mj-ea"/>
                <a:cs typeface="+mj-cs"/>
              </a:rPr>
              <a:t>Neural Circuitry: Nicotine</a:t>
            </a:r>
          </a:p>
        </p:txBody>
      </p:sp>
      <p:sp>
        <p:nvSpPr>
          <p:cNvPr id="48" name="Slide Number Placeholder 47"/>
          <p:cNvSpPr>
            <a:spLocks noGrp="1"/>
          </p:cNvSpPr>
          <p:nvPr>
            <p:ph type="sldNum" sz="quarter" idx="12"/>
          </p:nvPr>
        </p:nvSpPr>
        <p:spPr/>
        <p:txBody>
          <a:bodyPr/>
          <a:lstStyle/>
          <a:p>
            <a:pPr>
              <a:defRPr/>
            </a:pPr>
            <a:fld id="{9427BCEC-9F2C-410E-8306-21A5117EB71A}" type="slidenum">
              <a:rPr lang="en-US"/>
              <a:pPr>
                <a:defRPr/>
              </a:pPr>
              <a:t>28</a:t>
            </a:fld>
            <a:endParaRPr lang="en-US" dirty="0"/>
          </a:p>
        </p:txBody>
      </p:sp>
      <p:sp>
        <p:nvSpPr>
          <p:cNvPr id="166916" name="TextBox 52"/>
          <p:cNvSpPr txBox="1">
            <a:spLocks noChangeArrowheads="1"/>
          </p:cNvSpPr>
          <p:nvPr/>
        </p:nvSpPr>
        <p:spPr bwMode="auto">
          <a:xfrm>
            <a:off x="533400" y="6019800"/>
            <a:ext cx="1600200" cy="381000"/>
          </a:xfrm>
          <a:prstGeom prst="rect">
            <a:avLst/>
          </a:prstGeom>
          <a:noFill/>
          <a:ln w="9525">
            <a:noFill/>
            <a:miter lim="800000"/>
            <a:headEnd/>
            <a:tailEnd/>
          </a:ln>
        </p:spPr>
        <p:txBody>
          <a:bodyPr>
            <a:spAutoFit/>
          </a:bodyPr>
          <a:lstStyle/>
          <a:p>
            <a:pPr algn="ctr"/>
            <a:r>
              <a:rPr lang="en-US"/>
              <a:t>Posterior</a:t>
            </a:r>
          </a:p>
        </p:txBody>
      </p:sp>
      <p:sp>
        <p:nvSpPr>
          <p:cNvPr id="166917" name="TextBox 53"/>
          <p:cNvSpPr txBox="1">
            <a:spLocks noChangeArrowheads="1"/>
          </p:cNvSpPr>
          <p:nvPr/>
        </p:nvSpPr>
        <p:spPr bwMode="auto">
          <a:xfrm>
            <a:off x="533400" y="1524000"/>
            <a:ext cx="1600200" cy="381000"/>
          </a:xfrm>
          <a:prstGeom prst="rect">
            <a:avLst/>
          </a:prstGeom>
          <a:noFill/>
          <a:ln w="9525">
            <a:noFill/>
            <a:miter lim="800000"/>
            <a:headEnd/>
            <a:tailEnd/>
          </a:ln>
        </p:spPr>
        <p:txBody>
          <a:bodyPr>
            <a:spAutoFit/>
          </a:bodyPr>
          <a:lstStyle/>
          <a:p>
            <a:pPr algn="ctr"/>
            <a:r>
              <a:rPr lang="en-US"/>
              <a:t>Anterior</a:t>
            </a:r>
          </a:p>
        </p:txBody>
      </p:sp>
      <p:sp>
        <p:nvSpPr>
          <p:cNvPr id="166918" name="TextBox 59"/>
          <p:cNvSpPr txBox="1">
            <a:spLocks noChangeArrowheads="1"/>
          </p:cNvSpPr>
          <p:nvPr/>
        </p:nvSpPr>
        <p:spPr bwMode="auto">
          <a:xfrm>
            <a:off x="1600200" y="4343400"/>
            <a:ext cx="762000" cy="230188"/>
          </a:xfrm>
          <a:prstGeom prst="rect">
            <a:avLst/>
          </a:prstGeom>
          <a:solidFill>
            <a:schemeClr val="bg1"/>
          </a:solidFill>
          <a:ln w="9525">
            <a:noFill/>
            <a:miter lim="800000"/>
            <a:headEnd/>
            <a:tailEnd/>
          </a:ln>
        </p:spPr>
        <p:txBody>
          <a:bodyPr>
            <a:spAutoFit/>
          </a:bodyPr>
          <a:lstStyle/>
          <a:p>
            <a:r>
              <a:rPr lang="en-US" sz="900">
                <a:latin typeface="Arial Black" pitchFamily="34" charset="0"/>
              </a:rPr>
              <a:t>MUSCLE</a:t>
            </a:r>
          </a:p>
        </p:txBody>
      </p:sp>
      <p:sp>
        <p:nvSpPr>
          <p:cNvPr id="76" name="Rectangle 75"/>
          <p:cNvSpPr/>
          <p:nvPr/>
        </p:nvSpPr>
        <p:spPr>
          <a:xfrm>
            <a:off x="2590800" y="2971800"/>
            <a:ext cx="1447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6920" name="TextBox 61"/>
          <p:cNvSpPr txBox="1">
            <a:spLocks noChangeArrowheads="1"/>
          </p:cNvSpPr>
          <p:nvPr/>
        </p:nvSpPr>
        <p:spPr bwMode="auto">
          <a:xfrm>
            <a:off x="2819400" y="3076575"/>
            <a:ext cx="1066800" cy="276225"/>
          </a:xfrm>
          <a:prstGeom prst="rect">
            <a:avLst/>
          </a:prstGeom>
          <a:solidFill>
            <a:schemeClr val="bg1"/>
          </a:solidFill>
          <a:ln w="9525">
            <a:noFill/>
            <a:miter lim="800000"/>
            <a:headEnd/>
            <a:tailEnd/>
          </a:ln>
        </p:spPr>
        <p:txBody>
          <a:bodyPr>
            <a:spAutoFit/>
          </a:bodyPr>
          <a:lstStyle/>
          <a:p>
            <a:r>
              <a:rPr lang="en-US" sz="1200">
                <a:latin typeface="Arial Black" pitchFamily="34" charset="0"/>
              </a:rPr>
              <a:t>SENSORY</a:t>
            </a:r>
          </a:p>
        </p:txBody>
      </p:sp>
      <p:sp>
        <p:nvSpPr>
          <p:cNvPr id="77" name="Left Arrow 76"/>
          <p:cNvSpPr/>
          <p:nvPr/>
        </p:nvSpPr>
        <p:spPr>
          <a:xfrm>
            <a:off x="2971800" y="2971800"/>
            <a:ext cx="533400" cy="152400"/>
          </a:xfrm>
          <a:prstGeom prst="lef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 name="Rectangle 78"/>
          <p:cNvSpPr/>
          <p:nvPr/>
        </p:nvSpPr>
        <p:spPr>
          <a:xfrm>
            <a:off x="1143000" y="3505200"/>
            <a:ext cx="106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6923" name="TextBox 60"/>
          <p:cNvSpPr txBox="1">
            <a:spLocks noChangeArrowheads="1"/>
          </p:cNvSpPr>
          <p:nvPr/>
        </p:nvSpPr>
        <p:spPr bwMode="auto">
          <a:xfrm>
            <a:off x="1295400" y="3810000"/>
            <a:ext cx="1143000" cy="276225"/>
          </a:xfrm>
          <a:prstGeom prst="rect">
            <a:avLst/>
          </a:prstGeom>
          <a:solidFill>
            <a:schemeClr val="bg1"/>
          </a:solidFill>
          <a:ln w="9525">
            <a:noFill/>
            <a:miter lim="800000"/>
            <a:headEnd/>
            <a:tailEnd/>
          </a:ln>
        </p:spPr>
        <p:txBody>
          <a:bodyPr>
            <a:spAutoFit/>
          </a:bodyPr>
          <a:lstStyle/>
          <a:p>
            <a:r>
              <a:rPr lang="en-US" sz="1200">
                <a:latin typeface="Arial Black" pitchFamily="34" charset="0"/>
              </a:rPr>
              <a:t>MOTOR</a:t>
            </a:r>
          </a:p>
        </p:txBody>
      </p:sp>
      <p:sp>
        <p:nvSpPr>
          <p:cNvPr id="81" name="Rectangle 80"/>
          <p:cNvSpPr/>
          <p:nvPr/>
        </p:nvSpPr>
        <p:spPr>
          <a:xfrm>
            <a:off x="2590800" y="3962400"/>
            <a:ext cx="22098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Up Arrow 25"/>
          <p:cNvSpPr/>
          <p:nvPr/>
        </p:nvSpPr>
        <p:spPr>
          <a:xfrm rot="16200000" flipH="1">
            <a:off x="2125662" y="4046538"/>
            <a:ext cx="396875" cy="1447800"/>
          </a:xfrm>
          <a:prstGeom prst="upArrow">
            <a:avLst>
              <a:gd name="adj1" fmla="val 42528"/>
              <a:gd name="adj2" fmla="val 50000"/>
            </a:avLst>
          </a:prstGeom>
          <a:solidFill>
            <a:srgbClr val="727B9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TextBox 26"/>
          <p:cNvSpPr txBox="1"/>
          <p:nvPr/>
        </p:nvSpPr>
        <p:spPr>
          <a:xfrm>
            <a:off x="3505200" y="4572000"/>
            <a:ext cx="1143000" cy="384175"/>
          </a:xfrm>
          <a:prstGeom prst="rect">
            <a:avLst/>
          </a:prstGeom>
          <a:noFill/>
        </p:spPr>
        <p:txBody>
          <a:bodyPr>
            <a:spAutoFit/>
          </a:bodyPr>
          <a:lstStyle/>
          <a:p>
            <a:pPr>
              <a:defRPr/>
            </a:pPr>
            <a:r>
              <a:rPr lang="en-US" dirty="0">
                <a:solidFill>
                  <a:schemeClr val="accent1">
                    <a:lumMod val="75000"/>
                  </a:schemeClr>
                </a:solidFill>
              </a:rPr>
              <a:t>Activity</a:t>
            </a:r>
          </a:p>
        </p:txBody>
      </p:sp>
      <p:sp>
        <p:nvSpPr>
          <p:cNvPr id="28" name="Up Arrow 27"/>
          <p:cNvSpPr/>
          <p:nvPr/>
        </p:nvSpPr>
        <p:spPr>
          <a:xfrm flipH="1">
            <a:off x="3246438" y="4419600"/>
            <a:ext cx="334962" cy="609600"/>
          </a:xfrm>
          <a:prstGeom prst="upArrow">
            <a:avLst>
              <a:gd name="adj1" fmla="val 50000"/>
              <a:gd name="adj2" fmla="val 50000"/>
            </a:avLst>
          </a:prstGeom>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TextBox 28"/>
          <p:cNvSpPr txBox="1">
            <a:spLocks noChangeArrowheads="1"/>
          </p:cNvSpPr>
          <p:nvPr/>
        </p:nvSpPr>
        <p:spPr bwMode="auto">
          <a:xfrm>
            <a:off x="5029200" y="2238375"/>
            <a:ext cx="4114800" cy="3324225"/>
          </a:xfrm>
          <a:prstGeom prst="rect">
            <a:avLst/>
          </a:prstGeom>
          <a:noFill/>
          <a:ln w="9525">
            <a:noFill/>
            <a:miter lim="800000"/>
            <a:headEnd/>
            <a:tailEnd/>
          </a:ln>
        </p:spPr>
        <p:txBody>
          <a:bodyPr>
            <a:spAutoFit/>
          </a:bodyPr>
          <a:lstStyle/>
          <a:p>
            <a:pPr marL="457200" indent="-346075">
              <a:buClr>
                <a:schemeClr val="accent1"/>
              </a:buClr>
            </a:pPr>
            <a:r>
              <a:rPr lang="en-US" sz="2500" b="0" u="sng">
                <a:solidFill>
                  <a:srgbClr val="990000"/>
                </a:solidFill>
              </a:rPr>
              <a:t>Nicotine</a:t>
            </a:r>
            <a:endParaRPr lang="en-US" sz="2500" b="0">
              <a:solidFill>
                <a:srgbClr val="990000"/>
              </a:solidFill>
            </a:endParaRPr>
          </a:p>
          <a:p>
            <a:pPr marL="457200" indent="-346075">
              <a:spcBef>
                <a:spcPts val="300"/>
              </a:spcBef>
              <a:spcAft>
                <a:spcPts val="300"/>
              </a:spcAft>
              <a:buClr>
                <a:schemeClr val="accent1"/>
              </a:buClr>
              <a:buFont typeface="Calibri" pitchFamily="34" charset="0"/>
              <a:buChar char="–"/>
            </a:pPr>
            <a:r>
              <a:rPr lang="en-US" sz="2000" b="0">
                <a:solidFill>
                  <a:schemeClr val="accent2"/>
                </a:solidFill>
              </a:rPr>
              <a:t>Motor activity increases</a:t>
            </a:r>
          </a:p>
          <a:p>
            <a:pPr marL="457200" indent="-346075">
              <a:spcBef>
                <a:spcPts val="300"/>
              </a:spcBef>
              <a:buClr>
                <a:schemeClr val="accent1"/>
              </a:buClr>
              <a:buFont typeface="Calibri" pitchFamily="34" charset="0"/>
              <a:buChar char="–"/>
            </a:pPr>
            <a:r>
              <a:rPr lang="en-US" sz="2000" b="0">
                <a:solidFill>
                  <a:schemeClr val="accent2"/>
                </a:solidFill>
              </a:rPr>
              <a:t>Heightened motor sensitivity to brushing</a:t>
            </a:r>
          </a:p>
          <a:p>
            <a:pPr marL="457200" indent="-346075">
              <a:buClr>
                <a:schemeClr val="accent1"/>
              </a:buClr>
            </a:pPr>
            <a:endParaRPr lang="en-US" sz="2000" b="0">
              <a:solidFill>
                <a:schemeClr val="accent2"/>
              </a:solidFill>
            </a:endParaRPr>
          </a:p>
          <a:p>
            <a:pPr marL="457200" indent="-346075">
              <a:buClr>
                <a:schemeClr val="accent1"/>
              </a:buClr>
            </a:pPr>
            <a:endParaRPr lang="en-US" sz="2000" b="0">
              <a:solidFill>
                <a:schemeClr val="accent2"/>
              </a:solidFill>
            </a:endParaRPr>
          </a:p>
          <a:p>
            <a:pPr marL="457200" indent="-346075">
              <a:spcBef>
                <a:spcPts val="300"/>
              </a:spcBef>
              <a:spcAft>
                <a:spcPts val="300"/>
              </a:spcAft>
              <a:buClr>
                <a:schemeClr val="accent1"/>
              </a:buClr>
            </a:pPr>
            <a:r>
              <a:rPr lang="en-US" sz="2500" b="0" u="sng">
                <a:solidFill>
                  <a:srgbClr val="990000"/>
                </a:solidFill>
              </a:rPr>
              <a:t>CO</a:t>
            </a:r>
            <a:r>
              <a:rPr lang="en-US" sz="2500" b="0" u="sng" baseline="-25000">
                <a:solidFill>
                  <a:srgbClr val="990000"/>
                </a:solidFill>
              </a:rPr>
              <a:t>2</a:t>
            </a:r>
            <a:r>
              <a:rPr lang="en-US" sz="2500" b="0" u="sng">
                <a:solidFill>
                  <a:srgbClr val="990000"/>
                </a:solidFill>
              </a:rPr>
              <a:t> + Nicotine</a:t>
            </a:r>
            <a:endParaRPr lang="en-US" sz="2500" b="0">
              <a:solidFill>
                <a:srgbClr val="990000"/>
              </a:solidFill>
            </a:endParaRPr>
          </a:p>
          <a:p>
            <a:pPr marL="457200" indent="-346075">
              <a:spcBef>
                <a:spcPts val="300"/>
              </a:spcBef>
              <a:spcAft>
                <a:spcPts val="300"/>
              </a:spcAft>
              <a:buClr>
                <a:schemeClr val="accent1"/>
              </a:buClr>
              <a:buFont typeface="Calibri" pitchFamily="34" charset="0"/>
              <a:buChar char="–"/>
            </a:pPr>
            <a:r>
              <a:rPr lang="en-US" sz="2000" b="0">
                <a:solidFill>
                  <a:schemeClr val="accent2"/>
                </a:solidFill>
              </a:rPr>
              <a:t>Motor  activity drops out</a:t>
            </a:r>
          </a:p>
          <a:p>
            <a:pPr marL="457200" indent="-346075">
              <a:spcBef>
                <a:spcPts val="300"/>
              </a:spcBef>
              <a:spcAft>
                <a:spcPts val="300"/>
              </a:spcAft>
              <a:buClr>
                <a:schemeClr val="accent1"/>
              </a:buClr>
              <a:buFont typeface="Calibri" pitchFamily="34" charset="0"/>
              <a:buChar char="–"/>
            </a:pPr>
            <a:r>
              <a:rPr lang="en-US" sz="2000" b="0">
                <a:solidFill>
                  <a:schemeClr val="accent2"/>
                </a:solidFill>
              </a:rPr>
              <a:t>No activity with stimulation</a:t>
            </a:r>
          </a:p>
        </p:txBody>
      </p:sp>
      <p:sp>
        <p:nvSpPr>
          <p:cNvPr id="23" name="Oval 22"/>
          <p:cNvSpPr/>
          <p:nvPr/>
        </p:nvSpPr>
        <p:spPr>
          <a:xfrm>
            <a:off x="1143000" y="3886200"/>
            <a:ext cx="2286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 name="Left Arrow 77"/>
          <p:cNvSpPr/>
          <p:nvPr/>
        </p:nvSpPr>
        <p:spPr>
          <a:xfrm rot="16200000">
            <a:off x="952500" y="3848100"/>
            <a:ext cx="533400" cy="152400"/>
          </a:xfrm>
          <a:prstGeom prst="lef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TextBox 29"/>
          <p:cNvSpPr txBox="1"/>
          <p:nvPr/>
        </p:nvSpPr>
        <p:spPr>
          <a:xfrm>
            <a:off x="2971800" y="1524000"/>
            <a:ext cx="6019800" cy="400050"/>
          </a:xfrm>
          <a:prstGeom prst="rect">
            <a:avLst/>
          </a:prstGeom>
          <a:noFill/>
        </p:spPr>
        <p:txBody>
          <a:bodyPr>
            <a:spAutoFit/>
          </a:bodyPr>
          <a:lstStyle/>
          <a:p>
            <a:pPr marL="457200" indent="-346075">
              <a:spcBef>
                <a:spcPts val="300"/>
              </a:spcBef>
              <a:spcAft>
                <a:spcPts val="300"/>
              </a:spcAft>
              <a:buClr>
                <a:schemeClr val="accent1"/>
              </a:buClr>
              <a:defRPr/>
            </a:pPr>
            <a:r>
              <a:rPr lang="en-US" sz="2000" dirty="0">
                <a:solidFill>
                  <a:schemeClr val="accent1">
                    <a:lumMod val="75000"/>
                  </a:schemeClr>
                </a:solidFill>
              </a:rPr>
              <a:t>Acetylcholine Agonist  </a:t>
            </a:r>
            <a:r>
              <a:rPr lang="en-US" sz="2000" b="0" dirty="0">
                <a:solidFill>
                  <a:schemeClr val="accent1">
                    <a:lumMod val="75000"/>
                  </a:schemeClr>
                </a:solidFill>
              </a:rPr>
              <a:t>(Stimulates nicotinic receptors)</a:t>
            </a:r>
            <a:endParaRPr lang="en-US" sz="2500" dirty="0"/>
          </a:p>
        </p:txBody>
      </p:sp>
      <p:sp>
        <p:nvSpPr>
          <p:cNvPr id="31" name="Multiply 30"/>
          <p:cNvSpPr/>
          <p:nvPr/>
        </p:nvSpPr>
        <p:spPr>
          <a:xfrm>
            <a:off x="3810000" y="4343400"/>
            <a:ext cx="304800" cy="838200"/>
          </a:xfrm>
          <a:prstGeom prst="mathMultiply">
            <a:avLst/>
          </a:prstGeom>
          <a:solidFill>
            <a:srgbClr val="1706F8"/>
          </a:solidFill>
          <a:ln>
            <a:solidFill>
              <a:srgbClr val="1706F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1706F8"/>
              </a:solidFill>
            </a:endParaRPr>
          </a:p>
        </p:txBody>
      </p:sp>
      <p:sp>
        <p:nvSpPr>
          <p:cNvPr id="24" name="TextBox 23"/>
          <p:cNvSpPr txBox="1">
            <a:spLocks noChangeArrowheads="1"/>
          </p:cNvSpPr>
          <p:nvPr/>
        </p:nvSpPr>
        <p:spPr bwMode="auto">
          <a:xfrm>
            <a:off x="5029200" y="2667000"/>
            <a:ext cx="3886200" cy="1246188"/>
          </a:xfrm>
          <a:prstGeom prst="rect">
            <a:avLst/>
          </a:prstGeom>
          <a:noFill/>
          <a:ln w="9525">
            <a:noFill/>
            <a:miter lim="800000"/>
            <a:headEnd/>
            <a:tailEnd/>
          </a:ln>
        </p:spPr>
        <p:txBody>
          <a:bodyPr>
            <a:spAutoFit/>
          </a:bodyPr>
          <a:lstStyle/>
          <a:p>
            <a:r>
              <a:rPr lang="en-US" sz="2500">
                <a:solidFill>
                  <a:srgbClr val="800000"/>
                </a:solidFill>
              </a:rPr>
              <a:t>Evidence for nicotinic drive on motor root somewhere in the CNS</a:t>
            </a:r>
          </a:p>
        </p:txBody>
      </p:sp>
      <p:grpSp>
        <p:nvGrpSpPr>
          <p:cNvPr id="93" name="Group 92"/>
          <p:cNvGrpSpPr>
            <a:grpSpLocks/>
          </p:cNvGrpSpPr>
          <p:nvPr/>
        </p:nvGrpSpPr>
        <p:grpSpPr bwMode="auto">
          <a:xfrm>
            <a:off x="206375" y="1981200"/>
            <a:ext cx="4746625" cy="3962400"/>
            <a:chOff x="76200" y="2057400"/>
            <a:chExt cx="4747000" cy="3962400"/>
          </a:xfrm>
        </p:grpSpPr>
        <p:sp>
          <p:nvSpPr>
            <p:cNvPr id="94" name="Rectangle 93"/>
            <p:cNvSpPr/>
            <p:nvPr/>
          </p:nvSpPr>
          <p:spPr>
            <a:xfrm>
              <a:off x="76200" y="2057400"/>
              <a:ext cx="4724773" cy="396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Oval 94"/>
            <p:cNvSpPr/>
            <p:nvPr/>
          </p:nvSpPr>
          <p:spPr>
            <a:xfrm>
              <a:off x="3124441" y="2667000"/>
              <a:ext cx="152412" cy="152400"/>
            </a:xfrm>
            <a:prstGeom prst="ellipse">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6" name="Straight Connector 95"/>
            <p:cNvCxnSpPr/>
            <p:nvPr/>
          </p:nvCxnSpPr>
          <p:spPr>
            <a:xfrm rot="5400000">
              <a:off x="2857732" y="2705097"/>
              <a:ext cx="304800" cy="76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10800000">
              <a:off x="2972029" y="2895600"/>
              <a:ext cx="304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a:off x="2438608" y="2895579"/>
              <a:ext cx="533400" cy="533442"/>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9" name="Oval 98"/>
            <p:cNvSpPr/>
            <p:nvPr/>
          </p:nvSpPr>
          <p:spPr>
            <a:xfrm>
              <a:off x="2286175" y="3429000"/>
              <a:ext cx="152412" cy="152400"/>
            </a:xfrm>
            <a:prstGeom prst="ellipse">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Oval 99"/>
            <p:cNvSpPr/>
            <p:nvPr/>
          </p:nvSpPr>
          <p:spPr>
            <a:xfrm>
              <a:off x="1905144" y="4419600"/>
              <a:ext cx="152412" cy="152400"/>
            </a:xfrm>
            <a:prstGeom prst="ellipse">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1" name="Straight Connector 100"/>
            <p:cNvCxnSpPr/>
            <p:nvPr/>
          </p:nvCxnSpPr>
          <p:spPr>
            <a:xfrm rot="5400000">
              <a:off x="1790857" y="4076694"/>
              <a:ext cx="533400" cy="152412"/>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5400000">
              <a:off x="2019466" y="3695697"/>
              <a:ext cx="304800" cy="76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10800000" flipV="1">
              <a:off x="2133763" y="3733800"/>
              <a:ext cx="304824"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10800000">
              <a:off x="1981351" y="4800600"/>
              <a:ext cx="1676532" cy="1143000"/>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1943254" y="4686297"/>
              <a:ext cx="152400" cy="76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16200000" flipH="1">
              <a:off x="1867047" y="4686297"/>
              <a:ext cx="152400" cy="76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Down Arrow 106"/>
            <p:cNvSpPr/>
            <p:nvPr/>
          </p:nvSpPr>
          <p:spPr>
            <a:xfrm>
              <a:off x="3048235" y="2209800"/>
              <a:ext cx="228618" cy="304800"/>
            </a:xfrm>
            <a:prstGeom prst="downArrow">
              <a:avLst/>
            </a:prstGeom>
            <a:solidFill>
              <a:srgbClr val="990000"/>
            </a:solidFill>
            <a:ln>
              <a:solidFill>
                <a:srgbClr val="99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6950" name="TextBox 107"/>
            <p:cNvSpPr txBox="1">
              <a:spLocks noChangeArrowheads="1"/>
            </p:cNvSpPr>
            <p:nvPr/>
          </p:nvSpPr>
          <p:spPr bwMode="auto">
            <a:xfrm>
              <a:off x="2514600" y="2133600"/>
              <a:ext cx="685800" cy="384721"/>
            </a:xfrm>
            <a:prstGeom prst="rect">
              <a:avLst/>
            </a:prstGeom>
            <a:noFill/>
            <a:ln w="9525">
              <a:noFill/>
              <a:miter lim="800000"/>
              <a:headEnd/>
              <a:tailEnd/>
            </a:ln>
          </p:spPr>
          <p:txBody>
            <a:bodyPr>
              <a:spAutoFit/>
            </a:bodyPr>
            <a:lstStyle/>
            <a:p>
              <a:r>
                <a:rPr lang="en-US"/>
                <a:t>Ach</a:t>
              </a:r>
            </a:p>
          </p:txBody>
        </p:sp>
        <p:sp>
          <p:nvSpPr>
            <p:cNvPr id="109" name="Down Arrow 108"/>
            <p:cNvSpPr/>
            <p:nvPr/>
          </p:nvSpPr>
          <p:spPr>
            <a:xfrm rot="16200000">
              <a:off x="1848001" y="3371838"/>
              <a:ext cx="266700" cy="304824"/>
            </a:xfrm>
            <a:prstGeom prst="downArrow">
              <a:avLst/>
            </a:prstGeom>
            <a:solidFill>
              <a:srgbClr val="990000"/>
            </a:solidFill>
            <a:ln>
              <a:solidFill>
                <a:srgbClr val="99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 name="Down Arrow 109"/>
            <p:cNvSpPr/>
            <p:nvPr/>
          </p:nvSpPr>
          <p:spPr>
            <a:xfrm rot="16200000">
              <a:off x="1466972" y="4400536"/>
              <a:ext cx="304800" cy="342927"/>
            </a:xfrm>
            <a:prstGeom prst="downArrow">
              <a:avLst/>
            </a:prstGeom>
            <a:solidFill>
              <a:srgbClr val="990000"/>
            </a:solidFill>
            <a:ln>
              <a:solidFill>
                <a:srgbClr val="99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6953" name="TextBox 110"/>
            <p:cNvSpPr txBox="1">
              <a:spLocks noChangeArrowheads="1"/>
            </p:cNvSpPr>
            <p:nvPr/>
          </p:nvSpPr>
          <p:spPr bwMode="auto">
            <a:xfrm>
              <a:off x="228600" y="4343400"/>
              <a:ext cx="1371600" cy="384721"/>
            </a:xfrm>
            <a:prstGeom prst="rect">
              <a:avLst/>
            </a:prstGeom>
            <a:noFill/>
            <a:ln w="9525">
              <a:noFill/>
              <a:miter lim="800000"/>
              <a:headEnd/>
              <a:tailEnd/>
            </a:ln>
          </p:spPr>
          <p:txBody>
            <a:bodyPr>
              <a:spAutoFit/>
            </a:bodyPr>
            <a:lstStyle/>
            <a:p>
              <a:r>
                <a:rPr lang="en-US"/>
                <a:t>Glutamate</a:t>
              </a:r>
            </a:p>
          </p:txBody>
        </p:sp>
        <p:sp>
          <p:nvSpPr>
            <p:cNvPr id="166954" name="TextBox 111"/>
            <p:cNvSpPr txBox="1">
              <a:spLocks noChangeArrowheads="1"/>
            </p:cNvSpPr>
            <p:nvPr/>
          </p:nvSpPr>
          <p:spPr bwMode="auto">
            <a:xfrm>
              <a:off x="3657600" y="3429000"/>
              <a:ext cx="533400" cy="861774"/>
            </a:xfrm>
            <a:prstGeom prst="rect">
              <a:avLst/>
            </a:prstGeom>
            <a:noFill/>
            <a:ln w="9525">
              <a:noFill/>
              <a:miter lim="800000"/>
              <a:headEnd/>
              <a:tailEnd/>
            </a:ln>
          </p:spPr>
          <p:txBody>
            <a:bodyPr>
              <a:spAutoFit/>
            </a:bodyPr>
            <a:lstStyle/>
            <a:p>
              <a:r>
                <a:rPr lang="en-US" sz="5000">
                  <a:solidFill>
                    <a:srgbClr val="FF0000"/>
                  </a:solidFill>
                </a:rPr>
                <a:t>?</a:t>
              </a:r>
            </a:p>
          </p:txBody>
        </p:sp>
        <p:sp>
          <p:nvSpPr>
            <p:cNvPr id="166955" name="TextBox 112"/>
            <p:cNvSpPr txBox="1">
              <a:spLocks noChangeArrowheads="1"/>
            </p:cNvSpPr>
            <p:nvPr/>
          </p:nvSpPr>
          <p:spPr bwMode="auto">
            <a:xfrm rot="2087750">
              <a:off x="2312481" y="5158436"/>
              <a:ext cx="1524000" cy="384721"/>
            </a:xfrm>
            <a:prstGeom prst="rect">
              <a:avLst/>
            </a:prstGeom>
            <a:noFill/>
            <a:ln w="9525">
              <a:noFill/>
              <a:miter lim="800000"/>
              <a:headEnd/>
              <a:tailEnd/>
            </a:ln>
          </p:spPr>
          <p:txBody>
            <a:bodyPr>
              <a:spAutoFit/>
            </a:bodyPr>
            <a:lstStyle/>
            <a:p>
              <a:r>
                <a:rPr lang="en-US"/>
                <a:t>Motor Root</a:t>
              </a:r>
            </a:p>
          </p:txBody>
        </p:sp>
        <p:sp>
          <p:nvSpPr>
            <p:cNvPr id="166956" name="TextBox 113"/>
            <p:cNvSpPr txBox="1">
              <a:spLocks noChangeArrowheads="1"/>
            </p:cNvSpPr>
            <p:nvPr/>
          </p:nvSpPr>
          <p:spPr bwMode="auto">
            <a:xfrm>
              <a:off x="1219200" y="3349079"/>
              <a:ext cx="685800" cy="384721"/>
            </a:xfrm>
            <a:prstGeom prst="rect">
              <a:avLst/>
            </a:prstGeom>
            <a:noFill/>
            <a:ln w="9525">
              <a:noFill/>
              <a:miter lim="800000"/>
              <a:headEnd/>
              <a:tailEnd/>
            </a:ln>
          </p:spPr>
          <p:txBody>
            <a:bodyPr>
              <a:spAutoFit/>
            </a:bodyPr>
            <a:lstStyle/>
            <a:p>
              <a:r>
                <a:rPr lang="en-US"/>
                <a:t>Ach</a:t>
              </a:r>
            </a:p>
          </p:txBody>
        </p:sp>
        <p:cxnSp>
          <p:nvCxnSpPr>
            <p:cNvPr id="115" name="Straight Connector 114"/>
            <p:cNvCxnSpPr/>
            <p:nvPr/>
          </p:nvCxnSpPr>
          <p:spPr>
            <a:xfrm rot="10800000" flipV="1">
              <a:off x="3276853" y="2209800"/>
              <a:ext cx="1371708" cy="457200"/>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66958" name="TextBox 115"/>
            <p:cNvSpPr txBox="1">
              <a:spLocks noChangeArrowheads="1"/>
            </p:cNvSpPr>
            <p:nvPr/>
          </p:nvSpPr>
          <p:spPr bwMode="auto">
            <a:xfrm rot="-1048281">
              <a:off x="3299200" y="2367178"/>
              <a:ext cx="1524000" cy="384721"/>
            </a:xfrm>
            <a:prstGeom prst="rect">
              <a:avLst/>
            </a:prstGeom>
            <a:noFill/>
            <a:ln w="9525">
              <a:noFill/>
              <a:miter lim="800000"/>
              <a:headEnd/>
              <a:tailEnd/>
            </a:ln>
          </p:spPr>
          <p:txBody>
            <a:bodyPr>
              <a:spAutoFit/>
            </a:bodyPr>
            <a:lstStyle/>
            <a:p>
              <a:r>
                <a:rPr lang="en-US"/>
                <a:t>Sensory Root</a:t>
              </a:r>
            </a:p>
          </p:txBody>
        </p:sp>
      </p:grpSp>
      <p:sp>
        <p:nvSpPr>
          <p:cNvPr id="117" name="Multiply 116"/>
          <p:cNvSpPr/>
          <p:nvPr/>
        </p:nvSpPr>
        <p:spPr>
          <a:xfrm>
            <a:off x="1905000" y="4114800"/>
            <a:ext cx="457200" cy="838200"/>
          </a:xfrm>
          <a:prstGeom prst="mathMultiply">
            <a:avLst/>
          </a:prstGeom>
          <a:solidFill>
            <a:srgbClr val="1706F8"/>
          </a:solidFill>
          <a:ln>
            <a:solidFill>
              <a:srgbClr val="1706F8"/>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xEl>
                                              <p:pRg st="2" end="2"/>
                                            </p:txEl>
                                          </p:spTgt>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9">
                                            <p:txEl>
                                              <p:pRg st="0" end="0"/>
                                            </p:txEl>
                                          </p:spTgt>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29">
                                            <p:txEl>
                                              <p:pRg st="1" end="1"/>
                                            </p:txEl>
                                          </p:spTgt>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9">
                                            <p:txEl>
                                              <p:pRg st="2" end="2"/>
                                            </p:txEl>
                                          </p:spTgt>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9">
                                            <p:txEl>
                                              <p:pRg st="5" end="5"/>
                                            </p:txEl>
                                          </p:spTgt>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9">
                                            <p:txEl>
                                              <p:pRg st="6" end="6"/>
                                            </p:txEl>
                                          </p:spTgt>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9">
                                            <p:txEl>
                                              <p:pRg st="7" end="7"/>
                                            </p:txEl>
                                          </p:spTgt>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9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1" animBg="1"/>
      <p:bldP spid="28" grpId="2" animBg="1"/>
      <p:bldP spid="29" grpId="0" uiExpand="1" build="allAtOnce"/>
      <p:bldP spid="31" grpId="0" animBg="1"/>
      <p:bldP spid="24" grpId="0"/>
      <p:bldP spid="1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304800" y="381000"/>
            <a:ext cx="8534400" cy="457200"/>
          </a:xfrm>
          <a:prstGeom prst="rect">
            <a:avLst/>
          </a:prstGeom>
        </p:spPr>
        <p:txBody>
          <a:bodyPr anchor="b"/>
          <a:lstStyle/>
          <a:p>
            <a:pPr algn="ctr" fontAlgn="auto">
              <a:spcAft>
                <a:spcPts val="0"/>
              </a:spcAft>
              <a:defRPr/>
            </a:pPr>
            <a:r>
              <a:rPr lang="en-US" sz="3000" b="0" dirty="0">
                <a:solidFill>
                  <a:srgbClr val="7A0000"/>
                </a:solidFill>
                <a:latin typeface="Georgia" pitchFamily="18" charset="0"/>
                <a:ea typeface="+mj-ea"/>
                <a:cs typeface="+mj-cs"/>
              </a:rPr>
              <a:t>Neural Circuitry: Glutamate</a:t>
            </a:r>
          </a:p>
        </p:txBody>
      </p:sp>
      <p:sp>
        <p:nvSpPr>
          <p:cNvPr id="48" name="Slide Number Placeholder 47"/>
          <p:cNvSpPr>
            <a:spLocks noGrp="1"/>
          </p:cNvSpPr>
          <p:nvPr>
            <p:ph type="sldNum" sz="quarter" idx="12"/>
          </p:nvPr>
        </p:nvSpPr>
        <p:spPr/>
        <p:txBody>
          <a:bodyPr/>
          <a:lstStyle/>
          <a:p>
            <a:pPr>
              <a:defRPr/>
            </a:pPr>
            <a:fld id="{AE45C442-C96B-49AF-AB1C-AD2400AF605A}" type="slidenum">
              <a:rPr lang="en-US"/>
              <a:pPr>
                <a:defRPr/>
              </a:pPr>
              <a:t>29</a:t>
            </a:fld>
            <a:endParaRPr lang="en-US"/>
          </a:p>
        </p:txBody>
      </p:sp>
      <p:sp>
        <p:nvSpPr>
          <p:cNvPr id="168963" name="TextBox 50"/>
          <p:cNvSpPr txBox="1">
            <a:spLocks noChangeArrowheads="1"/>
          </p:cNvSpPr>
          <p:nvPr/>
        </p:nvSpPr>
        <p:spPr bwMode="auto">
          <a:xfrm>
            <a:off x="533400" y="6019800"/>
            <a:ext cx="1600200" cy="381000"/>
          </a:xfrm>
          <a:prstGeom prst="rect">
            <a:avLst/>
          </a:prstGeom>
          <a:noFill/>
          <a:ln w="9525">
            <a:noFill/>
            <a:miter lim="800000"/>
            <a:headEnd/>
            <a:tailEnd/>
          </a:ln>
        </p:spPr>
        <p:txBody>
          <a:bodyPr>
            <a:spAutoFit/>
          </a:bodyPr>
          <a:lstStyle/>
          <a:p>
            <a:pPr algn="ctr"/>
            <a:r>
              <a:rPr lang="en-US"/>
              <a:t>Posterior</a:t>
            </a:r>
          </a:p>
        </p:txBody>
      </p:sp>
      <p:sp>
        <p:nvSpPr>
          <p:cNvPr id="102" name="TextBox 101"/>
          <p:cNvSpPr txBox="1">
            <a:spLocks noChangeArrowheads="1"/>
          </p:cNvSpPr>
          <p:nvPr/>
        </p:nvSpPr>
        <p:spPr bwMode="auto">
          <a:xfrm>
            <a:off x="4953000" y="1423988"/>
            <a:ext cx="4114800" cy="4748212"/>
          </a:xfrm>
          <a:prstGeom prst="rect">
            <a:avLst/>
          </a:prstGeom>
          <a:noFill/>
          <a:ln w="9525">
            <a:noFill/>
            <a:miter lim="800000"/>
            <a:headEnd/>
            <a:tailEnd/>
          </a:ln>
        </p:spPr>
        <p:txBody>
          <a:bodyPr>
            <a:spAutoFit/>
          </a:bodyPr>
          <a:lstStyle/>
          <a:p>
            <a:pPr marL="457200" indent="-346075">
              <a:spcBef>
                <a:spcPts val="300"/>
              </a:spcBef>
              <a:buClr>
                <a:schemeClr val="accent1"/>
              </a:buClr>
            </a:pPr>
            <a:r>
              <a:rPr lang="en-US" sz="2500" b="0" u="sng">
                <a:solidFill>
                  <a:srgbClr val="990000"/>
                </a:solidFill>
              </a:rPr>
              <a:t>Glutamate</a:t>
            </a:r>
            <a:endParaRPr lang="en-US" sz="2500" b="0">
              <a:solidFill>
                <a:srgbClr val="990000"/>
              </a:solidFill>
            </a:endParaRPr>
          </a:p>
          <a:p>
            <a:pPr marL="457200" indent="-346075">
              <a:spcBef>
                <a:spcPts val="300"/>
              </a:spcBef>
              <a:spcAft>
                <a:spcPts val="300"/>
              </a:spcAft>
              <a:buClr>
                <a:schemeClr val="accent1"/>
              </a:buClr>
              <a:buFont typeface="Calibri" pitchFamily="34" charset="0"/>
              <a:buChar char="–"/>
            </a:pPr>
            <a:r>
              <a:rPr lang="en-US" sz="2000" b="0">
                <a:solidFill>
                  <a:schemeClr val="accent2"/>
                </a:solidFill>
              </a:rPr>
              <a:t>Motor  activity increases</a:t>
            </a:r>
          </a:p>
          <a:p>
            <a:pPr marL="457200" indent="-346075">
              <a:spcBef>
                <a:spcPts val="300"/>
              </a:spcBef>
              <a:spcAft>
                <a:spcPts val="300"/>
              </a:spcAft>
              <a:buClr>
                <a:schemeClr val="accent1"/>
              </a:buClr>
              <a:buFont typeface="Calibri" pitchFamily="34" charset="0"/>
              <a:buChar char="–"/>
            </a:pPr>
            <a:r>
              <a:rPr lang="en-US" sz="2000" b="0">
                <a:solidFill>
                  <a:schemeClr val="accent2"/>
                </a:solidFill>
              </a:rPr>
              <a:t>Heightened motor sensitivity to brushing</a:t>
            </a:r>
          </a:p>
          <a:p>
            <a:pPr marL="457200" indent="-346075">
              <a:spcBef>
                <a:spcPts val="300"/>
              </a:spcBef>
              <a:spcAft>
                <a:spcPts val="300"/>
              </a:spcAft>
              <a:buClr>
                <a:schemeClr val="accent1"/>
              </a:buClr>
              <a:buFont typeface="Calibri" pitchFamily="34" charset="0"/>
              <a:buChar char="–"/>
            </a:pPr>
            <a:r>
              <a:rPr lang="en-US" sz="2000" b="0">
                <a:solidFill>
                  <a:schemeClr val="accent2"/>
                </a:solidFill>
              </a:rPr>
              <a:t>Motor activity drops out (desensitization - minutes)</a:t>
            </a:r>
          </a:p>
          <a:p>
            <a:pPr marL="457200" indent="-346075">
              <a:spcBef>
                <a:spcPts val="300"/>
              </a:spcBef>
              <a:spcAft>
                <a:spcPts val="300"/>
              </a:spcAft>
              <a:buClr>
                <a:schemeClr val="accent1"/>
              </a:buClr>
              <a:buFont typeface="Calibri" pitchFamily="34" charset="0"/>
              <a:buChar char="–"/>
            </a:pPr>
            <a:r>
              <a:rPr lang="en-US" sz="2000" b="0">
                <a:solidFill>
                  <a:schemeClr val="accent2"/>
                </a:solidFill>
              </a:rPr>
              <a:t>No activity with stimulation</a:t>
            </a:r>
          </a:p>
          <a:p>
            <a:pPr marL="457200" indent="-346075">
              <a:buClr>
                <a:schemeClr val="accent1"/>
              </a:buClr>
            </a:pPr>
            <a:endParaRPr lang="en-US" sz="1000" b="0">
              <a:solidFill>
                <a:schemeClr val="accent2"/>
              </a:solidFill>
            </a:endParaRPr>
          </a:p>
          <a:p>
            <a:pPr marL="457200" indent="-346075">
              <a:buClr>
                <a:schemeClr val="accent1"/>
              </a:buClr>
            </a:pPr>
            <a:endParaRPr lang="en-US" sz="1000" b="0">
              <a:solidFill>
                <a:schemeClr val="accent2"/>
              </a:solidFill>
            </a:endParaRPr>
          </a:p>
          <a:p>
            <a:pPr marL="457200" indent="-346075">
              <a:buClr>
                <a:schemeClr val="accent1"/>
              </a:buClr>
            </a:pPr>
            <a:r>
              <a:rPr lang="en-US" sz="2500" b="0" u="sng">
                <a:solidFill>
                  <a:srgbClr val="990000"/>
                </a:solidFill>
              </a:rPr>
              <a:t>CO</a:t>
            </a:r>
            <a:r>
              <a:rPr lang="en-US" sz="2500" b="0" u="sng" baseline="-25000">
                <a:solidFill>
                  <a:srgbClr val="990000"/>
                </a:solidFill>
              </a:rPr>
              <a:t>2</a:t>
            </a:r>
            <a:r>
              <a:rPr lang="en-US" sz="2500" b="0" u="sng">
                <a:solidFill>
                  <a:srgbClr val="990000"/>
                </a:solidFill>
              </a:rPr>
              <a:t> + Glutamate</a:t>
            </a:r>
            <a:endParaRPr lang="en-US" sz="2500" b="0">
              <a:solidFill>
                <a:srgbClr val="990000"/>
              </a:solidFill>
            </a:endParaRPr>
          </a:p>
          <a:p>
            <a:pPr marL="457200" indent="-346075">
              <a:spcBef>
                <a:spcPts val="300"/>
              </a:spcBef>
              <a:spcAft>
                <a:spcPts val="300"/>
              </a:spcAft>
              <a:buClr>
                <a:schemeClr val="accent1"/>
              </a:buClr>
              <a:buFont typeface="Calibri" pitchFamily="34" charset="0"/>
              <a:buChar char="–"/>
            </a:pPr>
            <a:r>
              <a:rPr lang="en-US" sz="2000" b="0">
                <a:solidFill>
                  <a:schemeClr val="accent2"/>
                </a:solidFill>
              </a:rPr>
              <a:t>Motor  increases immediately</a:t>
            </a:r>
          </a:p>
          <a:p>
            <a:pPr marL="457200" indent="-346075">
              <a:spcBef>
                <a:spcPts val="300"/>
              </a:spcBef>
              <a:spcAft>
                <a:spcPts val="300"/>
              </a:spcAft>
              <a:buClr>
                <a:schemeClr val="accent1"/>
              </a:buClr>
              <a:buFont typeface="Calibri" pitchFamily="34" charset="0"/>
              <a:buChar char="–"/>
            </a:pPr>
            <a:r>
              <a:rPr lang="en-US" sz="2000" b="0">
                <a:solidFill>
                  <a:schemeClr val="accent2"/>
                </a:solidFill>
              </a:rPr>
              <a:t>Motor activity drops out (</a:t>
            </a:r>
            <a:r>
              <a:rPr lang="en-US" sz="2000">
                <a:solidFill>
                  <a:srgbClr val="990000"/>
                </a:solidFill>
              </a:rPr>
              <a:t>very quickly - seconds</a:t>
            </a:r>
            <a:r>
              <a:rPr lang="en-US" sz="2000" b="0">
                <a:solidFill>
                  <a:schemeClr val="accent2"/>
                </a:solidFill>
              </a:rPr>
              <a:t>)</a:t>
            </a:r>
          </a:p>
          <a:p>
            <a:pPr marL="457200" indent="-346075">
              <a:spcBef>
                <a:spcPts val="300"/>
              </a:spcBef>
              <a:spcAft>
                <a:spcPts val="300"/>
              </a:spcAft>
              <a:buClr>
                <a:schemeClr val="accent1"/>
              </a:buClr>
              <a:buFont typeface="Calibri" pitchFamily="34" charset="0"/>
              <a:buChar char="–"/>
            </a:pPr>
            <a:r>
              <a:rPr lang="en-US" sz="2000" b="0">
                <a:solidFill>
                  <a:schemeClr val="accent2"/>
                </a:solidFill>
              </a:rPr>
              <a:t>No spikes with stimulation</a:t>
            </a:r>
          </a:p>
        </p:txBody>
      </p:sp>
      <p:pic>
        <p:nvPicPr>
          <p:cNvPr id="168965" name="Picture 22" descr="Revised Circuit without Sensory ELectrode.tif"/>
          <p:cNvPicPr>
            <a:picLocks noChangeAspect="1"/>
          </p:cNvPicPr>
          <p:nvPr/>
        </p:nvPicPr>
        <p:blipFill>
          <a:blip r:embed="rId3" cstate="print"/>
          <a:srcRect/>
          <a:stretch>
            <a:fillRect/>
          </a:stretch>
        </p:blipFill>
        <p:spPr bwMode="auto">
          <a:xfrm>
            <a:off x="228600" y="1981200"/>
            <a:ext cx="4711700" cy="3962400"/>
          </a:xfrm>
          <a:prstGeom prst="rect">
            <a:avLst/>
          </a:prstGeom>
          <a:noFill/>
          <a:ln w="9525">
            <a:noFill/>
            <a:miter lim="800000"/>
            <a:headEnd/>
            <a:tailEnd/>
          </a:ln>
        </p:spPr>
      </p:pic>
      <p:sp>
        <p:nvSpPr>
          <p:cNvPr id="168966" name="TextBox 24"/>
          <p:cNvSpPr txBox="1">
            <a:spLocks noChangeArrowheads="1"/>
          </p:cNvSpPr>
          <p:nvPr/>
        </p:nvSpPr>
        <p:spPr bwMode="auto">
          <a:xfrm>
            <a:off x="533400" y="1524000"/>
            <a:ext cx="1600200" cy="381000"/>
          </a:xfrm>
          <a:prstGeom prst="rect">
            <a:avLst/>
          </a:prstGeom>
          <a:noFill/>
          <a:ln w="9525">
            <a:noFill/>
            <a:miter lim="800000"/>
            <a:headEnd/>
            <a:tailEnd/>
          </a:ln>
        </p:spPr>
        <p:txBody>
          <a:bodyPr>
            <a:spAutoFit/>
          </a:bodyPr>
          <a:lstStyle/>
          <a:p>
            <a:pPr algn="ctr"/>
            <a:r>
              <a:rPr lang="en-US"/>
              <a:t>Anterior</a:t>
            </a:r>
          </a:p>
        </p:txBody>
      </p:sp>
      <p:sp>
        <p:nvSpPr>
          <p:cNvPr id="168967" name="TextBox 25"/>
          <p:cNvSpPr txBox="1">
            <a:spLocks noChangeArrowheads="1"/>
          </p:cNvSpPr>
          <p:nvPr/>
        </p:nvSpPr>
        <p:spPr bwMode="auto">
          <a:xfrm>
            <a:off x="1600200" y="4343400"/>
            <a:ext cx="762000" cy="230188"/>
          </a:xfrm>
          <a:prstGeom prst="rect">
            <a:avLst/>
          </a:prstGeom>
          <a:solidFill>
            <a:schemeClr val="bg1"/>
          </a:solidFill>
          <a:ln w="9525">
            <a:noFill/>
            <a:miter lim="800000"/>
            <a:headEnd/>
            <a:tailEnd/>
          </a:ln>
        </p:spPr>
        <p:txBody>
          <a:bodyPr>
            <a:spAutoFit/>
          </a:bodyPr>
          <a:lstStyle/>
          <a:p>
            <a:r>
              <a:rPr lang="en-US" sz="900">
                <a:latin typeface="Arial Black" pitchFamily="34" charset="0"/>
              </a:rPr>
              <a:t>MUSCLE</a:t>
            </a:r>
          </a:p>
        </p:txBody>
      </p:sp>
      <p:sp>
        <p:nvSpPr>
          <p:cNvPr id="27" name="Rectangle 26"/>
          <p:cNvSpPr/>
          <p:nvPr/>
        </p:nvSpPr>
        <p:spPr>
          <a:xfrm>
            <a:off x="2590800" y="2971800"/>
            <a:ext cx="1447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8969" name="TextBox 27"/>
          <p:cNvSpPr txBox="1">
            <a:spLocks noChangeArrowheads="1"/>
          </p:cNvSpPr>
          <p:nvPr/>
        </p:nvSpPr>
        <p:spPr bwMode="auto">
          <a:xfrm>
            <a:off x="2819400" y="3076575"/>
            <a:ext cx="1066800" cy="276225"/>
          </a:xfrm>
          <a:prstGeom prst="rect">
            <a:avLst/>
          </a:prstGeom>
          <a:solidFill>
            <a:schemeClr val="bg1"/>
          </a:solidFill>
          <a:ln w="9525">
            <a:noFill/>
            <a:miter lim="800000"/>
            <a:headEnd/>
            <a:tailEnd/>
          </a:ln>
        </p:spPr>
        <p:txBody>
          <a:bodyPr>
            <a:spAutoFit/>
          </a:bodyPr>
          <a:lstStyle/>
          <a:p>
            <a:r>
              <a:rPr lang="en-US" sz="1200">
                <a:latin typeface="Arial Black" pitchFamily="34" charset="0"/>
              </a:rPr>
              <a:t>SENSORY</a:t>
            </a:r>
          </a:p>
        </p:txBody>
      </p:sp>
      <p:sp>
        <p:nvSpPr>
          <p:cNvPr id="29" name="Left Arrow 28"/>
          <p:cNvSpPr/>
          <p:nvPr/>
        </p:nvSpPr>
        <p:spPr>
          <a:xfrm>
            <a:off x="2971800" y="2971800"/>
            <a:ext cx="533400" cy="152400"/>
          </a:xfrm>
          <a:prstGeom prst="lef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p:nvSpPr>
        <p:spPr>
          <a:xfrm>
            <a:off x="1143000" y="3505200"/>
            <a:ext cx="106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8972" name="TextBox 30"/>
          <p:cNvSpPr txBox="1">
            <a:spLocks noChangeArrowheads="1"/>
          </p:cNvSpPr>
          <p:nvPr/>
        </p:nvSpPr>
        <p:spPr bwMode="auto">
          <a:xfrm>
            <a:off x="1295400" y="3810000"/>
            <a:ext cx="1143000" cy="276225"/>
          </a:xfrm>
          <a:prstGeom prst="rect">
            <a:avLst/>
          </a:prstGeom>
          <a:solidFill>
            <a:schemeClr val="bg1"/>
          </a:solidFill>
          <a:ln w="9525">
            <a:noFill/>
            <a:miter lim="800000"/>
            <a:headEnd/>
            <a:tailEnd/>
          </a:ln>
        </p:spPr>
        <p:txBody>
          <a:bodyPr>
            <a:spAutoFit/>
          </a:bodyPr>
          <a:lstStyle/>
          <a:p>
            <a:r>
              <a:rPr lang="en-US" sz="1200">
                <a:latin typeface="Arial Black" pitchFamily="34" charset="0"/>
              </a:rPr>
              <a:t>MOTOR</a:t>
            </a:r>
          </a:p>
        </p:txBody>
      </p:sp>
      <p:sp>
        <p:nvSpPr>
          <p:cNvPr id="32" name="Rectangle 31"/>
          <p:cNvSpPr/>
          <p:nvPr/>
        </p:nvSpPr>
        <p:spPr>
          <a:xfrm>
            <a:off x="2590800" y="3962400"/>
            <a:ext cx="22098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Up Arrow 32"/>
          <p:cNvSpPr/>
          <p:nvPr/>
        </p:nvSpPr>
        <p:spPr>
          <a:xfrm rot="16200000" flipH="1">
            <a:off x="2125662" y="4046538"/>
            <a:ext cx="396875" cy="1447800"/>
          </a:xfrm>
          <a:prstGeom prst="upArrow">
            <a:avLst>
              <a:gd name="adj1" fmla="val 42528"/>
              <a:gd name="adj2" fmla="val 50000"/>
            </a:avLst>
          </a:prstGeom>
          <a:solidFill>
            <a:srgbClr val="727B9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TextBox 33"/>
          <p:cNvSpPr txBox="1"/>
          <p:nvPr/>
        </p:nvSpPr>
        <p:spPr>
          <a:xfrm>
            <a:off x="3505200" y="4572000"/>
            <a:ext cx="1143000" cy="384175"/>
          </a:xfrm>
          <a:prstGeom prst="rect">
            <a:avLst/>
          </a:prstGeom>
          <a:noFill/>
        </p:spPr>
        <p:txBody>
          <a:bodyPr>
            <a:spAutoFit/>
          </a:bodyPr>
          <a:lstStyle/>
          <a:p>
            <a:pPr>
              <a:defRPr/>
            </a:pPr>
            <a:r>
              <a:rPr lang="en-US" dirty="0">
                <a:solidFill>
                  <a:schemeClr val="accent1">
                    <a:lumMod val="75000"/>
                  </a:schemeClr>
                </a:solidFill>
              </a:rPr>
              <a:t>Activity</a:t>
            </a:r>
          </a:p>
        </p:txBody>
      </p:sp>
      <p:sp>
        <p:nvSpPr>
          <p:cNvPr id="35" name="Up Arrow 34"/>
          <p:cNvSpPr/>
          <p:nvPr/>
        </p:nvSpPr>
        <p:spPr>
          <a:xfrm flipH="1">
            <a:off x="3246438" y="4419600"/>
            <a:ext cx="334962" cy="609600"/>
          </a:xfrm>
          <a:prstGeom prst="upArrow">
            <a:avLst>
              <a:gd name="adj1" fmla="val 50000"/>
              <a:gd name="adj2" fmla="val 50000"/>
            </a:avLst>
          </a:prstGeom>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a:xfrm>
            <a:off x="1143000" y="3886200"/>
            <a:ext cx="2286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Left Arrow 36"/>
          <p:cNvSpPr/>
          <p:nvPr/>
        </p:nvSpPr>
        <p:spPr>
          <a:xfrm rot="16200000">
            <a:off x="952500" y="3848100"/>
            <a:ext cx="533400" cy="152400"/>
          </a:xfrm>
          <a:prstGeom prst="lef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Multiply 37"/>
          <p:cNvSpPr/>
          <p:nvPr/>
        </p:nvSpPr>
        <p:spPr>
          <a:xfrm>
            <a:off x="3810000" y="4343400"/>
            <a:ext cx="304800" cy="838200"/>
          </a:xfrm>
          <a:prstGeom prst="mathMultiply">
            <a:avLst/>
          </a:prstGeom>
          <a:solidFill>
            <a:srgbClr val="1706F8"/>
          </a:solidFill>
          <a:ln>
            <a:solidFill>
              <a:srgbClr val="1706F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1706F8"/>
              </a:solidFill>
            </a:endParaRPr>
          </a:p>
        </p:txBody>
      </p:sp>
      <p:sp>
        <p:nvSpPr>
          <p:cNvPr id="21" name="TextBox 20"/>
          <p:cNvSpPr txBox="1">
            <a:spLocks noChangeArrowheads="1"/>
          </p:cNvSpPr>
          <p:nvPr/>
        </p:nvSpPr>
        <p:spPr bwMode="auto">
          <a:xfrm>
            <a:off x="4953000" y="1981200"/>
            <a:ext cx="3962400" cy="862013"/>
          </a:xfrm>
          <a:prstGeom prst="rect">
            <a:avLst/>
          </a:prstGeom>
          <a:noFill/>
          <a:ln w="9525">
            <a:noFill/>
            <a:miter lim="800000"/>
            <a:headEnd/>
            <a:tailEnd/>
          </a:ln>
        </p:spPr>
        <p:txBody>
          <a:bodyPr>
            <a:spAutoFit/>
          </a:bodyPr>
          <a:lstStyle/>
          <a:p>
            <a:r>
              <a:rPr lang="en-US" sz="2500">
                <a:solidFill>
                  <a:srgbClr val="800000"/>
                </a:solidFill>
              </a:rPr>
              <a:t>Possible evidence for glutamatergic interneurons </a:t>
            </a:r>
          </a:p>
        </p:txBody>
      </p:sp>
      <p:grpSp>
        <p:nvGrpSpPr>
          <p:cNvPr id="22" name="Group 21"/>
          <p:cNvGrpSpPr>
            <a:grpSpLocks/>
          </p:cNvGrpSpPr>
          <p:nvPr/>
        </p:nvGrpSpPr>
        <p:grpSpPr bwMode="auto">
          <a:xfrm>
            <a:off x="206375" y="1981200"/>
            <a:ext cx="4746625" cy="3962400"/>
            <a:chOff x="76200" y="2057400"/>
            <a:chExt cx="4747000" cy="3962400"/>
          </a:xfrm>
        </p:grpSpPr>
        <p:sp>
          <p:nvSpPr>
            <p:cNvPr id="24" name="Rectangle 23"/>
            <p:cNvSpPr/>
            <p:nvPr/>
          </p:nvSpPr>
          <p:spPr>
            <a:xfrm>
              <a:off x="76200" y="2057400"/>
              <a:ext cx="4724773" cy="396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Oval 38"/>
            <p:cNvSpPr/>
            <p:nvPr/>
          </p:nvSpPr>
          <p:spPr>
            <a:xfrm>
              <a:off x="3124441" y="2667000"/>
              <a:ext cx="152412" cy="152400"/>
            </a:xfrm>
            <a:prstGeom prst="ellipse">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0" name="Straight Connector 39"/>
            <p:cNvCxnSpPr/>
            <p:nvPr/>
          </p:nvCxnSpPr>
          <p:spPr>
            <a:xfrm rot="5400000">
              <a:off x="2857732" y="2705097"/>
              <a:ext cx="304800" cy="76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a:off x="2972029" y="2895600"/>
              <a:ext cx="304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2438608" y="2895579"/>
              <a:ext cx="533400" cy="533442"/>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2286175" y="3429000"/>
              <a:ext cx="152412" cy="152400"/>
            </a:xfrm>
            <a:prstGeom prst="ellipse">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Oval 43"/>
            <p:cNvSpPr/>
            <p:nvPr/>
          </p:nvSpPr>
          <p:spPr>
            <a:xfrm>
              <a:off x="1905144" y="4419600"/>
              <a:ext cx="152412" cy="152400"/>
            </a:xfrm>
            <a:prstGeom prst="ellipse">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5" name="Straight Connector 44"/>
            <p:cNvCxnSpPr/>
            <p:nvPr/>
          </p:nvCxnSpPr>
          <p:spPr>
            <a:xfrm rot="5400000">
              <a:off x="1790857" y="4076694"/>
              <a:ext cx="533400" cy="152412"/>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2019466" y="3695697"/>
              <a:ext cx="304800" cy="76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0800000" flipV="1">
              <a:off x="2133763" y="3733800"/>
              <a:ext cx="304824"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1981351" y="4800600"/>
              <a:ext cx="1676532" cy="1143000"/>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1943254" y="4686297"/>
              <a:ext cx="152400" cy="76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6200000" flipH="1">
              <a:off x="1867047" y="4686297"/>
              <a:ext cx="152400" cy="762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Down Arrow 52"/>
            <p:cNvSpPr/>
            <p:nvPr/>
          </p:nvSpPr>
          <p:spPr>
            <a:xfrm>
              <a:off x="3048235" y="2209800"/>
              <a:ext cx="228618" cy="304800"/>
            </a:xfrm>
            <a:prstGeom prst="downArrow">
              <a:avLst/>
            </a:prstGeom>
            <a:solidFill>
              <a:srgbClr val="990000"/>
            </a:solidFill>
            <a:ln>
              <a:solidFill>
                <a:srgbClr val="99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8997" name="TextBox 53"/>
            <p:cNvSpPr txBox="1">
              <a:spLocks noChangeArrowheads="1"/>
            </p:cNvSpPr>
            <p:nvPr/>
          </p:nvSpPr>
          <p:spPr bwMode="auto">
            <a:xfrm>
              <a:off x="2514600" y="2133600"/>
              <a:ext cx="685800" cy="384721"/>
            </a:xfrm>
            <a:prstGeom prst="rect">
              <a:avLst/>
            </a:prstGeom>
            <a:noFill/>
            <a:ln w="9525">
              <a:noFill/>
              <a:miter lim="800000"/>
              <a:headEnd/>
              <a:tailEnd/>
            </a:ln>
          </p:spPr>
          <p:txBody>
            <a:bodyPr>
              <a:spAutoFit/>
            </a:bodyPr>
            <a:lstStyle/>
            <a:p>
              <a:r>
                <a:rPr lang="en-US"/>
                <a:t>Ach</a:t>
              </a:r>
            </a:p>
          </p:txBody>
        </p:sp>
        <p:sp>
          <p:nvSpPr>
            <p:cNvPr id="55" name="Down Arrow 54"/>
            <p:cNvSpPr/>
            <p:nvPr/>
          </p:nvSpPr>
          <p:spPr>
            <a:xfrm rot="16200000">
              <a:off x="1848001" y="3371838"/>
              <a:ext cx="266700" cy="304824"/>
            </a:xfrm>
            <a:prstGeom prst="downArrow">
              <a:avLst/>
            </a:prstGeom>
            <a:solidFill>
              <a:srgbClr val="990000"/>
            </a:solidFill>
            <a:ln>
              <a:solidFill>
                <a:srgbClr val="99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Down Arrow 55"/>
            <p:cNvSpPr/>
            <p:nvPr/>
          </p:nvSpPr>
          <p:spPr>
            <a:xfrm rot="16200000">
              <a:off x="1466972" y="4400536"/>
              <a:ext cx="304800" cy="342927"/>
            </a:xfrm>
            <a:prstGeom prst="downArrow">
              <a:avLst/>
            </a:prstGeom>
            <a:solidFill>
              <a:srgbClr val="990000"/>
            </a:solidFill>
            <a:ln>
              <a:solidFill>
                <a:srgbClr val="99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9000" name="TextBox 56"/>
            <p:cNvSpPr txBox="1">
              <a:spLocks noChangeArrowheads="1"/>
            </p:cNvSpPr>
            <p:nvPr/>
          </p:nvSpPr>
          <p:spPr bwMode="auto">
            <a:xfrm>
              <a:off x="228600" y="4343400"/>
              <a:ext cx="1371600" cy="384721"/>
            </a:xfrm>
            <a:prstGeom prst="rect">
              <a:avLst/>
            </a:prstGeom>
            <a:noFill/>
            <a:ln w="9525">
              <a:noFill/>
              <a:miter lim="800000"/>
              <a:headEnd/>
              <a:tailEnd/>
            </a:ln>
          </p:spPr>
          <p:txBody>
            <a:bodyPr>
              <a:spAutoFit/>
            </a:bodyPr>
            <a:lstStyle/>
            <a:p>
              <a:r>
                <a:rPr lang="en-US"/>
                <a:t>Glutamate</a:t>
              </a:r>
            </a:p>
          </p:txBody>
        </p:sp>
        <p:sp>
          <p:nvSpPr>
            <p:cNvPr id="169001" name="TextBox 57"/>
            <p:cNvSpPr txBox="1">
              <a:spLocks noChangeArrowheads="1"/>
            </p:cNvSpPr>
            <p:nvPr/>
          </p:nvSpPr>
          <p:spPr bwMode="auto">
            <a:xfrm>
              <a:off x="3657600" y="3429000"/>
              <a:ext cx="533400" cy="861774"/>
            </a:xfrm>
            <a:prstGeom prst="rect">
              <a:avLst/>
            </a:prstGeom>
            <a:noFill/>
            <a:ln w="9525">
              <a:noFill/>
              <a:miter lim="800000"/>
              <a:headEnd/>
              <a:tailEnd/>
            </a:ln>
          </p:spPr>
          <p:txBody>
            <a:bodyPr>
              <a:spAutoFit/>
            </a:bodyPr>
            <a:lstStyle/>
            <a:p>
              <a:r>
                <a:rPr lang="en-US" sz="5000">
                  <a:solidFill>
                    <a:srgbClr val="FF0000"/>
                  </a:solidFill>
                </a:rPr>
                <a:t>?</a:t>
              </a:r>
            </a:p>
          </p:txBody>
        </p:sp>
        <p:sp>
          <p:nvSpPr>
            <p:cNvPr id="169002" name="TextBox 58"/>
            <p:cNvSpPr txBox="1">
              <a:spLocks noChangeArrowheads="1"/>
            </p:cNvSpPr>
            <p:nvPr/>
          </p:nvSpPr>
          <p:spPr bwMode="auto">
            <a:xfrm rot="2087750">
              <a:off x="2312481" y="5158436"/>
              <a:ext cx="1524000" cy="384721"/>
            </a:xfrm>
            <a:prstGeom prst="rect">
              <a:avLst/>
            </a:prstGeom>
            <a:noFill/>
            <a:ln w="9525">
              <a:noFill/>
              <a:miter lim="800000"/>
              <a:headEnd/>
              <a:tailEnd/>
            </a:ln>
          </p:spPr>
          <p:txBody>
            <a:bodyPr>
              <a:spAutoFit/>
            </a:bodyPr>
            <a:lstStyle/>
            <a:p>
              <a:r>
                <a:rPr lang="en-US"/>
                <a:t>Motor Root</a:t>
              </a:r>
            </a:p>
          </p:txBody>
        </p:sp>
        <p:sp>
          <p:nvSpPr>
            <p:cNvPr id="169003" name="TextBox 59"/>
            <p:cNvSpPr txBox="1">
              <a:spLocks noChangeArrowheads="1"/>
            </p:cNvSpPr>
            <p:nvPr/>
          </p:nvSpPr>
          <p:spPr bwMode="auto">
            <a:xfrm>
              <a:off x="1219200" y="3349079"/>
              <a:ext cx="685800" cy="384721"/>
            </a:xfrm>
            <a:prstGeom prst="rect">
              <a:avLst/>
            </a:prstGeom>
            <a:noFill/>
            <a:ln w="9525">
              <a:noFill/>
              <a:miter lim="800000"/>
              <a:headEnd/>
              <a:tailEnd/>
            </a:ln>
          </p:spPr>
          <p:txBody>
            <a:bodyPr>
              <a:spAutoFit/>
            </a:bodyPr>
            <a:lstStyle/>
            <a:p>
              <a:r>
                <a:rPr lang="en-US"/>
                <a:t>Ach</a:t>
              </a:r>
            </a:p>
          </p:txBody>
        </p:sp>
        <p:cxnSp>
          <p:nvCxnSpPr>
            <p:cNvPr id="61" name="Straight Connector 60"/>
            <p:cNvCxnSpPr/>
            <p:nvPr/>
          </p:nvCxnSpPr>
          <p:spPr>
            <a:xfrm rot="10800000" flipV="1">
              <a:off x="3276853" y="2209800"/>
              <a:ext cx="1371708" cy="457200"/>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69005" name="TextBox 61"/>
            <p:cNvSpPr txBox="1">
              <a:spLocks noChangeArrowheads="1"/>
            </p:cNvSpPr>
            <p:nvPr/>
          </p:nvSpPr>
          <p:spPr bwMode="auto">
            <a:xfrm rot="-1048281">
              <a:off x="3299200" y="2367178"/>
              <a:ext cx="1524000" cy="384721"/>
            </a:xfrm>
            <a:prstGeom prst="rect">
              <a:avLst/>
            </a:prstGeom>
            <a:noFill/>
            <a:ln w="9525">
              <a:noFill/>
              <a:miter lim="800000"/>
              <a:headEnd/>
              <a:tailEnd/>
            </a:ln>
          </p:spPr>
          <p:txBody>
            <a:bodyPr>
              <a:spAutoFit/>
            </a:bodyPr>
            <a:lstStyle/>
            <a:p>
              <a:r>
                <a:rPr lang="en-US"/>
                <a:t>Sensory Root</a:t>
              </a:r>
            </a:p>
          </p:txBody>
        </p:sp>
      </p:grpSp>
      <p:sp>
        <p:nvSpPr>
          <p:cNvPr id="63" name="Multiply 62"/>
          <p:cNvSpPr/>
          <p:nvPr/>
        </p:nvSpPr>
        <p:spPr>
          <a:xfrm>
            <a:off x="1905000" y="4114800"/>
            <a:ext cx="457200" cy="838200"/>
          </a:xfrm>
          <a:prstGeom prst="mathMultiply">
            <a:avLst/>
          </a:prstGeom>
          <a:solidFill>
            <a:srgbClr val="1706F8"/>
          </a:solidFill>
          <a:ln>
            <a:solidFill>
              <a:srgbClr val="1706F8"/>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
                                            <p:txEl>
                                              <p:pRg st="4" end="4"/>
                                            </p:txEl>
                                          </p:spTgt>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
                                            <p:txEl>
                                              <p:pRg st="10" end="10"/>
                                            </p:txEl>
                                          </p:spTgt>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35"/>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2">
                                            <p:txEl>
                                              <p:pRg st="0" end="0"/>
                                            </p:txEl>
                                          </p:spTgt>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02">
                                            <p:txEl>
                                              <p:pRg st="1" end="1"/>
                                            </p:txEl>
                                          </p:spTgt>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02">
                                            <p:txEl>
                                              <p:pRg st="2" end="2"/>
                                            </p:txEl>
                                          </p:spTgt>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02">
                                            <p:txEl>
                                              <p:pRg st="3" end="3"/>
                                            </p:txEl>
                                          </p:spTgt>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102">
                                            <p:txEl>
                                              <p:pRg st="4" end="4"/>
                                            </p:txEl>
                                          </p:spTgt>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02">
                                            <p:txEl>
                                              <p:pRg st="7" end="7"/>
                                            </p:txEl>
                                          </p:spTgt>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102">
                                            <p:txEl>
                                              <p:pRg st="8" end="8"/>
                                            </p:txEl>
                                          </p:spTgt>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02">
                                            <p:txEl>
                                              <p:pRg st="9" end="9"/>
                                            </p:txEl>
                                          </p:spTgt>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102">
                                            <p:txEl>
                                              <p:pRg st="10" end="10"/>
                                            </p:txEl>
                                          </p:spTgt>
                                        </p:tgtEl>
                                        <p:attrNameLst>
                                          <p:attrName>style.visibility</p:attrName>
                                        </p:attrNameLst>
                                      </p:cBhvr>
                                      <p:to>
                                        <p:strVal val="hidden"/>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6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allAtOnce"/>
      <p:bldP spid="34" grpId="0"/>
      <p:bldP spid="35" grpId="1" animBg="1"/>
      <p:bldP spid="35" grpId="2" animBg="1"/>
      <p:bldP spid="38" grpId="0" animBg="1"/>
      <p:bldP spid="21" grpId="0"/>
      <p:bldP spid="6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301625" y="304800"/>
            <a:ext cx="8534400" cy="533400"/>
          </a:xfrm>
        </p:spPr>
        <p:txBody>
          <a:bodyPr>
            <a:normAutofit fontScale="90000"/>
          </a:bodyPr>
          <a:lstStyle/>
          <a:p>
            <a:pPr eaLnBrk="1" hangingPunct="1">
              <a:defRPr/>
            </a:pPr>
            <a:r>
              <a:rPr lang="en-US" dirty="0" smtClean="0">
                <a:solidFill>
                  <a:srgbClr val="7A0000"/>
                </a:solidFill>
              </a:rPr>
              <a:t>Role of Carbon Dioxide</a:t>
            </a:r>
          </a:p>
        </p:txBody>
      </p:sp>
      <p:sp>
        <p:nvSpPr>
          <p:cNvPr id="4" name="Slide Number Placeholder 3"/>
          <p:cNvSpPr>
            <a:spLocks noGrp="1"/>
          </p:cNvSpPr>
          <p:nvPr>
            <p:ph type="sldNum" sz="quarter" idx="12"/>
          </p:nvPr>
        </p:nvSpPr>
        <p:spPr/>
        <p:txBody>
          <a:bodyPr/>
          <a:lstStyle/>
          <a:p>
            <a:pPr>
              <a:defRPr/>
            </a:pPr>
            <a:fld id="{4F92A231-4BF1-4EB3-9B06-5BFF372DB0C6}" type="slidenum">
              <a:rPr lang="en-US"/>
              <a:pPr>
                <a:defRPr/>
              </a:pPr>
              <a:t>3</a:t>
            </a:fld>
            <a:endParaRPr lang="en-US" dirty="0"/>
          </a:p>
        </p:txBody>
      </p:sp>
      <p:sp>
        <p:nvSpPr>
          <p:cNvPr id="71683" name="Content Placeholder 2"/>
          <p:cNvSpPr>
            <a:spLocks noGrp="1"/>
          </p:cNvSpPr>
          <p:nvPr>
            <p:ph sz="quarter" idx="4294967295"/>
          </p:nvPr>
        </p:nvSpPr>
        <p:spPr>
          <a:xfrm>
            <a:off x="304800" y="1600200"/>
            <a:ext cx="8228013" cy="4419600"/>
          </a:xfrm>
        </p:spPr>
        <p:txBody>
          <a:bodyPr/>
          <a:lstStyle/>
          <a:p>
            <a:pPr marL="396875" indent="-396875" eaLnBrk="1" hangingPunct="1">
              <a:lnSpc>
                <a:spcPct val="70000"/>
              </a:lnSpc>
              <a:spcBef>
                <a:spcPts val="1800"/>
              </a:spcBef>
              <a:spcAft>
                <a:spcPts val="2400"/>
              </a:spcAft>
              <a:buClr>
                <a:schemeClr val="accent2"/>
              </a:buClr>
              <a:buSzPct val="75000"/>
              <a:buFont typeface="Wingdings" pitchFamily="2" charset="2"/>
              <a:buChar char="q"/>
              <a:defRPr/>
            </a:pPr>
            <a:r>
              <a:rPr lang="en-US" sz="2500" dirty="0" smtClean="0">
                <a:solidFill>
                  <a:srgbClr val="4D5367"/>
                </a:solidFill>
                <a:latin typeface="Calibri" pitchFamily="34" charset="0"/>
              </a:rPr>
              <a:t>Important environmental cue  </a:t>
            </a:r>
          </a:p>
          <a:p>
            <a:pPr marL="396875" indent="-396875" eaLnBrk="1" hangingPunct="1">
              <a:lnSpc>
                <a:spcPct val="70000"/>
              </a:lnSpc>
              <a:spcBef>
                <a:spcPts val="600"/>
              </a:spcBef>
              <a:spcAft>
                <a:spcPts val="600"/>
              </a:spcAft>
              <a:buClr>
                <a:schemeClr val="accent2"/>
              </a:buClr>
              <a:buSzPct val="75000"/>
              <a:buFont typeface="Wingdings" pitchFamily="2" charset="2"/>
              <a:buChar char="q"/>
              <a:defRPr/>
            </a:pPr>
            <a:r>
              <a:rPr lang="en-US" sz="2500" dirty="0" smtClean="0">
                <a:solidFill>
                  <a:srgbClr val="4D5367"/>
                </a:solidFill>
                <a:latin typeface="Calibri" pitchFamily="34" charset="0"/>
              </a:rPr>
              <a:t>CO</a:t>
            </a:r>
            <a:r>
              <a:rPr lang="en-US" sz="2500" baseline="-25000" dirty="0" smtClean="0">
                <a:solidFill>
                  <a:srgbClr val="4D5367"/>
                </a:solidFill>
                <a:latin typeface="Calibri" pitchFamily="34" charset="0"/>
              </a:rPr>
              <a:t>2</a:t>
            </a:r>
            <a:r>
              <a:rPr lang="en-US" sz="2500" dirty="0" smtClean="0">
                <a:solidFill>
                  <a:srgbClr val="4D5367"/>
                </a:solidFill>
                <a:latin typeface="Calibri" pitchFamily="34" charset="0"/>
              </a:rPr>
              <a:t> concentration gradients (</a:t>
            </a:r>
            <a:r>
              <a:rPr lang="en-US" sz="2500" dirty="0" err="1" smtClean="0">
                <a:solidFill>
                  <a:srgbClr val="4D5367"/>
                </a:solidFill>
                <a:latin typeface="Calibri" pitchFamily="34" charset="0"/>
              </a:rPr>
              <a:t>chemotaxis</a:t>
            </a:r>
            <a:r>
              <a:rPr lang="en-US" sz="2500" dirty="0" smtClean="0">
                <a:solidFill>
                  <a:srgbClr val="4D5367"/>
                </a:solidFill>
                <a:latin typeface="Calibri" pitchFamily="34" charset="0"/>
              </a:rPr>
              <a:t>)</a:t>
            </a:r>
          </a:p>
          <a:p>
            <a:pPr marL="1311275" lvl="1" indent="-336550" eaLnBrk="1" hangingPunct="1">
              <a:lnSpc>
                <a:spcPct val="70000"/>
              </a:lnSpc>
              <a:spcBef>
                <a:spcPts val="600"/>
              </a:spcBef>
              <a:spcAft>
                <a:spcPts val="600"/>
              </a:spcAft>
              <a:buClr>
                <a:schemeClr val="accent1"/>
              </a:buClr>
              <a:buSzTx/>
              <a:buFont typeface="Calibri" pitchFamily="34" charset="0"/>
              <a:buChar char="–"/>
              <a:defRPr/>
            </a:pPr>
            <a:r>
              <a:rPr lang="en-US" sz="2500" dirty="0" smtClean="0">
                <a:solidFill>
                  <a:srgbClr val="4D5367"/>
                </a:solidFill>
                <a:latin typeface="Calibri" pitchFamily="34" charset="0"/>
              </a:rPr>
              <a:t>Orientation response (ex. beetles, mosquitoes)</a:t>
            </a:r>
          </a:p>
          <a:p>
            <a:pPr marL="1311275" lvl="1" indent="-336550" eaLnBrk="1" hangingPunct="1">
              <a:lnSpc>
                <a:spcPct val="70000"/>
              </a:lnSpc>
              <a:spcBef>
                <a:spcPts val="600"/>
              </a:spcBef>
              <a:spcAft>
                <a:spcPts val="1800"/>
              </a:spcAft>
              <a:buClr>
                <a:schemeClr val="accent1"/>
              </a:buClr>
              <a:buSzTx/>
              <a:buFont typeface="Calibri" pitchFamily="34" charset="0"/>
              <a:buChar char="–"/>
              <a:defRPr/>
            </a:pPr>
            <a:r>
              <a:rPr lang="en-US" sz="2500" dirty="0" smtClean="0">
                <a:solidFill>
                  <a:srgbClr val="4D5367"/>
                </a:solidFill>
                <a:latin typeface="Calibri" pitchFamily="34" charset="0"/>
              </a:rPr>
              <a:t>Pheromone detection range</a:t>
            </a:r>
          </a:p>
          <a:p>
            <a:pPr marL="396875" indent="-396875" eaLnBrk="1" hangingPunct="1">
              <a:lnSpc>
                <a:spcPct val="70000"/>
              </a:lnSpc>
              <a:spcBef>
                <a:spcPts val="600"/>
              </a:spcBef>
              <a:spcAft>
                <a:spcPts val="600"/>
              </a:spcAft>
              <a:buClr>
                <a:schemeClr val="accent2"/>
              </a:buClr>
              <a:buSzPct val="75000"/>
              <a:buFont typeface="Wingdings" pitchFamily="2" charset="2"/>
              <a:buChar char="q"/>
              <a:defRPr/>
            </a:pPr>
            <a:r>
              <a:rPr lang="en-US" sz="2500" dirty="0" smtClean="0">
                <a:solidFill>
                  <a:srgbClr val="4D5367"/>
                </a:solidFill>
                <a:latin typeface="Calibri" pitchFamily="34" charset="0"/>
              </a:rPr>
              <a:t>Host-seeking behavior </a:t>
            </a:r>
          </a:p>
          <a:p>
            <a:pPr marL="1311275" lvl="1" indent="-336550" eaLnBrk="1" hangingPunct="1">
              <a:lnSpc>
                <a:spcPct val="70000"/>
              </a:lnSpc>
              <a:spcBef>
                <a:spcPts val="600"/>
              </a:spcBef>
              <a:spcAft>
                <a:spcPts val="1800"/>
              </a:spcAft>
              <a:buClr>
                <a:schemeClr val="accent1"/>
              </a:buClr>
              <a:buSzTx/>
              <a:buFont typeface="Calibri" pitchFamily="34" charset="0"/>
              <a:buChar char="–"/>
              <a:defRPr/>
            </a:pPr>
            <a:r>
              <a:rPr lang="en-US" sz="2500" dirty="0" smtClean="0">
                <a:solidFill>
                  <a:srgbClr val="4D5367"/>
                </a:solidFill>
                <a:latin typeface="Calibri" pitchFamily="34" charset="0"/>
              </a:rPr>
              <a:t>Food sources (Floral CO</a:t>
            </a:r>
            <a:r>
              <a:rPr lang="en-US" sz="2500" baseline="-25000" dirty="0" smtClean="0">
                <a:solidFill>
                  <a:srgbClr val="4D5367"/>
                </a:solidFill>
                <a:latin typeface="Calibri" pitchFamily="34" charset="0"/>
              </a:rPr>
              <a:t>2</a:t>
            </a:r>
            <a:r>
              <a:rPr lang="en-US" sz="2500" dirty="0" smtClean="0">
                <a:solidFill>
                  <a:srgbClr val="4D5367"/>
                </a:solidFill>
                <a:latin typeface="Calibri" pitchFamily="34" charset="0"/>
              </a:rPr>
              <a:t>)</a:t>
            </a:r>
          </a:p>
          <a:p>
            <a:pPr marL="396875" lvl="1" indent="-396875" eaLnBrk="1" hangingPunct="1">
              <a:lnSpc>
                <a:spcPct val="70000"/>
              </a:lnSpc>
              <a:spcBef>
                <a:spcPts val="1800"/>
              </a:spcBef>
              <a:spcAft>
                <a:spcPts val="1800"/>
              </a:spcAft>
              <a:buSzPct val="75000"/>
              <a:buFont typeface="Wingdings" pitchFamily="2" charset="2"/>
              <a:buChar char="q"/>
              <a:defRPr/>
            </a:pPr>
            <a:r>
              <a:rPr lang="en-US" sz="2500" dirty="0" smtClean="0">
                <a:solidFill>
                  <a:srgbClr val="4D5367"/>
                </a:solidFill>
                <a:latin typeface="Calibri" pitchFamily="34" charset="0"/>
              </a:rPr>
              <a:t>CO</a:t>
            </a:r>
            <a:r>
              <a:rPr lang="en-US" sz="2500" baseline="-25000" dirty="0" smtClean="0">
                <a:solidFill>
                  <a:srgbClr val="4D5367"/>
                </a:solidFill>
                <a:latin typeface="Calibri" pitchFamily="34" charset="0"/>
              </a:rPr>
              <a:t>2</a:t>
            </a:r>
            <a:r>
              <a:rPr lang="en-US" sz="2500" dirty="0" smtClean="0">
                <a:solidFill>
                  <a:srgbClr val="4D5367"/>
                </a:solidFill>
                <a:latin typeface="Calibri" pitchFamily="34" charset="0"/>
              </a:rPr>
              <a:t> detection</a:t>
            </a:r>
          </a:p>
          <a:p>
            <a:pPr marL="396875" lvl="1" indent="-396875" eaLnBrk="1" hangingPunct="1">
              <a:lnSpc>
                <a:spcPct val="70000"/>
              </a:lnSpc>
              <a:spcBef>
                <a:spcPts val="1800"/>
              </a:spcBef>
              <a:spcAft>
                <a:spcPts val="1800"/>
              </a:spcAft>
              <a:buSzPct val="75000"/>
              <a:buFont typeface="Wingdings" pitchFamily="2" charset="2"/>
              <a:buChar char="q"/>
              <a:defRPr/>
            </a:pPr>
            <a:r>
              <a:rPr lang="en-US" sz="2500" dirty="0" smtClean="0">
                <a:solidFill>
                  <a:srgbClr val="4D5367"/>
                </a:solidFill>
                <a:latin typeface="Calibri" pitchFamily="34" charset="0"/>
              </a:rPr>
              <a:t>Varies in environments</a:t>
            </a:r>
          </a:p>
          <a:p>
            <a:pPr marL="396875" lvl="1" indent="-396875" eaLnBrk="1" hangingPunct="1">
              <a:lnSpc>
                <a:spcPct val="70000"/>
              </a:lnSpc>
              <a:spcBef>
                <a:spcPts val="1800"/>
              </a:spcBef>
              <a:spcAft>
                <a:spcPts val="1800"/>
              </a:spcAft>
              <a:buSzPct val="75000"/>
              <a:buFont typeface="Wingdings" pitchFamily="2" charset="2"/>
              <a:buChar char="q"/>
              <a:defRPr/>
            </a:pPr>
            <a:endParaRPr lang="en-US" sz="2500" dirty="0" smtClean="0">
              <a:solidFill>
                <a:srgbClr val="4D5367"/>
              </a:solidFill>
              <a:latin typeface="Calibri" pitchFamily="34" charset="0"/>
            </a:endParaRPr>
          </a:p>
          <a:p>
            <a:pPr marL="914400" lvl="1" indent="-914400" eaLnBrk="1" hangingPunct="1">
              <a:lnSpc>
                <a:spcPct val="70000"/>
              </a:lnSpc>
              <a:spcAft>
                <a:spcPts val="300"/>
              </a:spcAft>
              <a:buClr>
                <a:schemeClr val="accent1"/>
              </a:buClr>
              <a:buSzTx/>
              <a:buFont typeface="Wingdings" pitchFamily="2" charset="2"/>
              <a:buNone/>
              <a:defRPr/>
            </a:pPr>
            <a:endParaRPr lang="en-US" sz="2500" dirty="0" smtClean="0">
              <a:solidFill>
                <a:srgbClr val="4D5367"/>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8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6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304800" y="381000"/>
            <a:ext cx="8534400" cy="457200"/>
          </a:xfrm>
          <a:prstGeom prst="rect">
            <a:avLst/>
          </a:prstGeom>
        </p:spPr>
        <p:txBody>
          <a:bodyPr anchor="b"/>
          <a:lstStyle/>
          <a:p>
            <a:pPr algn="ctr" fontAlgn="auto">
              <a:spcAft>
                <a:spcPts val="0"/>
              </a:spcAft>
              <a:defRPr/>
            </a:pPr>
            <a:r>
              <a:rPr lang="en-US" sz="3000" b="0" dirty="0">
                <a:solidFill>
                  <a:srgbClr val="7A0000"/>
                </a:solidFill>
                <a:latin typeface="Georgia" pitchFamily="18" charset="0"/>
                <a:ea typeface="+mj-ea"/>
                <a:cs typeface="+mj-cs"/>
              </a:rPr>
              <a:t>Neural Circuitry: Cadmium</a:t>
            </a:r>
          </a:p>
        </p:txBody>
      </p:sp>
      <p:sp>
        <p:nvSpPr>
          <p:cNvPr id="48" name="Slide Number Placeholder 47"/>
          <p:cNvSpPr>
            <a:spLocks noGrp="1"/>
          </p:cNvSpPr>
          <p:nvPr>
            <p:ph type="sldNum" sz="quarter" idx="12"/>
          </p:nvPr>
        </p:nvSpPr>
        <p:spPr/>
        <p:txBody>
          <a:bodyPr/>
          <a:lstStyle/>
          <a:p>
            <a:pPr>
              <a:defRPr/>
            </a:pPr>
            <a:fld id="{5CA10FE5-16BD-44C1-BF49-4B2B7D317FDE}" type="slidenum">
              <a:rPr lang="en-US"/>
              <a:pPr>
                <a:defRPr/>
              </a:pPr>
              <a:t>30</a:t>
            </a:fld>
            <a:endParaRPr lang="en-US"/>
          </a:p>
        </p:txBody>
      </p:sp>
      <p:sp>
        <p:nvSpPr>
          <p:cNvPr id="102" name="TextBox 101"/>
          <p:cNvSpPr txBox="1">
            <a:spLocks noChangeArrowheads="1"/>
          </p:cNvSpPr>
          <p:nvPr/>
        </p:nvSpPr>
        <p:spPr bwMode="auto">
          <a:xfrm>
            <a:off x="4953000" y="2319338"/>
            <a:ext cx="4114800" cy="3094037"/>
          </a:xfrm>
          <a:prstGeom prst="rect">
            <a:avLst/>
          </a:prstGeom>
          <a:noFill/>
          <a:ln w="9525">
            <a:noFill/>
            <a:miter lim="800000"/>
            <a:headEnd/>
            <a:tailEnd/>
          </a:ln>
        </p:spPr>
        <p:txBody>
          <a:bodyPr>
            <a:spAutoFit/>
          </a:bodyPr>
          <a:lstStyle/>
          <a:p>
            <a:pPr marL="457200" indent="-346075">
              <a:buClr>
                <a:schemeClr val="accent1"/>
              </a:buClr>
            </a:pPr>
            <a:r>
              <a:rPr lang="en-US" sz="2500" b="0" u="sng">
                <a:solidFill>
                  <a:srgbClr val="990000"/>
                </a:solidFill>
              </a:rPr>
              <a:t>Cadmium</a:t>
            </a:r>
            <a:r>
              <a:rPr lang="en-US" sz="2500" b="0">
                <a:solidFill>
                  <a:srgbClr val="990000"/>
                </a:solidFill>
              </a:rPr>
              <a:t>  </a:t>
            </a:r>
            <a:r>
              <a:rPr lang="en-US" sz="2500">
                <a:solidFill>
                  <a:schemeClr val="accent2"/>
                </a:solidFill>
              </a:rPr>
              <a:t>(a</a:t>
            </a:r>
            <a:r>
              <a:rPr lang="en-US" sz="2000">
                <a:solidFill>
                  <a:schemeClr val="accent2"/>
                </a:solidFill>
              </a:rPr>
              <a:t>fter 30 minutes)</a:t>
            </a:r>
          </a:p>
          <a:p>
            <a:pPr marL="457200" indent="-346075">
              <a:spcBef>
                <a:spcPts val="600"/>
              </a:spcBef>
              <a:spcAft>
                <a:spcPts val="300"/>
              </a:spcAft>
              <a:buClr>
                <a:schemeClr val="accent1"/>
              </a:buClr>
              <a:buFont typeface="Calibri" pitchFamily="34" charset="0"/>
              <a:buChar char="–"/>
            </a:pPr>
            <a:r>
              <a:rPr lang="en-US" sz="2000" b="0">
                <a:solidFill>
                  <a:schemeClr val="accent2"/>
                </a:solidFill>
              </a:rPr>
              <a:t>Motor activity persists</a:t>
            </a:r>
          </a:p>
          <a:p>
            <a:pPr marL="457200" indent="-346075">
              <a:spcBef>
                <a:spcPts val="600"/>
              </a:spcBef>
              <a:spcAft>
                <a:spcPts val="300"/>
              </a:spcAft>
              <a:buClr>
                <a:schemeClr val="accent1"/>
              </a:buClr>
              <a:buFont typeface="Calibri" pitchFamily="34" charset="0"/>
              <a:buChar char="–"/>
            </a:pPr>
            <a:r>
              <a:rPr lang="en-US" sz="2000" b="0">
                <a:solidFill>
                  <a:schemeClr val="accent2"/>
                </a:solidFill>
              </a:rPr>
              <a:t>No EPSPs </a:t>
            </a:r>
          </a:p>
          <a:p>
            <a:pPr marL="457200" indent="-346075">
              <a:spcBef>
                <a:spcPts val="600"/>
              </a:spcBef>
              <a:spcAft>
                <a:spcPts val="300"/>
              </a:spcAft>
              <a:buClr>
                <a:schemeClr val="accent1"/>
              </a:buClr>
              <a:buFont typeface="Calibri" pitchFamily="34" charset="0"/>
              <a:buChar char="–"/>
            </a:pPr>
            <a:endParaRPr lang="en-US" sz="2000">
              <a:solidFill>
                <a:schemeClr val="accent2"/>
              </a:solidFill>
            </a:endParaRPr>
          </a:p>
          <a:p>
            <a:pPr marL="457200" indent="-346075">
              <a:spcBef>
                <a:spcPts val="600"/>
              </a:spcBef>
              <a:spcAft>
                <a:spcPts val="300"/>
              </a:spcAft>
              <a:buClr>
                <a:schemeClr val="accent1"/>
              </a:buClr>
            </a:pPr>
            <a:r>
              <a:rPr lang="en-US" sz="2500">
                <a:solidFill>
                  <a:srgbClr val="800000"/>
                </a:solidFill>
              </a:rPr>
              <a:t>Cd</a:t>
            </a:r>
            <a:r>
              <a:rPr lang="en-US" sz="2500" baseline="30000">
                <a:solidFill>
                  <a:srgbClr val="800000"/>
                </a:solidFill>
              </a:rPr>
              <a:t>2+ </a:t>
            </a:r>
            <a:r>
              <a:rPr lang="en-US" sz="2500">
                <a:solidFill>
                  <a:srgbClr val="800000"/>
                </a:solidFill>
              </a:rPr>
              <a:t>shows no effect on CNS</a:t>
            </a:r>
          </a:p>
          <a:p>
            <a:pPr marL="457200" indent="-346075">
              <a:spcBef>
                <a:spcPts val="600"/>
              </a:spcBef>
              <a:spcAft>
                <a:spcPts val="300"/>
              </a:spcAft>
              <a:buClr>
                <a:schemeClr val="accent1"/>
              </a:buClr>
            </a:pPr>
            <a:r>
              <a:rPr lang="en-US" sz="2500">
                <a:solidFill>
                  <a:srgbClr val="800000"/>
                </a:solidFill>
              </a:rPr>
              <a:t>Possible Evidence for Gap Junctions</a:t>
            </a:r>
          </a:p>
        </p:txBody>
      </p:sp>
      <p:sp>
        <p:nvSpPr>
          <p:cNvPr id="23" name="TextBox 22"/>
          <p:cNvSpPr txBox="1"/>
          <p:nvPr/>
        </p:nvSpPr>
        <p:spPr>
          <a:xfrm>
            <a:off x="5562600" y="1371600"/>
            <a:ext cx="3276600" cy="430213"/>
          </a:xfrm>
          <a:prstGeom prst="rect">
            <a:avLst/>
          </a:prstGeom>
          <a:noFill/>
        </p:spPr>
        <p:txBody>
          <a:bodyPr>
            <a:spAutoFit/>
          </a:bodyPr>
          <a:lstStyle/>
          <a:p>
            <a:pPr>
              <a:defRPr/>
            </a:pPr>
            <a:r>
              <a:rPr lang="en-US" sz="2200" dirty="0">
                <a:solidFill>
                  <a:schemeClr val="accent1">
                    <a:lumMod val="75000"/>
                  </a:schemeClr>
                </a:solidFill>
              </a:rPr>
              <a:t>Ca</a:t>
            </a:r>
            <a:r>
              <a:rPr lang="en-US" sz="2200" baseline="30000" dirty="0">
                <a:solidFill>
                  <a:schemeClr val="accent1">
                    <a:lumMod val="75000"/>
                  </a:schemeClr>
                </a:solidFill>
              </a:rPr>
              <a:t>2+</a:t>
            </a:r>
            <a:r>
              <a:rPr lang="en-US" sz="2200" dirty="0">
                <a:solidFill>
                  <a:schemeClr val="accent1">
                    <a:lumMod val="75000"/>
                  </a:schemeClr>
                </a:solidFill>
              </a:rPr>
              <a:t> channel blocker</a:t>
            </a:r>
          </a:p>
        </p:txBody>
      </p:sp>
      <p:sp>
        <p:nvSpPr>
          <p:cNvPr id="171013" name="TextBox 23"/>
          <p:cNvSpPr txBox="1">
            <a:spLocks noChangeArrowheads="1"/>
          </p:cNvSpPr>
          <p:nvPr/>
        </p:nvSpPr>
        <p:spPr bwMode="auto">
          <a:xfrm>
            <a:off x="533400" y="6019800"/>
            <a:ext cx="1600200" cy="381000"/>
          </a:xfrm>
          <a:prstGeom prst="rect">
            <a:avLst/>
          </a:prstGeom>
          <a:noFill/>
          <a:ln w="9525">
            <a:noFill/>
            <a:miter lim="800000"/>
            <a:headEnd/>
            <a:tailEnd/>
          </a:ln>
        </p:spPr>
        <p:txBody>
          <a:bodyPr>
            <a:spAutoFit/>
          </a:bodyPr>
          <a:lstStyle/>
          <a:p>
            <a:pPr algn="ctr"/>
            <a:r>
              <a:rPr lang="en-US"/>
              <a:t>Posterior</a:t>
            </a:r>
          </a:p>
        </p:txBody>
      </p:sp>
      <p:pic>
        <p:nvPicPr>
          <p:cNvPr id="171014" name="Picture 24" descr="Revised Circuit without Sensory ELectrode.tif"/>
          <p:cNvPicPr>
            <a:picLocks noChangeAspect="1"/>
          </p:cNvPicPr>
          <p:nvPr/>
        </p:nvPicPr>
        <p:blipFill>
          <a:blip r:embed="rId3" cstate="print"/>
          <a:srcRect/>
          <a:stretch>
            <a:fillRect/>
          </a:stretch>
        </p:blipFill>
        <p:spPr bwMode="auto">
          <a:xfrm>
            <a:off x="228600" y="1981200"/>
            <a:ext cx="4711700" cy="3962400"/>
          </a:xfrm>
          <a:prstGeom prst="rect">
            <a:avLst/>
          </a:prstGeom>
          <a:noFill/>
          <a:ln w="9525">
            <a:noFill/>
            <a:miter lim="800000"/>
            <a:headEnd/>
            <a:tailEnd/>
          </a:ln>
        </p:spPr>
      </p:pic>
      <p:sp>
        <p:nvSpPr>
          <p:cNvPr id="171015" name="TextBox 25"/>
          <p:cNvSpPr txBox="1">
            <a:spLocks noChangeArrowheads="1"/>
          </p:cNvSpPr>
          <p:nvPr/>
        </p:nvSpPr>
        <p:spPr bwMode="auto">
          <a:xfrm>
            <a:off x="533400" y="1524000"/>
            <a:ext cx="1600200" cy="381000"/>
          </a:xfrm>
          <a:prstGeom prst="rect">
            <a:avLst/>
          </a:prstGeom>
          <a:noFill/>
          <a:ln w="9525">
            <a:noFill/>
            <a:miter lim="800000"/>
            <a:headEnd/>
            <a:tailEnd/>
          </a:ln>
        </p:spPr>
        <p:txBody>
          <a:bodyPr>
            <a:spAutoFit/>
          </a:bodyPr>
          <a:lstStyle/>
          <a:p>
            <a:pPr algn="ctr"/>
            <a:r>
              <a:rPr lang="en-US"/>
              <a:t>Anterior</a:t>
            </a:r>
          </a:p>
        </p:txBody>
      </p:sp>
      <p:sp>
        <p:nvSpPr>
          <p:cNvPr id="171016" name="TextBox 26"/>
          <p:cNvSpPr txBox="1">
            <a:spLocks noChangeArrowheads="1"/>
          </p:cNvSpPr>
          <p:nvPr/>
        </p:nvSpPr>
        <p:spPr bwMode="auto">
          <a:xfrm>
            <a:off x="1600200" y="4343400"/>
            <a:ext cx="762000" cy="230188"/>
          </a:xfrm>
          <a:prstGeom prst="rect">
            <a:avLst/>
          </a:prstGeom>
          <a:solidFill>
            <a:schemeClr val="bg1"/>
          </a:solidFill>
          <a:ln w="9525">
            <a:noFill/>
            <a:miter lim="800000"/>
            <a:headEnd/>
            <a:tailEnd/>
          </a:ln>
        </p:spPr>
        <p:txBody>
          <a:bodyPr>
            <a:spAutoFit/>
          </a:bodyPr>
          <a:lstStyle/>
          <a:p>
            <a:r>
              <a:rPr lang="en-US" sz="900">
                <a:latin typeface="Arial Black" pitchFamily="34" charset="0"/>
              </a:rPr>
              <a:t>MUSCLE</a:t>
            </a:r>
          </a:p>
        </p:txBody>
      </p:sp>
      <p:sp>
        <p:nvSpPr>
          <p:cNvPr id="28" name="Rectangle 27"/>
          <p:cNvSpPr/>
          <p:nvPr/>
        </p:nvSpPr>
        <p:spPr>
          <a:xfrm>
            <a:off x="2590800" y="2971800"/>
            <a:ext cx="1447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1018" name="TextBox 28"/>
          <p:cNvSpPr txBox="1">
            <a:spLocks noChangeArrowheads="1"/>
          </p:cNvSpPr>
          <p:nvPr/>
        </p:nvSpPr>
        <p:spPr bwMode="auto">
          <a:xfrm>
            <a:off x="2819400" y="3076575"/>
            <a:ext cx="1066800" cy="276225"/>
          </a:xfrm>
          <a:prstGeom prst="rect">
            <a:avLst/>
          </a:prstGeom>
          <a:solidFill>
            <a:schemeClr val="bg1"/>
          </a:solidFill>
          <a:ln w="9525">
            <a:noFill/>
            <a:miter lim="800000"/>
            <a:headEnd/>
            <a:tailEnd/>
          </a:ln>
        </p:spPr>
        <p:txBody>
          <a:bodyPr>
            <a:spAutoFit/>
          </a:bodyPr>
          <a:lstStyle/>
          <a:p>
            <a:r>
              <a:rPr lang="en-US" sz="1200">
                <a:latin typeface="Arial Black" pitchFamily="34" charset="0"/>
              </a:rPr>
              <a:t>SENSORY</a:t>
            </a:r>
          </a:p>
        </p:txBody>
      </p:sp>
      <p:sp>
        <p:nvSpPr>
          <p:cNvPr id="30" name="Left Arrow 29"/>
          <p:cNvSpPr/>
          <p:nvPr/>
        </p:nvSpPr>
        <p:spPr>
          <a:xfrm>
            <a:off x="2971800" y="2971800"/>
            <a:ext cx="533400" cy="152400"/>
          </a:xfrm>
          <a:prstGeom prst="lef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1143000" y="3505200"/>
            <a:ext cx="106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1021" name="TextBox 31"/>
          <p:cNvSpPr txBox="1">
            <a:spLocks noChangeArrowheads="1"/>
          </p:cNvSpPr>
          <p:nvPr/>
        </p:nvSpPr>
        <p:spPr bwMode="auto">
          <a:xfrm>
            <a:off x="1295400" y="3810000"/>
            <a:ext cx="1143000" cy="276225"/>
          </a:xfrm>
          <a:prstGeom prst="rect">
            <a:avLst/>
          </a:prstGeom>
          <a:solidFill>
            <a:schemeClr val="bg1"/>
          </a:solidFill>
          <a:ln w="9525">
            <a:noFill/>
            <a:miter lim="800000"/>
            <a:headEnd/>
            <a:tailEnd/>
          </a:ln>
        </p:spPr>
        <p:txBody>
          <a:bodyPr>
            <a:spAutoFit/>
          </a:bodyPr>
          <a:lstStyle/>
          <a:p>
            <a:r>
              <a:rPr lang="en-US" sz="1200">
                <a:latin typeface="Arial Black" pitchFamily="34" charset="0"/>
              </a:rPr>
              <a:t>MOTOR</a:t>
            </a:r>
          </a:p>
        </p:txBody>
      </p:sp>
      <p:sp>
        <p:nvSpPr>
          <p:cNvPr id="33" name="Rectangle 32"/>
          <p:cNvSpPr/>
          <p:nvPr/>
        </p:nvSpPr>
        <p:spPr>
          <a:xfrm>
            <a:off x="2590800" y="3962400"/>
            <a:ext cx="22098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a:xfrm>
            <a:off x="1143000" y="3886200"/>
            <a:ext cx="2286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Left Arrow 37"/>
          <p:cNvSpPr/>
          <p:nvPr/>
        </p:nvSpPr>
        <p:spPr>
          <a:xfrm rot="16200000">
            <a:off x="952500" y="3848100"/>
            <a:ext cx="533400" cy="152400"/>
          </a:xfrm>
          <a:prstGeom prst="lef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71025" name="Group 48"/>
          <p:cNvGrpSpPr>
            <a:grpSpLocks/>
          </p:cNvGrpSpPr>
          <p:nvPr/>
        </p:nvGrpSpPr>
        <p:grpSpPr bwMode="auto">
          <a:xfrm>
            <a:off x="2057400" y="4343400"/>
            <a:ext cx="1143000" cy="533400"/>
            <a:chOff x="2057400" y="4343400"/>
            <a:chExt cx="1143000" cy="533400"/>
          </a:xfrm>
        </p:grpSpPr>
        <p:cxnSp>
          <p:nvCxnSpPr>
            <p:cNvPr id="40" name="Straight Connector 39"/>
            <p:cNvCxnSpPr/>
            <p:nvPr/>
          </p:nvCxnSpPr>
          <p:spPr>
            <a:xfrm flipV="1">
              <a:off x="2133600" y="4343400"/>
              <a:ext cx="9906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4" idx="4"/>
            </p:cNvCxnSpPr>
            <p:nvPr/>
          </p:nvCxnSpPr>
          <p:spPr>
            <a:xfrm rot="5400000" flipH="1" flipV="1">
              <a:off x="2514600" y="4191000"/>
              <a:ext cx="304800" cy="1066800"/>
            </a:xfrm>
            <a:prstGeom prst="line">
              <a:avLst/>
            </a:prstGeom>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2057400" y="47244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0" name="Multiply 49"/>
          <p:cNvSpPr/>
          <p:nvPr/>
        </p:nvSpPr>
        <p:spPr>
          <a:xfrm>
            <a:off x="2133600" y="4953000"/>
            <a:ext cx="304800" cy="838200"/>
          </a:xfrm>
          <a:prstGeom prst="mathMultiply">
            <a:avLst/>
          </a:prstGeom>
          <a:solidFill>
            <a:srgbClr val="1706F8"/>
          </a:solidFill>
          <a:ln>
            <a:solidFill>
              <a:srgbClr val="1706F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1706F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2">
                                            <p:txEl>
                                              <p:pRg st="0" end="0"/>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02">
                                            <p:txEl>
                                              <p:pRg st="1" end="1"/>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2">
                                            <p:txEl>
                                              <p:pRg st="2" end="2"/>
                                            </p:txEl>
                                          </p:spTgt>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02">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0" name="Title 1"/>
          <p:cNvSpPr>
            <a:spLocks noGrp="1"/>
          </p:cNvSpPr>
          <p:nvPr>
            <p:ph type="title"/>
          </p:nvPr>
        </p:nvSpPr>
        <p:spPr>
          <a:xfrm>
            <a:off x="301625" y="155575"/>
            <a:ext cx="8534400" cy="758825"/>
          </a:xfrm>
        </p:spPr>
        <p:txBody>
          <a:bodyPr/>
          <a:lstStyle/>
          <a:p>
            <a:r>
              <a:rPr lang="en-US" smtClean="0"/>
              <a:t>Domoic Acid</a:t>
            </a:r>
          </a:p>
        </p:txBody>
      </p:sp>
      <p:sp>
        <p:nvSpPr>
          <p:cNvPr id="3" name="Content Placeholder 2"/>
          <p:cNvSpPr>
            <a:spLocks noGrp="1"/>
          </p:cNvSpPr>
          <p:nvPr>
            <p:ph sz="half" idx="1"/>
          </p:nvPr>
        </p:nvSpPr>
        <p:spPr>
          <a:xfrm>
            <a:off x="304800" y="1490663"/>
            <a:ext cx="8613775" cy="566737"/>
          </a:xfrm>
        </p:spPr>
        <p:txBody>
          <a:bodyPr/>
          <a:lstStyle/>
          <a:p>
            <a:pPr>
              <a:buFont typeface="Wingdings 2" pitchFamily="18" charset="2"/>
              <a:buNone/>
              <a:defRPr/>
            </a:pPr>
            <a:r>
              <a:rPr lang="en-US" sz="2300" dirty="0" smtClean="0">
                <a:solidFill>
                  <a:schemeClr val="accent1">
                    <a:lumMod val="75000"/>
                  </a:schemeClr>
                </a:solidFill>
                <a:latin typeface="Calibri" pitchFamily="34" charset="0"/>
              </a:rPr>
              <a:t>Domoic Acid = AMPA and </a:t>
            </a:r>
            <a:r>
              <a:rPr lang="en-US" sz="2300" dirty="0" err="1" smtClean="0">
                <a:solidFill>
                  <a:schemeClr val="accent1">
                    <a:lumMod val="75000"/>
                  </a:schemeClr>
                </a:solidFill>
                <a:latin typeface="Calibri" pitchFamily="34" charset="0"/>
              </a:rPr>
              <a:t>Kainate</a:t>
            </a:r>
            <a:r>
              <a:rPr lang="en-US" sz="2300" dirty="0" smtClean="0">
                <a:solidFill>
                  <a:schemeClr val="accent1">
                    <a:lumMod val="75000"/>
                  </a:schemeClr>
                </a:solidFill>
                <a:latin typeface="Calibri" pitchFamily="34" charset="0"/>
              </a:rPr>
              <a:t> receptor agonist </a:t>
            </a:r>
            <a:r>
              <a:rPr lang="en-US" sz="2300" b="1" u="sng" dirty="0" smtClean="0">
                <a:solidFill>
                  <a:schemeClr val="accent1">
                    <a:lumMod val="75000"/>
                  </a:schemeClr>
                </a:solidFill>
                <a:latin typeface="Calibri" pitchFamily="34" charset="0"/>
              </a:rPr>
              <a:t>for vertebrates</a:t>
            </a:r>
          </a:p>
        </p:txBody>
      </p:sp>
      <p:sp>
        <p:nvSpPr>
          <p:cNvPr id="5" name="Slide Number Placeholder 4"/>
          <p:cNvSpPr>
            <a:spLocks noGrp="1"/>
          </p:cNvSpPr>
          <p:nvPr>
            <p:ph type="sldNum" sz="quarter" idx="12"/>
          </p:nvPr>
        </p:nvSpPr>
        <p:spPr/>
        <p:txBody>
          <a:bodyPr/>
          <a:lstStyle/>
          <a:p>
            <a:pPr>
              <a:defRPr/>
            </a:pPr>
            <a:fld id="{3E2B6B87-A6E4-4BAF-9CF2-880282683DDE}" type="slidenum">
              <a:rPr lang="en-US" smtClean="0"/>
              <a:pPr>
                <a:defRPr/>
              </a:pPr>
              <a:t>31</a:t>
            </a:fld>
            <a:endParaRPr lang="en-US" dirty="0"/>
          </a:p>
        </p:txBody>
      </p:sp>
      <p:sp>
        <p:nvSpPr>
          <p:cNvPr id="8" name="TextBox 7"/>
          <p:cNvSpPr txBox="1"/>
          <p:nvPr/>
        </p:nvSpPr>
        <p:spPr>
          <a:xfrm>
            <a:off x="3429000" y="4876800"/>
            <a:ext cx="5257800" cy="554038"/>
          </a:xfrm>
          <a:prstGeom prst="rect">
            <a:avLst/>
          </a:prstGeom>
          <a:noFill/>
        </p:spPr>
        <p:txBody>
          <a:bodyPr>
            <a:spAutoFit/>
          </a:bodyPr>
          <a:lstStyle/>
          <a:p>
            <a:pPr>
              <a:defRPr/>
            </a:pPr>
            <a:r>
              <a:rPr lang="en-US" sz="2800" b="0" dirty="0">
                <a:solidFill>
                  <a:schemeClr val="accent1">
                    <a:lumMod val="75000"/>
                  </a:schemeClr>
                </a:solidFill>
              </a:rPr>
              <a:t>But</a:t>
            </a:r>
            <a:r>
              <a:rPr lang="en-US" sz="2800" dirty="0">
                <a:solidFill>
                  <a:schemeClr val="accent1">
                    <a:lumMod val="75000"/>
                  </a:schemeClr>
                </a:solidFill>
              </a:rPr>
              <a:t>…. Fly NMJ… </a:t>
            </a:r>
            <a:r>
              <a:rPr lang="en-US" sz="3000" dirty="0">
                <a:solidFill>
                  <a:schemeClr val="accent1">
                    <a:lumMod val="75000"/>
                  </a:schemeClr>
                </a:solidFill>
              </a:rPr>
              <a:t>Antagonist</a:t>
            </a:r>
          </a:p>
        </p:txBody>
      </p:sp>
      <p:graphicFrame>
        <p:nvGraphicFramePr>
          <p:cNvPr id="219138" name="Object 2"/>
          <p:cNvGraphicFramePr>
            <a:graphicFrameLocks noChangeAspect="1"/>
          </p:cNvGraphicFramePr>
          <p:nvPr/>
        </p:nvGraphicFramePr>
        <p:xfrm>
          <a:off x="228600" y="2043113"/>
          <a:ext cx="2743200" cy="4281487"/>
        </p:xfrm>
        <a:graphic>
          <a:graphicData uri="http://schemas.openxmlformats.org/presentationml/2006/ole">
            <p:oleObj spid="_x0000_s219138" name="Image" r:id="rId4" imgW="2821038" imgH="5248147" progId="Photoshop.Image.5">
              <p:embed/>
            </p:oleObj>
          </a:graphicData>
        </a:graphic>
      </p:graphicFrame>
      <p:sp>
        <p:nvSpPr>
          <p:cNvPr id="12" name="Rectangle 11"/>
          <p:cNvSpPr/>
          <p:nvPr/>
        </p:nvSpPr>
        <p:spPr>
          <a:xfrm>
            <a:off x="152400" y="6400800"/>
            <a:ext cx="9144000" cy="323850"/>
          </a:xfrm>
          <a:prstGeom prst="rect">
            <a:avLst/>
          </a:prstGeom>
        </p:spPr>
        <p:txBody>
          <a:bodyPr>
            <a:spAutoFit/>
          </a:bodyPr>
          <a:lstStyle/>
          <a:p>
            <a:pPr>
              <a:defRPr/>
            </a:pPr>
            <a:r>
              <a:rPr lang="en-US" sz="1500" dirty="0">
                <a:solidFill>
                  <a:schemeClr val="accent1">
                    <a:lumMod val="75000"/>
                  </a:schemeClr>
                </a:solidFill>
              </a:rPr>
              <a:t>Lee, J.-Y., Bhatt, D., Bhatt, D., Chung, W.-Y., and Cooper, R.L. (2009) Biochemistry and Physiology (In Press)</a:t>
            </a:r>
          </a:p>
        </p:txBody>
      </p:sp>
      <p:graphicFrame>
        <p:nvGraphicFramePr>
          <p:cNvPr id="219139" name="Object 3"/>
          <p:cNvGraphicFramePr>
            <a:graphicFrameLocks noChangeAspect="1"/>
          </p:cNvGraphicFramePr>
          <p:nvPr/>
        </p:nvGraphicFramePr>
        <p:xfrm>
          <a:off x="3048000" y="2057400"/>
          <a:ext cx="3048000" cy="2555875"/>
        </p:xfrm>
        <a:graphic>
          <a:graphicData uri="http://schemas.openxmlformats.org/presentationml/2006/ole">
            <p:oleObj spid="_x0000_s219139" name="Image" r:id="rId5" imgW="2989076" imgH="2505991" progId="Photoshop.Image.5">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a:xfrm>
            <a:off x="301625" y="76200"/>
            <a:ext cx="8534400" cy="758825"/>
          </a:xfrm>
        </p:spPr>
        <p:txBody>
          <a:bodyPr/>
          <a:lstStyle/>
          <a:p>
            <a:r>
              <a:rPr lang="en-US" smtClean="0"/>
              <a:t>Comparative Effects</a:t>
            </a:r>
          </a:p>
        </p:txBody>
      </p:sp>
      <p:sp>
        <p:nvSpPr>
          <p:cNvPr id="5" name="Slide Number Placeholder 4"/>
          <p:cNvSpPr>
            <a:spLocks noGrp="1"/>
          </p:cNvSpPr>
          <p:nvPr>
            <p:ph type="sldNum" sz="quarter" idx="12"/>
          </p:nvPr>
        </p:nvSpPr>
        <p:spPr/>
        <p:txBody>
          <a:bodyPr/>
          <a:lstStyle/>
          <a:p>
            <a:pPr>
              <a:defRPr/>
            </a:pPr>
            <a:fld id="{9A90F049-95C2-4181-A3F4-468FF06DBBA0}" type="slidenum">
              <a:rPr lang="en-US" smtClean="0"/>
              <a:pPr>
                <a:defRPr/>
              </a:pPr>
              <a:t>32</a:t>
            </a:fld>
            <a:endParaRPr lang="en-US" dirty="0"/>
          </a:p>
        </p:txBody>
      </p:sp>
      <p:graphicFrame>
        <p:nvGraphicFramePr>
          <p:cNvPr id="12" name="Content Placeholder 11"/>
          <p:cNvGraphicFramePr>
            <a:graphicFrameLocks noGrp="1"/>
          </p:cNvGraphicFramePr>
          <p:nvPr>
            <p:ph sz="half" idx="2"/>
          </p:nvPr>
        </p:nvGraphicFramePr>
        <p:xfrm>
          <a:off x="228600" y="2468563"/>
          <a:ext cx="8686800" cy="2408237"/>
        </p:xfrm>
        <a:graphic>
          <a:graphicData uri="http://schemas.openxmlformats.org/drawingml/2006/table">
            <a:tbl>
              <a:tblPr firstRow="1" bandRow="1">
                <a:tableStyleId>{D7AC3CCA-C797-4891-BE02-D94E43425B78}</a:tableStyleId>
              </a:tblPr>
              <a:tblGrid>
                <a:gridCol w="914399"/>
                <a:gridCol w="2286000"/>
                <a:gridCol w="2011679"/>
                <a:gridCol w="1493521"/>
                <a:gridCol w="1981199"/>
              </a:tblGrid>
              <a:tr h="482600">
                <a:tc>
                  <a:txBody>
                    <a:bodyPr/>
                    <a:lstStyle/>
                    <a:p>
                      <a:endParaRPr lang="en-US" sz="2000" dirty="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chemeClr val="tx1"/>
                          </a:solidFill>
                          <a:latin typeface="Calibri" pitchFamily="34" charset="0"/>
                        </a:rPr>
                        <a:t>CO</a:t>
                      </a:r>
                      <a:r>
                        <a:rPr lang="en-US" sz="2000" b="1" i="0" u="none" strike="noStrike" baseline="-25000" dirty="0" smtClean="0">
                          <a:solidFill>
                            <a:schemeClr val="tx1"/>
                          </a:solidFill>
                          <a:latin typeface="Calibri" pitchFamily="34" charset="0"/>
                        </a:rPr>
                        <a:t>2</a:t>
                      </a:r>
                      <a:endParaRPr lang="en-US" sz="2000" b="1" i="0" u="none" strike="noStrike" dirty="0" smtClean="0">
                        <a:solidFill>
                          <a:schemeClr val="tx1"/>
                        </a:solidFill>
                        <a:latin typeface="Calibri" pitchFamily="34" charset="0"/>
                      </a:endParaRPr>
                    </a:p>
                    <a:p>
                      <a:pPr algn="ctr"/>
                      <a:endParaRPr lang="en-US" sz="2000" dirty="0">
                        <a:solidFill>
                          <a:schemeClr val="tx1"/>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chemeClr val="tx1"/>
                          </a:solidFill>
                          <a:latin typeface="Calibri" pitchFamily="34" charset="0"/>
                        </a:rPr>
                        <a:t>Domoic Acid</a:t>
                      </a:r>
                    </a:p>
                    <a:p>
                      <a:pPr algn="ctr"/>
                      <a:endParaRPr lang="en-US" sz="2000" dirty="0">
                        <a:solidFill>
                          <a:schemeClr val="tx1"/>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chemeClr val="tx1"/>
                          </a:solidFill>
                          <a:latin typeface="Calibri" pitchFamily="34" charset="0"/>
                        </a:rPr>
                        <a:t>CO</a:t>
                      </a:r>
                      <a:r>
                        <a:rPr lang="en-US" sz="2000" b="1" i="0" u="none" strike="noStrike" baseline="-25000" dirty="0" smtClean="0">
                          <a:solidFill>
                            <a:schemeClr val="tx1"/>
                          </a:solidFill>
                          <a:latin typeface="Calibri" pitchFamily="34" charset="0"/>
                        </a:rPr>
                        <a:t>2</a:t>
                      </a:r>
                      <a:endParaRPr lang="en-US" sz="2000" b="1" i="0" u="none" strike="noStrike" dirty="0" smtClean="0">
                        <a:solidFill>
                          <a:schemeClr val="tx1"/>
                        </a:solidFill>
                        <a:latin typeface="Calibri" pitchFamily="34" charset="0"/>
                      </a:endParaRPr>
                    </a:p>
                    <a:p>
                      <a:pPr algn="ctr"/>
                      <a:endParaRPr lang="en-US" sz="2000" dirty="0">
                        <a:solidFill>
                          <a:schemeClr val="tx1"/>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chemeClr val="tx1"/>
                          </a:solidFill>
                          <a:latin typeface="Calibri" pitchFamily="34" charset="0"/>
                        </a:rPr>
                        <a:t>Domoic Acid</a:t>
                      </a:r>
                    </a:p>
                    <a:p>
                      <a:pPr algn="ctr"/>
                      <a:endParaRPr lang="en-US" sz="2000" dirty="0">
                        <a:solidFill>
                          <a:schemeClr val="tx1"/>
                        </a:solidFill>
                        <a:latin typeface="Calibri" pitchFamily="34" charset="0"/>
                      </a:endParaRPr>
                    </a:p>
                  </a:txBody>
                  <a:tcPr/>
                </a:tc>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chemeClr val="tx1"/>
                          </a:solidFill>
                          <a:latin typeface="Calibri" pitchFamily="34" charset="0"/>
                        </a:rPr>
                        <a:t>NMJ</a:t>
                      </a:r>
                    </a:p>
                    <a:p>
                      <a:endParaRPr lang="en-US" sz="2000" b="0" dirty="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solidFill>
                            <a:srgbClr val="FF0000"/>
                          </a:solidFill>
                          <a:latin typeface="Calibri" pitchFamily="34" charset="0"/>
                        </a:rPr>
                        <a:t>No EPSPs**</a:t>
                      </a:r>
                    </a:p>
                    <a:p>
                      <a:pPr algn="ctr"/>
                      <a:endParaRPr lang="en-US" sz="2000" dirty="0">
                        <a:solidFill>
                          <a:srgbClr val="FF0000"/>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solidFill>
                            <a:srgbClr val="FF0000"/>
                          </a:solidFill>
                          <a:latin typeface="Calibri" pitchFamily="34" charset="0"/>
                        </a:rPr>
                        <a:t>No EPSPs*</a:t>
                      </a:r>
                    </a:p>
                    <a:p>
                      <a:pPr algn="ctr"/>
                      <a:endParaRPr lang="en-US" sz="2000" dirty="0">
                        <a:solidFill>
                          <a:srgbClr val="FF0000"/>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rgbClr val="1706F8"/>
                          </a:solidFill>
                          <a:latin typeface="Calibri" pitchFamily="34" charset="0"/>
                        </a:rPr>
                        <a:t>No EPSPs</a:t>
                      </a:r>
                    </a:p>
                    <a:p>
                      <a:pPr algn="ctr"/>
                      <a:endParaRPr lang="en-US" sz="2000" dirty="0">
                        <a:solidFill>
                          <a:srgbClr val="1706F8"/>
                        </a:solidFill>
                        <a:latin typeface="Calibri" pitchFamily="34" charset="0"/>
                      </a:endParaRPr>
                    </a:p>
                  </a:txBody>
                  <a:tcPr/>
                </a:tc>
                <a:tc>
                  <a:txBody>
                    <a:bodyPr/>
                    <a:lstStyle/>
                    <a:p>
                      <a:pPr algn="ctr"/>
                      <a:endParaRPr lang="en-US" sz="2000" dirty="0">
                        <a:solidFill>
                          <a:srgbClr val="1706F8"/>
                        </a:solidFill>
                        <a:latin typeface="Calibri" pitchFamily="34" charset="0"/>
                      </a:endParaRPr>
                    </a:p>
                  </a:txBody>
                  <a:tcPr/>
                </a:tc>
              </a:tr>
              <a:tr h="482600">
                <a:tc>
                  <a:txBody>
                    <a:bodyPr/>
                    <a:lstStyle/>
                    <a:p>
                      <a:pPr algn="ctr"/>
                      <a:r>
                        <a:rPr lang="en-US" sz="2000" b="1" dirty="0" smtClean="0">
                          <a:latin typeface="Calibri" pitchFamily="34" charset="0"/>
                        </a:rPr>
                        <a:t>CNS</a:t>
                      </a:r>
                      <a:endParaRPr lang="en-US" sz="2000" b="1" dirty="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solidFill>
                            <a:srgbClr val="FF0000"/>
                          </a:solidFill>
                          <a:latin typeface="Calibri" pitchFamily="34" charset="0"/>
                        </a:rPr>
                        <a:t>Activity Motor Root**</a:t>
                      </a:r>
                    </a:p>
                    <a:p>
                      <a:pPr algn="ctr"/>
                      <a:endParaRPr lang="en-US" sz="2000" dirty="0">
                        <a:solidFill>
                          <a:srgbClr val="FF0000"/>
                        </a:solidFill>
                        <a:latin typeface="Calibri" pitchFamily="34" charset="0"/>
                      </a:endParaRPr>
                    </a:p>
                  </a:txBody>
                  <a:tcPr/>
                </a:tc>
                <a:tc>
                  <a:txBody>
                    <a:bodyPr/>
                    <a:lstStyle/>
                    <a:p>
                      <a:pPr algn="ctr"/>
                      <a:endParaRPr lang="en-US" sz="2000" dirty="0">
                        <a:solidFill>
                          <a:srgbClr val="FF0000"/>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rgbClr val="1706F8"/>
                          </a:solidFill>
                          <a:latin typeface="Calibri" pitchFamily="34" charset="0"/>
                        </a:rPr>
                        <a:t>No  Activity Motor Root</a:t>
                      </a:r>
                    </a:p>
                    <a:p>
                      <a:pPr algn="ctr"/>
                      <a:endParaRPr lang="en-US" sz="2000" dirty="0">
                        <a:solidFill>
                          <a:srgbClr val="1706F8"/>
                        </a:solidFill>
                        <a:latin typeface="Calibri" pitchFamily="34" charset="0"/>
                      </a:endParaRPr>
                    </a:p>
                  </a:txBody>
                  <a:tcPr/>
                </a:tc>
                <a:tc>
                  <a:txBody>
                    <a:bodyPr/>
                    <a:lstStyle/>
                    <a:p>
                      <a:pPr algn="ctr"/>
                      <a:endParaRPr lang="en-US" sz="2000" b="0" dirty="0">
                        <a:solidFill>
                          <a:srgbClr val="1706F8"/>
                        </a:solidFill>
                        <a:latin typeface="Calibri" pitchFamily="34" charset="0"/>
                      </a:endParaRPr>
                    </a:p>
                  </a:txBody>
                  <a:tcPr/>
                </a:tc>
              </a:tr>
            </a:tbl>
          </a:graphicData>
        </a:graphic>
      </p:graphicFrame>
      <p:sp>
        <p:nvSpPr>
          <p:cNvPr id="221213" name="TextBox 14"/>
          <p:cNvSpPr txBox="1">
            <a:spLocks noChangeArrowheads="1"/>
          </p:cNvSpPr>
          <p:nvPr/>
        </p:nvSpPr>
        <p:spPr bwMode="auto">
          <a:xfrm>
            <a:off x="2971800" y="1905000"/>
            <a:ext cx="990600" cy="554038"/>
          </a:xfrm>
          <a:prstGeom prst="rect">
            <a:avLst/>
          </a:prstGeom>
          <a:noFill/>
          <a:ln w="9525">
            <a:noFill/>
            <a:miter lim="800000"/>
            <a:headEnd/>
            <a:tailEnd/>
          </a:ln>
        </p:spPr>
        <p:txBody>
          <a:bodyPr>
            <a:spAutoFit/>
          </a:bodyPr>
          <a:lstStyle/>
          <a:p>
            <a:pPr algn="ctr"/>
            <a:r>
              <a:rPr lang="en-US" sz="3000">
                <a:solidFill>
                  <a:srgbClr val="FF0000"/>
                </a:solidFill>
              </a:rPr>
              <a:t>FLY</a:t>
            </a:r>
          </a:p>
        </p:txBody>
      </p:sp>
      <p:sp>
        <p:nvSpPr>
          <p:cNvPr id="221214" name="TextBox 15"/>
          <p:cNvSpPr txBox="1">
            <a:spLocks noChangeArrowheads="1"/>
          </p:cNvSpPr>
          <p:nvPr/>
        </p:nvSpPr>
        <p:spPr bwMode="auto">
          <a:xfrm>
            <a:off x="5943600" y="1905000"/>
            <a:ext cx="2057400" cy="554038"/>
          </a:xfrm>
          <a:prstGeom prst="rect">
            <a:avLst/>
          </a:prstGeom>
          <a:noFill/>
          <a:ln w="9525">
            <a:noFill/>
            <a:miter lim="800000"/>
            <a:headEnd/>
            <a:tailEnd/>
          </a:ln>
        </p:spPr>
        <p:txBody>
          <a:bodyPr>
            <a:spAutoFit/>
          </a:bodyPr>
          <a:lstStyle/>
          <a:p>
            <a:pPr algn="ctr"/>
            <a:r>
              <a:rPr lang="en-US" sz="3000">
                <a:solidFill>
                  <a:srgbClr val="1706F8"/>
                </a:solidFill>
              </a:rPr>
              <a:t>CRAYFISH</a:t>
            </a:r>
          </a:p>
        </p:txBody>
      </p:sp>
      <p:sp>
        <p:nvSpPr>
          <p:cNvPr id="221215" name="TextBox 16"/>
          <p:cNvSpPr txBox="1">
            <a:spLocks noChangeArrowheads="1"/>
          </p:cNvSpPr>
          <p:nvPr/>
        </p:nvSpPr>
        <p:spPr bwMode="auto">
          <a:xfrm>
            <a:off x="228600" y="4876800"/>
            <a:ext cx="5943600" cy="384175"/>
          </a:xfrm>
          <a:prstGeom prst="rect">
            <a:avLst/>
          </a:prstGeom>
          <a:noFill/>
          <a:ln w="9525">
            <a:noFill/>
            <a:miter lim="800000"/>
            <a:headEnd/>
            <a:tailEnd/>
          </a:ln>
        </p:spPr>
        <p:txBody>
          <a:bodyPr>
            <a:spAutoFit/>
          </a:bodyPr>
          <a:lstStyle/>
          <a:p>
            <a:pPr>
              <a:spcBef>
                <a:spcPts val="600"/>
              </a:spcBef>
              <a:spcAft>
                <a:spcPts val="600"/>
              </a:spcAft>
            </a:pPr>
            <a:r>
              <a:rPr lang="da-DK" b="0"/>
              <a:t>* Lee et al. 2009,      **  Badre et al. 2005</a:t>
            </a:r>
            <a:r>
              <a:rPr lang="da-DK"/>
              <a:t> </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a:xfrm>
            <a:off x="301625" y="76200"/>
            <a:ext cx="8534400" cy="758825"/>
          </a:xfrm>
        </p:spPr>
        <p:txBody>
          <a:bodyPr/>
          <a:lstStyle/>
          <a:p>
            <a:r>
              <a:rPr lang="en-US" smtClean="0"/>
              <a:t>Comparative Effects</a:t>
            </a:r>
          </a:p>
        </p:txBody>
      </p:sp>
      <p:sp>
        <p:nvSpPr>
          <p:cNvPr id="5" name="Slide Number Placeholder 4"/>
          <p:cNvSpPr>
            <a:spLocks noGrp="1"/>
          </p:cNvSpPr>
          <p:nvPr>
            <p:ph type="sldNum" sz="quarter" idx="12"/>
          </p:nvPr>
        </p:nvSpPr>
        <p:spPr/>
        <p:txBody>
          <a:bodyPr/>
          <a:lstStyle/>
          <a:p>
            <a:pPr>
              <a:defRPr/>
            </a:pPr>
            <a:fld id="{2FE195BA-E58E-42E1-B3C7-70EAAF258801}" type="slidenum">
              <a:rPr lang="en-US" smtClean="0"/>
              <a:pPr>
                <a:defRPr/>
              </a:pPr>
              <a:t>33</a:t>
            </a:fld>
            <a:endParaRPr lang="en-US" dirty="0"/>
          </a:p>
        </p:txBody>
      </p:sp>
      <p:graphicFrame>
        <p:nvGraphicFramePr>
          <p:cNvPr id="12" name="Content Placeholder 11"/>
          <p:cNvGraphicFramePr>
            <a:graphicFrameLocks noGrp="1"/>
          </p:cNvGraphicFramePr>
          <p:nvPr>
            <p:ph sz="half" idx="2"/>
          </p:nvPr>
        </p:nvGraphicFramePr>
        <p:xfrm>
          <a:off x="228600" y="2468563"/>
          <a:ext cx="8686800" cy="2408237"/>
        </p:xfrm>
        <a:graphic>
          <a:graphicData uri="http://schemas.openxmlformats.org/drawingml/2006/table">
            <a:tbl>
              <a:tblPr firstRow="1" bandRow="1">
                <a:tableStyleId>{D7AC3CCA-C797-4891-BE02-D94E43425B78}</a:tableStyleId>
              </a:tblPr>
              <a:tblGrid>
                <a:gridCol w="914399"/>
                <a:gridCol w="2286000"/>
                <a:gridCol w="2011679"/>
                <a:gridCol w="1493521"/>
                <a:gridCol w="1981199"/>
              </a:tblGrid>
              <a:tr h="482600">
                <a:tc>
                  <a:txBody>
                    <a:bodyPr/>
                    <a:lstStyle/>
                    <a:p>
                      <a:endParaRPr lang="en-US" sz="2000" dirty="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chemeClr val="tx1"/>
                          </a:solidFill>
                          <a:latin typeface="Calibri" pitchFamily="34" charset="0"/>
                        </a:rPr>
                        <a:t>CO</a:t>
                      </a:r>
                      <a:r>
                        <a:rPr lang="en-US" sz="2000" b="1" i="0" u="none" strike="noStrike" baseline="-25000" dirty="0" smtClean="0">
                          <a:solidFill>
                            <a:schemeClr val="tx1"/>
                          </a:solidFill>
                          <a:latin typeface="Calibri" pitchFamily="34" charset="0"/>
                        </a:rPr>
                        <a:t>2</a:t>
                      </a:r>
                      <a:endParaRPr lang="en-US" sz="2000" b="1" i="0" u="none" strike="noStrike" dirty="0" smtClean="0">
                        <a:solidFill>
                          <a:schemeClr val="tx1"/>
                        </a:solidFill>
                        <a:latin typeface="Calibri" pitchFamily="34" charset="0"/>
                      </a:endParaRPr>
                    </a:p>
                    <a:p>
                      <a:pPr algn="ctr"/>
                      <a:endParaRPr lang="en-US" sz="2000" dirty="0">
                        <a:solidFill>
                          <a:schemeClr val="tx1"/>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chemeClr val="tx1"/>
                          </a:solidFill>
                          <a:latin typeface="Calibri" pitchFamily="34" charset="0"/>
                        </a:rPr>
                        <a:t>Domoic Acid</a:t>
                      </a:r>
                    </a:p>
                    <a:p>
                      <a:pPr algn="ctr"/>
                      <a:endParaRPr lang="en-US" sz="2000" dirty="0">
                        <a:solidFill>
                          <a:schemeClr val="tx1"/>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chemeClr val="tx1"/>
                          </a:solidFill>
                          <a:latin typeface="Calibri" pitchFamily="34" charset="0"/>
                        </a:rPr>
                        <a:t>CO</a:t>
                      </a:r>
                      <a:r>
                        <a:rPr lang="en-US" sz="2000" b="1" i="0" u="none" strike="noStrike" baseline="-25000" dirty="0" smtClean="0">
                          <a:solidFill>
                            <a:schemeClr val="tx1"/>
                          </a:solidFill>
                          <a:latin typeface="Calibri" pitchFamily="34" charset="0"/>
                        </a:rPr>
                        <a:t>2</a:t>
                      </a:r>
                      <a:endParaRPr lang="en-US" sz="2000" b="1" i="0" u="none" strike="noStrike" dirty="0" smtClean="0">
                        <a:solidFill>
                          <a:schemeClr val="tx1"/>
                        </a:solidFill>
                        <a:latin typeface="Calibri" pitchFamily="34" charset="0"/>
                      </a:endParaRPr>
                    </a:p>
                    <a:p>
                      <a:pPr algn="ctr"/>
                      <a:endParaRPr lang="en-US" sz="2000" dirty="0">
                        <a:solidFill>
                          <a:schemeClr val="tx1"/>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chemeClr val="tx1"/>
                          </a:solidFill>
                          <a:latin typeface="Calibri" pitchFamily="34" charset="0"/>
                        </a:rPr>
                        <a:t>Domoic Acid</a:t>
                      </a:r>
                    </a:p>
                    <a:p>
                      <a:pPr algn="ctr"/>
                      <a:endParaRPr lang="en-US" sz="2000" dirty="0">
                        <a:solidFill>
                          <a:schemeClr val="tx1"/>
                        </a:solidFill>
                        <a:latin typeface="Calibri" pitchFamily="34" charset="0"/>
                      </a:endParaRPr>
                    </a:p>
                  </a:txBody>
                  <a:tcPr/>
                </a:tc>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chemeClr val="tx1"/>
                          </a:solidFill>
                          <a:latin typeface="Calibri" pitchFamily="34" charset="0"/>
                        </a:rPr>
                        <a:t>NMJ</a:t>
                      </a:r>
                    </a:p>
                    <a:p>
                      <a:endParaRPr lang="en-US" sz="2000" b="0" dirty="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solidFill>
                            <a:srgbClr val="FF0000"/>
                          </a:solidFill>
                          <a:latin typeface="Calibri" pitchFamily="34" charset="0"/>
                        </a:rPr>
                        <a:t>No EPSPs**</a:t>
                      </a:r>
                    </a:p>
                    <a:p>
                      <a:pPr algn="ctr"/>
                      <a:endParaRPr lang="en-US" sz="2000" dirty="0">
                        <a:solidFill>
                          <a:srgbClr val="FF0000"/>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solidFill>
                            <a:srgbClr val="FF0000"/>
                          </a:solidFill>
                          <a:latin typeface="Calibri" pitchFamily="34" charset="0"/>
                        </a:rPr>
                        <a:t>No EPSPs*</a:t>
                      </a:r>
                    </a:p>
                    <a:p>
                      <a:pPr algn="ctr"/>
                      <a:endParaRPr lang="en-US" sz="2000" dirty="0">
                        <a:solidFill>
                          <a:srgbClr val="FF0000"/>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rgbClr val="1706F8"/>
                          </a:solidFill>
                          <a:latin typeface="Calibri" pitchFamily="34" charset="0"/>
                        </a:rPr>
                        <a:t>No EPSPs</a:t>
                      </a:r>
                    </a:p>
                    <a:p>
                      <a:pPr algn="ctr"/>
                      <a:endParaRPr lang="en-US" sz="2000" dirty="0">
                        <a:solidFill>
                          <a:srgbClr val="1706F8"/>
                        </a:solidFill>
                        <a:latin typeface="Calibri" pitchFamily="34" charset="0"/>
                      </a:endParaRPr>
                    </a:p>
                  </a:txBody>
                  <a:tcPr/>
                </a:tc>
                <a:tc>
                  <a:txBody>
                    <a:bodyPr/>
                    <a:lstStyle/>
                    <a:p>
                      <a:pPr algn="ctr"/>
                      <a:r>
                        <a:rPr lang="en-US" sz="2000" b="1" dirty="0" smtClean="0">
                          <a:solidFill>
                            <a:srgbClr val="1706F8"/>
                          </a:solidFill>
                          <a:latin typeface="Calibri" pitchFamily="34" charset="0"/>
                        </a:rPr>
                        <a:t>No EPSPs</a:t>
                      </a:r>
                      <a:endParaRPr lang="en-US" sz="2000" b="1" dirty="0">
                        <a:solidFill>
                          <a:srgbClr val="1706F8"/>
                        </a:solidFill>
                        <a:latin typeface="Calibri" pitchFamily="34" charset="0"/>
                      </a:endParaRPr>
                    </a:p>
                  </a:txBody>
                  <a:tcPr/>
                </a:tc>
              </a:tr>
              <a:tr h="482600">
                <a:tc>
                  <a:txBody>
                    <a:bodyPr/>
                    <a:lstStyle/>
                    <a:p>
                      <a:pPr algn="ctr"/>
                      <a:r>
                        <a:rPr lang="en-US" sz="2000" b="1" dirty="0" smtClean="0">
                          <a:latin typeface="Calibri" pitchFamily="34" charset="0"/>
                        </a:rPr>
                        <a:t>CNS</a:t>
                      </a:r>
                      <a:endParaRPr lang="en-US" sz="2000" b="1" dirty="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solidFill>
                            <a:srgbClr val="FF0000"/>
                          </a:solidFill>
                          <a:latin typeface="Calibri" pitchFamily="34" charset="0"/>
                        </a:rPr>
                        <a:t>Activity Motor Root**</a:t>
                      </a:r>
                    </a:p>
                    <a:p>
                      <a:pPr algn="ctr"/>
                      <a:endParaRPr lang="en-US" sz="2000" dirty="0">
                        <a:solidFill>
                          <a:srgbClr val="FF0000"/>
                        </a:solidFill>
                        <a:latin typeface="Calibri" pitchFamily="34" charset="0"/>
                      </a:endParaRPr>
                    </a:p>
                  </a:txBody>
                  <a:tcPr/>
                </a:tc>
                <a:tc>
                  <a:txBody>
                    <a:bodyPr/>
                    <a:lstStyle/>
                    <a:p>
                      <a:pPr algn="ctr"/>
                      <a:endParaRPr lang="en-US" sz="2000" dirty="0">
                        <a:solidFill>
                          <a:srgbClr val="FF0000"/>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rgbClr val="1706F8"/>
                          </a:solidFill>
                          <a:latin typeface="Calibri" pitchFamily="34" charset="0"/>
                        </a:rPr>
                        <a:t>No  Activity Motor Root</a:t>
                      </a:r>
                    </a:p>
                    <a:p>
                      <a:pPr algn="ctr"/>
                      <a:endParaRPr lang="en-US" sz="2000" dirty="0">
                        <a:solidFill>
                          <a:srgbClr val="1706F8"/>
                        </a:solidFill>
                        <a:latin typeface="Calibri" pitchFamily="34" charset="0"/>
                      </a:endParaRPr>
                    </a:p>
                  </a:txBody>
                  <a:tcPr/>
                </a:tc>
                <a:tc>
                  <a:txBody>
                    <a:bodyPr/>
                    <a:lstStyle/>
                    <a:p>
                      <a:pPr algn="ctr"/>
                      <a:endParaRPr lang="en-US" sz="2000" b="0" dirty="0">
                        <a:solidFill>
                          <a:srgbClr val="1706F8"/>
                        </a:solidFill>
                        <a:latin typeface="Calibri" pitchFamily="34" charset="0"/>
                      </a:endParaRPr>
                    </a:p>
                  </a:txBody>
                  <a:tcPr/>
                </a:tc>
              </a:tr>
            </a:tbl>
          </a:graphicData>
        </a:graphic>
      </p:graphicFrame>
      <p:sp>
        <p:nvSpPr>
          <p:cNvPr id="223261" name="TextBox 14"/>
          <p:cNvSpPr txBox="1">
            <a:spLocks noChangeArrowheads="1"/>
          </p:cNvSpPr>
          <p:nvPr/>
        </p:nvSpPr>
        <p:spPr bwMode="auto">
          <a:xfrm>
            <a:off x="2971800" y="1905000"/>
            <a:ext cx="990600" cy="554038"/>
          </a:xfrm>
          <a:prstGeom prst="rect">
            <a:avLst/>
          </a:prstGeom>
          <a:noFill/>
          <a:ln w="9525">
            <a:noFill/>
            <a:miter lim="800000"/>
            <a:headEnd/>
            <a:tailEnd/>
          </a:ln>
        </p:spPr>
        <p:txBody>
          <a:bodyPr>
            <a:spAutoFit/>
          </a:bodyPr>
          <a:lstStyle/>
          <a:p>
            <a:pPr algn="ctr"/>
            <a:r>
              <a:rPr lang="en-US" sz="3000">
                <a:solidFill>
                  <a:srgbClr val="FF0000"/>
                </a:solidFill>
              </a:rPr>
              <a:t>FLY</a:t>
            </a:r>
          </a:p>
        </p:txBody>
      </p:sp>
      <p:sp>
        <p:nvSpPr>
          <p:cNvPr id="223262" name="TextBox 15"/>
          <p:cNvSpPr txBox="1">
            <a:spLocks noChangeArrowheads="1"/>
          </p:cNvSpPr>
          <p:nvPr/>
        </p:nvSpPr>
        <p:spPr bwMode="auto">
          <a:xfrm>
            <a:off x="5943600" y="1905000"/>
            <a:ext cx="2057400" cy="554038"/>
          </a:xfrm>
          <a:prstGeom prst="rect">
            <a:avLst/>
          </a:prstGeom>
          <a:noFill/>
          <a:ln w="9525">
            <a:noFill/>
            <a:miter lim="800000"/>
            <a:headEnd/>
            <a:tailEnd/>
          </a:ln>
        </p:spPr>
        <p:txBody>
          <a:bodyPr>
            <a:spAutoFit/>
          </a:bodyPr>
          <a:lstStyle/>
          <a:p>
            <a:pPr algn="ctr"/>
            <a:r>
              <a:rPr lang="en-US" sz="3000">
                <a:solidFill>
                  <a:srgbClr val="1706F8"/>
                </a:solidFill>
              </a:rPr>
              <a:t>CRAYFISH</a:t>
            </a:r>
          </a:p>
        </p:txBody>
      </p:sp>
      <p:sp>
        <p:nvSpPr>
          <p:cNvPr id="223263" name="TextBox 16"/>
          <p:cNvSpPr txBox="1">
            <a:spLocks noChangeArrowheads="1"/>
          </p:cNvSpPr>
          <p:nvPr/>
        </p:nvSpPr>
        <p:spPr bwMode="auto">
          <a:xfrm>
            <a:off x="228600" y="4876800"/>
            <a:ext cx="5943600" cy="384175"/>
          </a:xfrm>
          <a:prstGeom prst="rect">
            <a:avLst/>
          </a:prstGeom>
          <a:noFill/>
          <a:ln w="9525">
            <a:noFill/>
            <a:miter lim="800000"/>
            <a:headEnd/>
            <a:tailEnd/>
          </a:ln>
        </p:spPr>
        <p:txBody>
          <a:bodyPr>
            <a:spAutoFit/>
          </a:bodyPr>
          <a:lstStyle/>
          <a:p>
            <a:pPr>
              <a:spcBef>
                <a:spcPts val="600"/>
              </a:spcBef>
              <a:spcAft>
                <a:spcPts val="600"/>
              </a:spcAft>
            </a:pPr>
            <a:r>
              <a:rPr lang="da-DK" b="0"/>
              <a:t>* Lee et al. 2009,      **  Badre et al. 2005</a:t>
            </a:r>
            <a:r>
              <a:rPr lang="da-DK"/>
              <a:t> </a:t>
            </a: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a:xfrm>
            <a:off x="301625" y="76200"/>
            <a:ext cx="8534400" cy="758825"/>
          </a:xfrm>
        </p:spPr>
        <p:txBody>
          <a:bodyPr/>
          <a:lstStyle/>
          <a:p>
            <a:r>
              <a:rPr lang="en-US" smtClean="0"/>
              <a:t>Comparative Effects</a:t>
            </a:r>
          </a:p>
        </p:txBody>
      </p:sp>
      <p:sp>
        <p:nvSpPr>
          <p:cNvPr id="5" name="Slide Number Placeholder 4"/>
          <p:cNvSpPr>
            <a:spLocks noGrp="1"/>
          </p:cNvSpPr>
          <p:nvPr>
            <p:ph type="sldNum" sz="quarter" idx="12"/>
          </p:nvPr>
        </p:nvSpPr>
        <p:spPr/>
        <p:txBody>
          <a:bodyPr/>
          <a:lstStyle/>
          <a:p>
            <a:pPr>
              <a:defRPr/>
            </a:pPr>
            <a:fld id="{9CAEFC86-E209-460D-8684-A12BFF920397}" type="slidenum">
              <a:rPr lang="en-US" smtClean="0"/>
              <a:pPr>
                <a:defRPr/>
              </a:pPr>
              <a:t>34</a:t>
            </a:fld>
            <a:endParaRPr lang="en-US" dirty="0"/>
          </a:p>
        </p:txBody>
      </p:sp>
      <p:graphicFrame>
        <p:nvGraphicFramePr>
          <p:cNvPr id="12" name="Content Placeholder 11"/>
          <p:cNvGraphicFramePr>
            <a:graphicFrameLocks noGrp="1"/>
          </p:cNvGraphicFramePr>
          <p:nvPr>
            <p:ph sz="half" idx="2"/>
          </p:nvPr>
        </p:nvGraphicFramePr>
        <p:xfrm>
          <a:off x="228600" y="2468563"/>
          <a:ext cx="8686800" cy="2408237"/>
        </p:xfrm>
        <a:graphic>
          <a:graphicData uri="http://schemas.openxmlformats.org/drawingml/2006/table">
            <a:tbl>
              <a:tblPr firstRow="1" bandRow="1">
                <a:tableStyleId>{D7AC3CCA-C797-4891-BE02-D94E43425B78}</a:tableStyleId>
              </a:tblPr>
              <a:tblGrid>
                <a:gridCol w="914399"/>
                <a:gridCol w="2286000"/>
                <a:gridCol w="2011679"/>
                <a:gridCol w="1493521"/>
                <a:gridCol w="1981199"/>
              </a:tblGrid>
              <a:tr h="482600">
                <a:tc>
                  <a:txBody>
                    <a:bodyPr/>
                    <a:lstStyle/>
                    <a:p>
                      <a:endParaRPr lang="en-US" sz="2000" dirty="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chemeClr val="tx1"/>
                          </a:solidFill>
                          <a:latin typeface="Calibri" pitchFamily="34" charset="0"/>
                        </a:rPr>
                        <a:t>CO</a:t>
                      </a:r>
                      <a:r>
                        <a:rPr lang="en-US" sz="2000" b="1" i="0" u="none" strike="noStrike" baseline="-25000" dirty="0" smtClean="0">
                          <a:solidFill>
                            <a:schemeClr val="tx1"/>
                          </a:solidFill>
                          <a:latin typeface="Calibri" pitchFamily="34" charset="0"/>
                        </a:rPr>
                        <a:t>2</a:t>
                      </a:r>
                      <a:endParaRPr lang="en-US" sz="2000" b="1" i="0" u="none" strike="noStrike" dirty="0" smtClean="0">
                        <a:solidFill>
                          <a:schemeClr val="tx1"/>
                        </a:solidFill>
                        <a:latin typeface="Calibri" pitchFamily="34" charset="0"/>
                      </a:endParaRPr>
                    </a:p>
                    <a:p>
                      <a:pPr algn="ctr"/>
                      <a:endParaRPr lang="en-US" sz="2000" dirty="0">
                        <a:solidFill>
                          <a:schemeClr val="tx1"/>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chemeClr val="tx1"/>
                          </a:solidFill>
                          <a:latin typeface="Calibri" pitchFamily="34" charset="0"/>
                        </a:rPr>
                        <a:t>Domoic Acid</a:t>
                      </a:r>
                    </a:p>
                    <a:p>
                      <a:pPr algn="ctr"/>
                      <a:endParaRPr lang="en-US" sz="2000" dirty="0">
                        <a:solidFill>
                          <a:schemeClr val="tx1"/>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chemeClr val="tx1"/>
                          </a:solidFill>
                          <a:latin typeface="Calibri" pitchFamily="34" charset="0"/>
                        </a:rPr>
                        <a:t>CO</a:t>
                      </a:r>
                      <a:r>
                        <a:rPr lang="en-US" sz="2000" b="1" i="0" u="none" strike="noStrike" baseline="-25000" dirty="0" smtClean="0">
                          <a:solidFill>
                            <a:schemeClr val="tx1"/>
                          </a:solidFill>
                          <a:latin typeface="Calibri" pitchFamily="34" charset="0"/>
                        </a:rPr>
                        <a:t>2</a:t>
                      </a:r>
                      <a:endParaRPr lang="en-US" sz="2000" b="1" i="0" u="none" strike="noStrike" dirty="0" smtClean="0">
                        <a:solidFill>
                          <a:schemeClr val="tx1"/>
                        </a:solidFill>
                        <a:latin typeface="Calibri" pitchFamily="34" charset="0"/>
                      </a:endParaRPr>
                    </a:p>
                    <a:p>
                      <a:pPr algn="ctr"/>
                      <a:endParaRPr lang="en-US" sz="2000" dirty="0">
                        <a:solidFill>
                          <a:schemeClr val="tx1"/>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chemeClr val="tx1"/>
                          </a:solidFill>
                          <a:latin typeface="Calibri" pitchFamily="34" charset="0"/>
                        </a:rPr>
                        <a:t>Domoic Acid</a:t>
                      </a:r>
                    </a:p>
                    <a:p>
                      <a:pPr algn="ctr"/>
                      <a:endParaRPr lang="en-US" sz="2000" dirty="0">
                        <a:solidFill>
                          <a:schemeClr val="tx1"/>
                        </a:solidFill>
                        <a:latin typeface="Calibri" pitchFamily="34" charset="0"/>
                      </a:endParaRPr>
                    </a:p>
                  </a:txBody>
                  <a:tcPr/>
                </a:tc>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chemeClr val="tx1"/>
                          </a:solidFill>
                          <a:latin typeface="Calibri" pitchFamily="34" charset="0"/>
                        </a:rPr>
                        <a:t>NMJ</a:t>
                      </a:r>
                    </a:p>
                    <a:p>
                      <a:endParaRPr lang="en-US" sz="2000" b="0" dirty="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solidFill>
                            <a:srgbClr val="FF0000"/>
                          </a:solidFill>
                          <a:latin typeface="Calibri" pitchFamily="34" charset="0"/>
                        </a:rPr>
                        <a:t>No EPSPs**</a:t>
                      </a:r>
                    </a:p>
                    <a:p>
                      <a:pPr algn="ctr"/>
                      <a:endParaRPr lang="en-US" sz="2000" dirty="0">
                        <a:solidFill>
                          <a:srgbClr val="FF0000"/>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solidFill>
                            <a:srgbClr val="FF0000"/>
                          </a:solidFill>
                          <a:latin typeface="Calibri" pitchFamily="34" charset="0"/>
                        </a:rPr>
                        <a:t>No EPSPs*</a:t>
                      </a:r>
                    </a:p>
                    <a:p>
                      <a:pPr algn="ctr"/>
                      <a:endParaRPr lang="en-US" sz="2000" dirty="0">
                        <a:solidFill>
                          <a:srgbClr val="FF0000"/>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rgbClr val="1706F8"/>
                          </a:solidFill>
                          <a:latin typeface="Calibri" pitchFamily="34" charset="0"/>
                        </a:rPr>
                        <a:t>No EPSPs</a:t>
                      </a:r>
                    </a:p>
                    <a:p>
                      <a:pPr algn="ctr"/>
                      <a:endParaRPr lang="en-US" sz="2000" dirty="0">
                        <a:solidFill>
                          <a:srgbClr val="1706F8"/>
                        </a:solidFill>
                        <a:latin typeface="Calibri" pitchFamily="34" charset="0"/>
                      </a:endParaRPr>
                    </a:p>
                  </a:txBody>
                  <a:tcPr/>
                </a:tc>
                <a:tc>
                  <a:txBody>
                    <a:bodyPr/>
                    <a:lstStyle/>
                    <a:p>
                      <a:pPr algn="ctr"/>
                      <a:r>
                        <a:rPr lang="en-US" sz="2000" b="1" dirty="0" smtClean="0">
                          <a:solidFill>
                            <a:srgbClr val="1706F8"/>
                          </a:solidFill>
                          <a:latin typeface="Calibri" pitchFamily="34" charset="0"/>
                        </a:rPr>
                        <a:t>No EPSPs</a:t>
                      </a:r>
                      <a:endParaRPr lang="en-US" sz="2000" b="1" dirty="0">
                        <a:solidFill>
                          <a:srgbClr val="1706F8"/>
                        </a:solidFill>
                        <a:latin typeface="Calibri" pitchFamily="34" charset="0"/>
                      </a:endParaRPr>
                    </a:p>
                  </a:txBody>
                  <a:tcPr/>
                </a:tc>
              </a:tr>
              <a:tr h="482600">
                <a:tc>
                  <a:txBody>
                    <a:bodyPr/>
                    <a:lstStyle/>
                    <a:p>
                      <a:pPr algn="ctr"/>
                      <a:r>
                        <a:rPr lang="en-US" sz="2000" b="1" dirty="0" smtClean="0">
                          <a:latin typeface="Calibri" pitchFamily="34" charset="0"/>
                        </a:rPr>
                        <a:t>CNS</a:t>
                      </a:r>
                      <a:endParaRPr lang="en-US" sz="2000" b="1" dirty="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solidFill>
                            <a:srgbClr val="FF0000"/>
                          </a:solidFill>
                          <a:latin typeface="Calibri" pitchFamily="34" charset="0"/>
                        </a:rPr>
                        <a:t>Activity Motor Root**</a:t>
                      </a:r>
                    </a:p>
                    <a:p>
                      <a:pPr algn="ctr"/>
                      <a:endParaRPr lang="en-US" sz="2000" dirty="0">
                        <a:solidFill>
                          <a:srgbClr val="FF0000"/>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rgbClr val="FF0000"/>
                          </a:solidFill>
                          <a:latin typeface="Calibri" pitchFamily="34" charset="0"/>
                        </a:rPr>
                        <a:t>Activity Motor Root</a:t>
                      </a:r>
                    </a:p>
                    <a:p>
                      <a:pPr algn="ctr"/>
                      <a:endParaRPr lang="en-US" sz="2000" dirty="0">
                        <a:solidFill>
                          <a:srgbClr val="FF0000"/>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rgbClr val="1706F8"/>
                          </a:solidFill>
                          <a:latin typeface="Calibri" pitchFamily="34" charset="0"/>
                        </a:rPr>
                        <a:t>No  Activity Motor Root</a:t>
                      </a:r>
                    </a:p>
                    <a:p>
                      <a:pPr algn="ctr"/>
                      <a:endParaRPr lang="en-US" sz="2000" dirty="0">
                        <a:solidFill>
                          <a:srgbClr val="1706F8"/>
                        </a:solidFill>
                        <a:latin typeface="Calibri" pitchFamily="34" charset="0"/>
                      </a:endParaRPr>
                    </a:p>
                  </a:txBody>
                  <a:tcPr/>
                </a:tc>
                <a:tc>
                  <a:txBody>
                    <a:bodyPr/>
                    <a:lstStyle/>
                    <a:p>
                      <a:pPr algn="ctr"/>
                      <a:endParaRPr lang="en-US" sz="2000" b="0" dirty="0">
                        <a:solidFill>
                          <a:srgbClr val="1706F8"/>
                        </a:solidFill>
                        <a:latin typeface="Calibri" pitchFamily="34" charset="0"/>
                      </a:endParaRPr>
                    </a:p>
                  </a:txBody>
                  <a:tcPr/>
                </a:tc>
              </a:tr>
            </a:tbl>
          </a:graphicData>
        </a:graphic>
      </p:graphicFrame>
      <p:sp>
        <p:nvSpPr>
          <p:cNvPr id="225309" name="TextBox 14"/>
          <p:cNvSpPr txBox="1">
            <a:spLocks noChangeArrowheads="1"/>
          </p:cNvSpPr>
          <p:nvPr/>
        </p:nvSpPr>
        <p:spPr bwMode="auto">
          <a:xfrm>
            <a:off x="2971800" y="1905000"/>
            <a:ext cx="990600" cy="554038"/>
          </a:xfrm>
          <a:prstGeom prst="rect">
            <a:avLst/>
          </a:prstGeom>
          <a:noFill/>
          <a:ln w="9525">
            <a:noFill/>
            <a:miter lim="800000"/>
            <a:headEnd/>
            <a:tailEnd/>
          </a:ln>
        </p:spPr>
        <p:txBody>
          <a:bodyPr>
            <a:spAutoFit/>
          </a:bodyPr>
          <a:lstStyle/>
          <a:p>
            <a:pPr algn="ctr"/>
            <a:r>
              <a:rPr lang="en-US" sz="3000">
                <a:solidFill>
                  <a:srgbClr val="FF0000"/>
                </a:solidFill>
              </a:rPr>
              <a:t>FLY</a:t>
            </a:r>
          </a:p>
        </p:txBody>
      </p:sp>
      <p:sp>
        <p:nvSpPr>
          <p:cNvPr id="225310" name="TextBox 15"/>
          <p:cNvSpPr txBox="1">
            <a:spLocks noChangeArrowheads="1"/>
          </p:cNvSpPr>
          <p:nvPr/>
        </p:nvSpPr>
        <p:spPr bwMode="auto">
          <a:xfrm>
            <a:off x="5943600" y="1905000"/>
            <a:ext cx="2057400" cy="554038"/>
          </a:xfrm>
          <a:prstGeom prst="rect">
            <a:avLst/>
          </a:prstGeom>
          <a:noFill/>
          <a:ln w="9525">
            <a:noFill/>
            <a:miter lim="800000"/>
            <a:headEnd/>
            <a:tailEnd/>
          </a:ln>
        </p:spPr>
        <p:txBody>
          <a:bodyPr>
            <a:spAutoFit/>
          </a:bodyPr>
          <a:lstStyle/>
          <a:p>
            <a:pPr algn="ctr"/>
            <a:r>
              <a:rPr lang="en-US" sz="3000">
                <a:solidFill>
                  <a:srgbClr val="1706F8"/>
                </a:solidFill>
              </a:rPr>
              <a:t>CRAYFISH</a:t>
            </a:r>
          </a:p>
        </p:txBody>
      </p:sp>
      <p:sp>
        <p:nvSpPr>
          <p:cNvPr id="225311" name="TextBox 16"/>
          <p:cNvSpPr txBox="1">
            <a:spLocks noChangeArrowheads="1"/>
          </p:cNvSpPr>
          <p:nvPr/>
        </p:nvSpPr>
        <p:spPr bwMode="auto">
          <a:xfrm>
            <a:off x="228600" y="4876800"/>
            <a:ext cx="5943600" cy="384175"/>
          </a:xfrm>
          <a:prstGeom prst="rect">
            <a:avLst/>
          </a:prstGeom>
          <a:noFill/>
          <a:ln w="9525">
            <a:noFill/>
            <a:miter lim="800000"/>
            <a:headEnd/>
            <a:tailEnd/>
          </a:ln>
        </p:spPr>
        <p:txBody>
          <a:bodyPr>
            <a:spAutoFit/>
          </a:bodyPr>
          <a:lstStyle/>
          <a:p>
            <a:pPr>
              <a:spcBef>
                <a:spcPts val="600"/>
              </a:spcBef>
              <a:spcAft>
                <a:spcPts val="600"/>
              </a:spcAft>
            </a:pPr>
            <a:r>
              <a:rPr lang="da-DK" b="0"/>
              <a:t>* Lee et al. 2009,      **  Badre et al. 2005</a:t>
            </a:r>
            <a:r>
              <a:rPr lang="da-DK"/>
              <a:t> </a:t>
            </a: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p:cNvSpPr>
            <a:spLocks noGrp="1"/>
          </p:cNvSpPr>
          <p:nvPr>
            <p:ph type="title"/>
          </p:nvPr>
        </p:nvSpPr>
        <p:spPr>
          <a:xfrm>
            <a:off x="301625" y="76200"/>
            <a:ext cx="8534400" cy="758825"/>
          </a:xfrm>
        </p:spPr>
        <p:txBody>
          <a:bodyPr/>
          <a:lstStyle/>
          <a:p>
            <a:r>
              <a:rPr lang="en-US" smtClean="0"/>
              <a:t>Comparative Effects</a:t>
            </a:r>
          </a:p>
        </p:txBody>
      </p:sp>
      <p:sp>
        <p:nvSpPr>
          <p:cNvPr id="5" name="Slide Number Placeholder 4"/>
          <p:cNvSpPr>
            <a:spLocks noGrp="1"/>
          </p:cNvSpPr>
          <p:nvPr>
            <p:ph type="sldNum" sz="quarter" idx="12"/>
          </p:nvPr>
        </p:nvSpPr>
        <p:spPr/>
        <p:txBody>
          <a:bodyPr/>
          <a:lstStyle/>
          <a:p>
            <a:pPr>
              <a:defRPr/>
            </a:pPr>
            <a:fld id="{2A2C7FE3-BE3A-42F0-A314-15E66C21215A}" type="slidenum">
              <a:rPr lang="en-US" smtClean="0"/>
              <a:pPr>
                <a:defRPr/>
              </a:pPr>
              <a:t>35</a:t>
            </a:fld>
            <a:endParaRPr lang="en-US" dirty="0"/>
          </a:p>
        </p:txBody>
      </p:sp>
      <p:graphicFrame>
        <p:nvGraphicFramePr>
          <p:cNvPr id="12" name="Content Placeholder 11"/>
          <p:cNvGraphicFramePr>
            <a:graphicFrameLocks noGrp="1"/>
          </p:cNvGraphicFramePr>
          <p:nvPr>
            <p:ph sz="half" idx="2"/>
          </p:nvPr>
        </p:nvGraphicFramePr>
        <p:xfrm>
          <a:off x="228600" y="2468563"/>
          <a:ext cx="8686800" cy="2408237"/>
        </p:xfrm>
        <a:graphic>
          <a:graphicData uri="http://schemas.openxmlformats.org/drawingml/2006/table">
            <a:tbl>
              <a:tblPr firstRow="1" bandRow="1">
                <a:tableStyleId>{D7AC3CCA-C797-4891-BE02-D94E43425B78}</a:tableStyleId>
              </a:tblPr>
              <a:tblGrid>
                <a:gridCol w="914399"/>
                <a:gridCol w="2286000"/>
                <a:gridCol w="2011679"/>
                <a:gridCol w="1493521"/>
                <a:gridCol w="1981199"/>
              </a:tblGrid>
              <a:tr h="482600">
                <a:tc>
                  <a:txBody>
                    <a:bodyPr/>
                    <a:lstStyle/>
                    <a:p>
                      <a:endParaRPr lang="en-US" sz="2000" dirty="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chemeClr val="tx1"/>
                          </a:solidFill>
                          <a:latin typeface="Calibri" pitchFamily="34" charset="0"/>
                        </a:rPr>
                        <a:t>CO</a:t>
                      </a:r>
                      <a:r>
                        <a:rPr lang="en-US" sz="2000" b="1" i="0" u="none" strike="noStrike" baseline="-25000" dirty="0" smtClean="0">
                          <a:solidFill>
                            <a:schemeClr val="tx1"/>
                          </a:solidFill>
                          <a:latin typeface="Calibri" pitchFamily="34" charset="0"/>
                        </a:rPr>
                        <a:t>2</a:t>
                      </a:r>
                      <a:endParaRPr lang="en-US" sz="2000" b="1" i="0" u="none" strike="noStrike" dirty="0" smtClean="0">
                        <a:solidFill>
                          <a:schemeClr val="tx1"/>
                        </a:solidFill>
                        <a:latin typeface="Calibri" pitchFamily="34" charset="0"/>
                      </a:endParaRPr>
                    </a:p>
                    <a:p>
                      <a:pPr algn="ctr"/>
                      <a:endParaRPr lang="en-US" sz="2000" dirty="0">
                        <a:solidFill>
                          <a:schemeClr val="tx1"/>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chemeClr val="tx1"/>
                          </a:solidFill>
                          <a:latin typeface="Calibri" pitchFamily="34" charset="0"/>
                        </a:rPr>
                        <a:t>Domoic Acid</a:t>
                      </a:r>
                    </a:p>
                    <a:p>
                      <a:pPr algn="ctr"/>
                      <a:endParaRPr lang="en-US" sz="2000" dirty="0">
                        <a:solidFill>
                          <a:schemeClr val="tx1"/>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chemeClr val="tx1"/>
                          </a:solidFill>
                          <a:latin typeface="Calibri" pitchFamily="34" charset="0"/>
                        </a:rPr>
                        <a:t>CO</a:t>
                      </a:r>
                      <a:r>
                        <a:rPr lang="en-US" sz="2000" b="1" i="0" u="none" strike="noStrike" baseline="-25000" dirty="0" smtClean="0">
                          <a:solidFill>
                            <a:schemeClr val="tx1"/>
                          </a:solidFill>
                          <a:latin typeface="Calibri" pitchFamily="34" charset="0"/>
                        </a:rPr>
                        <a:t>2</a:t>
                      </a:r>
                      <a:endParaRPr lang="en-US" sz="2000" b="1" i="0" u="none" strike="noStrike" dirty="0" smtClean="0">
                        <a:solidFill>
                          <a:schemeClr val="tx1"/>
                        </a:solidFill>
                        <a:latin typeface="Calibri" pitchFamily="34" charset="0"/>
                      </a:endParaRPr>
                    </a:p>
                    <a:p>
                      <a:pPr algn="ctr"/>
                      <a:endParaRPr lang="en-US" sz="2000" dirty="0">
                        <a:solidFill>
                          <a:schemeClr val="tx1"/>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chemeClr val="tx1"/>
                          </a:solidFill>
                          <a:latin typeface="Calibri" pitchFamily="34" charset="0"/>
                        </a:rPr>
                        <a:t>Domoic Acid</a:t>
                      </a:r>
                    </a:p>
                    <a:p>
                      <a:pPr algn="ctr"/>
                      <a:endParaRPr lang="en-US" sz="2000" dirty="0">
                        <a:solidFill>
                          <a:schemeClr val="tx1"/>
                        </a:solidFill>
                        <a:latin typeface="Calibri" pitchFamily="34" charset="0"/>
                      </a:endParaRPr>
                    </a:p>
                  </a:txBody>
                  <a:tcPr/>
                </a:tc>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chemeClr val="tx1"/>
                          </a:solidFill>
                          <a:latin typeface="Calibri" pitchFamily="34" charset="0"/>
                        </a:rPr>
                        <a:t>NMJ</a:t>
                      </a:r>
                    </a:p>
                    <a:p>
                      <a:endParaRPr lang="en-US" sz="2000" b="0" dirty="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solidFill>
                            <a:srgbClr val="FF0000"/>
                          </a:solidFill>
                          <a:latin typeface="Calibri" pitchFamily="34" charset="0"/>
                        </a:rPr>
                        <a:t>No EPSPs**</a:t>
                      </a:r>
                    </a:p>
                    <a:p>
                      <a:pPr algn="ctr"/>
                      <a:endParaRPr lang="en-US" sz="2000" dirty="0">
                        <a:solidFill>
                          <a:srgbClr val="FF0000"/>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solidFill>
                            <a:srgbClr val="FF0000"/>
                          </a:solidFill>
                          <a:latin typeface="Calibri" pitchFamily="34" charset="0"/>
                        </a:rPr>
                        <a:t>No EPSPs*</a:t>
                      </a:r>
                    </a:p>
                    <a:p>
                      <a:pPr algn="ctr"/>
                      <a:endParaRPr lang="en-US" sz="2000" dirty="0">
                        <a:solidFill>
                          <a:srgbClr val="FF0000"/>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rgbClr val="1706F8"/>
                          </a:solidFill>
                          <a:latin typeface="Calibri" pitchFamily="34" charset="0"/>
                        </a:rPr>
                        <a:t>No EPSPs</a:t>
                      </a:r>
                    </a:p>
                    <a:p>
                      <a:pPr algn="ctr"/>
                      <a:endParaRPr lang="en-US" sz="2000" dirty="0">
                        <a:solidFill>
                          <a:srgbClr val="1706F8"/>
                        </a:solidFill>
                        <a:latin typeface="Calibri" pitchFamily="34" charset="0"/>
                      </a:endParaRPr>
                    </a:p>
                  </a:txBody>
                  <a:tcPr/>
                </a:tc>
                <a:tc>
                  <a:txBody>
                    <a:bodyPr/>
                    <a:lstStyle/>
                    <a:p>
                      <a:pPr algn="ctr"/>
                      <a:r>
                        <a:rPr lang="en-US" sz="2000" b="1" dirty="0" smtClean="0">
                          <a:solidFill>
                            <a:srgbClr val="1706F8"/>
                          </a:solidFill>
                          <a:latin typeface="Calibri" pitchFamily="34" charset="0"/>
                        </a:rPr>
                        <a:t>No EPSPs</a:t>
                      </a:r>
                      <a:endParaRPr lang="en-US" sz="2000" b="1" dirty="0">
                        <a:solidFill>
                          <a:srgbClr val="1706F8"/>
                        </a:solidFill>
                        <a:latin typeface="Calibri" pitchFamily="34" charset="0"/>
                      </a:endParaRPr>
                    </a:p>
                  </a:txBody>
                  <a:tcPr/>
                </a:tc>
              </a:tr>
              <a:tr h="482600">
                <a:tc>
                  <a:txBody>
                    <a:bodyPr/>
                    <a:lstStyle/>
                    <a:p>
                      <a:pPr algn="ctr"/>
                      <a:r>
                        <a:rPr lang="en-US" sz="2000" b="1" dirty="0" smtClean="0">
                          <a:latin typeface="Calibri" pitchFamily="34" charset="0"/>
                        </a:rPr>
                        <a:t>CNS</a:t>
                      </a:r>
                      <a:endParaRPr lang="en-US" sz="2000" b="1" dirty="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smtClean="0">
                          <a:solidFill>
                            <a:srgbClr val="FF0000"/>
                          </a:solidFill>
                          <a:latin typeface="Calibri" pitchFamily="34" charset="0"/>
                        </a:rPr>
                        <a:t>Activity Motor Root**</a:t>
                      </a:r>
                    </a:p>
                    <a:p>
                      <a:pPr algn="ctr"/>
                      <a:endParaRPr lang="en-US" sz="2000" dirty="0">
                        <a:solidFill>
                          <a:srgbClr val="FF0000"/>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rgbClr val="FF0000"/>
                          </a:solidFill>
                          <a:latin typeface="Calibri" pitchFamily="34" charset="0"/>
                        </a:rPr>
                        <a:t>Activity Motor Root</a:t>
                      </a:r>
                    </a:p>
                    <a:p>
                      <a:pPr algn="ctr"/>
                      <a:endParaRPr lang="en-US" sz="2000" dirty="0">
                        <a:solidFill>
                          <a:srgbClr val="FF0000"/>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rgbClr val="1706F8"/>
                          </a:solidFill>
                          <a:latin typeface="Calibri" pitchFamily="34" charset="0"/>
                        </a:rPr>
                        <a:t>No  Activity Motor Root</a:t>
                      </a:r>
                    </a:p>
                    <a:p>
                      <a:pPr algn="ctr"/>
                      <a:endParaRPr lang="en-US" sz="2000" dirty="0">
                        <a:solidFill>
                          <a:srgbClr val="1706F8"/>
                        </a:solidFill>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1706F8"/>
                          </a:solidFill>
                          <a:latin typeface="Calibri" pitchFamily="34" charset="0"/>
                        </a:rPr>
                        <a:t>Activity Motor Root</a:t>
                      </a:r>
                    </a:p>
                    <a:p>
                      <a:pPr algn="ctr"/>
                      <a:endParaRPr lang="en-US" sz="2000" b="0" dirty="0">
                        <a:solidFill>
                          <a:srgbClr val="1706F8"/>
                        </a:solidFill>
                        <a:latin typeface="Calibri" pitchFamily="34" charset="0"/>
                      </a:endParaRPr>
                    </a:p>
                  </a:txBody>
                  <a:tcPr/>
                </a:tc>
              </a:tr>
            </a:tbl>
          </a:graphicData>
        </a:graphic>
      </p:graphicFrame>
      <p:sp>
        <p:nvSpPr>
          <p:cNvPr id="227357" name="TextBox 14"/>
          <p:cNvSpPr txBox="1">
            <a:spLocks noChangeArrowheads="1"/>
          </p:cNvSpPr>
          <p:nvPr/>
        </p:nvSpPr>
        <p:spPr bwMode="auto">
          <a:xfrm>
            <a:off x="2971800" y="1905000"/>
            <a:ext cx="990600" cy="554038"/>
          </a:xfrm>
          <a:prstGeom prst="rect">
            <a:avLst/>
          </a:prstGeom>
          <a:noFill/>
          <a:ln w="9525">
            <a:noFill/>
            <a:miter lim="800000"/>
            <a:headEnd/>
            <a:tailEnd/>
          </a:ln>
        </p:spPr>
        <p:txBody>
          <a:bodyPr>
            <a:spAutoFit/>
          </a:bodyPr>
          <a:lstStyle/>
          <a:p>
            <a:pPr algn="ctr"/>
            <a:r>
              <a:rPr lang="en-US" sz="3000">
                <a:solidFill>
                  <a:srgbClr val="FF0000"/>
                </a:solidFill>
              </a:rPr>
              <a:t>FLY</a:t>
            </a:r>
          </a:p>
        </p:txBody>
      </p:sp>
      <p:sp>
        <p:nvSpPr>
          <p:cNvPr id="227358" name="TextBox 15"/>
          <p:cNvSpPr txBox="1">
            <a:spLocks noChangeArrowheads="1"/>
          </p:cNvSpPr>
          <p:nvPr/>
        </p:nvSpPr>
        <p:spPr bwMode="auto">
          <a:xfrm>
            <a:off x="5943600" y="1905000"/>
            <a:ext cx="2057400" cy="554038"/>
          </a:xfrm>
          <a:prstGeom prst="rect">
            <a:avLst/>
          </a:prstGeom>
          <a:noFill/>
          <a:ln w="9525">
            <a:noFill/>
            <a:miter lim="800000"/>
            <a:headEnd/>
            <a:tailEnd/>
          </a:ln>
        </p:spPr>
        <p:txBody>
          <a:bodyPr>
            <a:spAutoFit/>
          </a:bodyPr>
          <a:lstStyle/>
          <a:p>
            <a:pPr algn="ctr"/>
            <a:r>
              <a:rPr lang="en-US" sz="3000">
                <a:solidFill>
                  <a:srgbClr val="1706F8"/>
                </a:solidFill>
              </a:rPr>
              <a:t>CRAYFISH</a:t>
            </a:r>
          </a:p>
        </p:txBody>
      </p:sp>
      <p:sp>
        <p:nvSpPr>
          <p:cNvPr id="17" name="TextBox 16"/>
          <p:cNvSpPr txBox="1">
            <a:spLocks noChangeArrowheads="1"/>
          </p:cNvSpPr>
          <p:nvPr/>
        </p:nvSpPr>
        <p:spPr bwMode="auto">
          <a:xfrm>
            <a:off x="228600" y="4876800"/>
            <a:ext cx="5943600" cy="384175"/>
          </a:xfrm>
          <a:prstGeom prst="rect">
            <a:avLst/>
          </a:prstGeom>
          <a:noFill/>
          <a:ln w="9525">
            <a:noFill/>
            <a:miter lim="800000"/>
            <a:headEnd/>
            <a:tailEnd/>
          </a:ln>
        </p:spPr>
        <p:txBody>
          <a:bodyPr>
            <a:spAutoFit/>
          </a:bodyPr>
          <a:lstStyle/>
          <a:p>
            <a:pPr>
              <a:spcBef>
                <a:spcPts val="600"/>
              </a:spcBef>
              <a:spcAft>
                <a:spcPts val="600"/>
              </a:spcAft>
            </a:pPr>
            <a:r>
              <a:rPr lang="da-DK" b="0"/>
              <a:t>* Lee et al. 2009,      **  Badre et al. 2005</a:t>
            </a:r>
            <a:r>
              <a:rPr lang="da-DK"/>
              <a:t> </a:t>
            </a:r>
            <a:endParaRPr lang="en-US"/>
          </a:p>
        </p:txBody>
      </p:sp>
      <p:sp>
        <p:nvSpPr>
          <p:cNvPr id="8" name="Rectangle 7"/>
          <p:cNvSpPr/>
          <p:nvPr/>
        </p:nvSpPr>
        <p:spPr>
          <a:xfrm>
            <a:off x="5410200" y="3886200"/>
            <a:ext cx="1524000" cy="990600"/>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p:cNvSpPr txBox="1">
            <a:spLocks noChangeArrowheads="1"/>
          </p:cNvSpPr>
          <p:nvPr/>
        </p:nvSpPr>
        <p:spPr bwMode="auto">
          <a:xfrm>
            <a:off x="304800" y="5181600"/>
            <a:ext cx="8610600" cy="854075"/>
          </a:xfrm>
          <a:prstGeom prst="rect">
            <a:avLst/>
          </a:prstGeom>
          <a:noFill/>
          <a:ln w="9525">
            <a:noFill/>
            <a:miter lim="800000"/>
            <a:headEnd/>
            <a:tailEnd/>
          </a:ln>
        </p:spPr>
        <p:txBody>
          <a:bodyPr>
            <a:spAutoFit/>
          </a:bodyPr>
          <a:lstStyle/>
          <a:p>
            <a:r>
              <a:rPr lang="en-US" sz="2500">
                <a:solidFill>
                  <a:srgbClr val="800000"/>
                </a:solidFill>
              </a:rPr>
              <a:t>Suggests no glutamate neurons in </a:t>
            </a:r>
            <a:r>
              <a:rPr lang="en-US" sz="2500" u="sng">
                <a:solidFill>
                  <a:srgbClr val="800000"/>
                </a:solidFill>
              </a:rPr>
              <a:t>this</a:t>
            </a:r>
            <a:r>
              <a:rPr lang="en-US" sz="2500">
                <a:solidFill>
                  <a:srgbClr val="800000"/>
                </a:solidFill>
              </a:rPr>
              <a:t> crayfish CNS circuit or receptor subtype is not affected by Domoic acid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Grp="1"/>
          </p:cNvSpPr>
          <p:nvPr>
            <p:ph type="title" idx="4294967295"/>
          </p:nvPr>
        </p:nvSpPr>
        <p:spPr>
          <a:xfrm>
            <a:off x="301625" y="381000"/>
            <a:ext cx="8534400" cy="457200"/>
          </a:xfrm>
        </p:spPr>
        <p:txBody>
          <a:bodyPr/>
          <a:lstStyle/>
          <a:p>
            <a:pPr eaLnBrk="1" hangingPunct="1"/>
            <a:r>
              <a:rPr lang="en-US" sz="3000" smtClean="0">
                <a:solidFill>
                  <a:srgbClr val="7A0000"/>
                </a:solidFill>
                <a:latin typeface="Georgia" pitchFamily="18" charset="0"/>
              </a:rPr>
              <a:t>Summary</a:t>
            </a:r>
          </a:p>
        </p:txBody>
      </p:sp>
      <p:sp>
        <p:nvSpPr>
          <p:cNvPr id="60419" name="Rectangle 3"/>
          <p:cNvSpPr>
            <a:spLocks noGrp="1"/>
          </p:cNvSpPr>
          <p:nvPr>
            <p:ph type="body" idx="4294967295"/>
          </p:nvPr>
        </p:nvSpPr>
        <p:spPr>
          <a:xfrm>
            <a:off x="228600" y="1447800"/>
            <a:ext cx="8991600" cy="4953000"/>
          </a:xfrm>
        </p:spPr>
        <p:txBody>
          <a:bodyPr/>
          <a:lstStyle/>
          <a:p>
            <a:pPr eaLnBrk="1" hangingPunct="1">
              <a:lnSpc>
                <a:spcPct val="80000"/>
              </a:lnSpc>
              <a:buClr>
                <a:schemeClr val="accent2"/>
              </a:buClr>
              <a:buSzPct val="65000"/>
              <a:buFont typeface="Wingdings" pitchFamily="2" charset="2"/>
              <a:buNone/>
            </a:pPr>
            <a:r>
              <a:rPr lang="en-US" sz="2500" b="1" smtClean="0">
                <a:solidFill>
                  <a:srgbClr val="800000"/>
                </a:solidFill>
                <a:latin typeface="Calibri" pitchFamily="34" charset="0"/>
              </a:rPr>
              <a:t>Crayfish:  Acute CO2 Exposure</a:t>
            </a:r>
            <a:r>
              <a:rPr lang="en-US" sz="2500" b="1" smtClean="0">
                <a:solidFill>
                  <a:srgbClr val="4D5367"/>
                </a:solidFill>
                <a:latin typeface="Calibri" pitchFamily="34" charset="0"/>
              </a:rPr>
              <a:t> </a:t>
            </a:r>
          </a:p>
          <a:p>
            <a:pPr eaLnBrk="1" hangingPunct="1">
              <a:lnSpc>
                <a:spcPct val="80000"/>
              </a:lnSpc>
              <a:buClr>
                <a:schemeClr val="accent2"/>
              </a:buClr>
              <a:buSzPct val="65000"/>
              <a:buFont typeface="Wingdings" pitchFamily="2" charset="2"/>
              <a:buNone/>
            </a:pPr>
            <a:endParaRPr lang="en-US" sz="800" b="1" smtClean="0">
              <a:solidFill>
                <a:srgbClr val="4D5367"/>
              </a:solidFill>
              <a:latin typeface="Calibri" pitchFamily="34" charset="0"/>
            </a:endParaRPr>
          </a:p>
          <a:p>
            <a:pPr eaLnBrk="1" hangingPunct="1">
              <a:lnSpc>
                <a:spcPct val="80000"/>
              </a:lnSpc>
              <a:buClr>
                <a:schemeClr val="accent2"/>
              </a:buClr>
              <a:buSzPct val="65000"/>
              <a:buFont typeface="Wingdings" pitchFamily="2" charset="2"/>
              <a:buNone/>
            </a:pPr>
            <a:r>
              <a:rPr lang="en-US" sz="2100" b="1" smtClean="0">
                <a:solidFill>
                  <a:srgbClr val="4D5367"/>
                </a:solidFill>
                <a:latin typeface="Calibri" pitchFamily="34" charset="0"/>
              </a:rPr>
              <a:t>NMJ</a:t>
            </a:r>
            <a:r>
              <a:rPr lang="en-US" sz="2100" smtClean="0">
                <a:solidFill>
                  <a:srgbClr val="4D5367"/>
                </a:solidFill>
                <a:latin typeface="Calibri" pitchFamily="34" charset="0"/>
              </a:rPr>
              <a:t> – CO</a:t>
            </a:r>
            <a:r>
              <a:rPr lang="en-US" sz="2100" baseline="-25000" smtClean="0">
                <a:solidFill>
                  <a:srgbClr val="4D5367"/>
                </a:solidFill>
                <a:latin typeface="Calibri" pitchFamily="34" charset="0"/>
              </a:rPr>
              <a:t>2</a:t>
            </a:r>
            <a:r>
              <a:rPr lang="en-US" sz="2100" smtClean="0">
                <a:solidFill>
                  <a:srgbClr val="4D5367"/>
                </a:solidFill>
                <a:latin typeface="Calibri" pitchFamily="34" charset="0"/>
              </a:rPr>
              <a:t> blockage</a:t>
            </a:r>
          </a:p>
          <a:p>
            <a:pPr eaLnBrk="1" hangingPunct="1">
              <a:lnSpc>
                <a:spcPct val="80000"/>
              </a:lnSpc>
              <a:buClr>
                <a:schemeClr val="accent2"/>
              </a:buClr>
              <a:buSzPct val="65000"/>
              <a:buFont typeface="Wingdings" pitchFamily="2" charset="2"/>
              <a:buNone/>
            </a:pPr>
            <a:r>
              <a:rPr lang="en-US" sz="2100" b="1" smtClean="0">
                <a:solidFill>
                  <a:srgbClr val="4D5367"/>
                </a:solidFill>
                <a:latin typeface="Calibri" pitchFamily="34" charset="0"/>
              </a:rPr>
              <a:t>Motor Axon </a:t>
            </a:r>
            <a:r>
              <a:rPr lang="en-US" sz="2100" smtClean="0">
                <a:solidFill>
                  <a:srgbClr val="4D5367"/>
                </a:solidFill>
                <a:latin typeface="Calibri" pitchFamily="34" charset="0"/>
              </a:rPr>
              <a:t>– Propagation of Action Potential</a:t>
            </a:r>
          </a:p>
          <a:p>
            <a:pPr eaLnBrk="1" hangingPunct="1">
              <a:lnSpc>
                <a:spcPct val="80000"/>
              </a:lnSpc>
              <a:buClr>
                <a:schemeClr val="accent2"/>
              </a:buClr>
              <a:buSzPct val="65000"/>
              <a:buFont typeface="Wingdings" pitchFamily="2" charset="2"/>
              <a:buNone/>
            </a:pPr>
            <a:r>
              <a:rPr lang="en-US" sz="2100" b="1" smtClean="0">
                <a:solidFill>
                  <a:srgbClr val="4D5367"/>
                </a:solidFill>
                <a:latin typeface="Calibri" pitchFamily="34" charset="0"/>
              </a:rPr>
              <a:t>Neural Circuit </a:t>
            </a:r>
            <a:r>
              <a:rPr lang="en-US" sz="2100" smtClean="0">
                <a:solidFill>
                  <a:srgbClr val="4D5367"/>
                </a:solidFill>
                <a:latin typeface="Calibri" pitchFamily="34" charset="0"/>
              </a:rPr>
              <a:t>- CO</a:t>
            </a:r>
            <a:r>
              <a:rPr lang="en-US" sz="2100" baseline="-25000" smtClean="0">
                <a:solidFill>
                  <a:srgbClr val="4D5367"/>
                </a:solidFill>
                <a:latin typeface="Calibri" pitchFamily="34" charset="0"/>
              </a:rPr>
              <a:t>2</a:t>
            </a:r>
            <a:r>
              <a:rPr lang="en-US" sz="2100" smtClean="0">
                <a:solidFill>
                  <a:srgbClr val="4D5367"/>
                </a:solidFill>
                <a:latin typeface="Calibri" pitchFamily="34" charset="0"/>
              </a:rPr>
              <a:t> caused motor activity to drop out</a:t>
            </a:r>
          </a:p>
          <a:p>
            <a:pPr eaLnBrk="1" hangingPunct="1">
              <a:lnSpc>
                <a:spcPct val="80000"/>
              </a:lnSpc>
              <a:buClr>
                <a:schemeClr val="accent2"/>
              </a:buClr>
              <a:buSzPct val="65000"/>
              <a:buFont typeface="Wingdings" pitchFamily="2" charset="2"/>
              <a:buNone/>
            </a:pPr>
            <a:endParaRPr lang="en-US" sz="1500" smtClean="0">
              <a:solidFill>
                <a:srgbClr val="4D5367"/>
              </a:solidFill>
              <a:latin typeface="Calibri" pitchFamily="34" charset="0"/>
            </a:endParaRPr>
          </a:p>
          <a:p>
            <a:pPr eaLnBrk="1" hangingPunct="1">
              <a:lnSpc>
                <a:spcPct val="80000"/>
              </a:lnSpc>
              <a:spcBef>
                <a:spcPts val="600"/>
              </a:spcBef>
              <a:spcAft>
                <a:spcPts val="600"/>
              </a:spcAft>
              <a:buClr>
                <a:schemeClr val="accent2"/>
              </a:buClr>
              <a:buSzPct val="65000"/>
              <a:buFont typeface="Wingdings" pitchFamily="2" charset="2"/>
              <a:buNone/>
            </a:pPr>
            <a:r>
              <a:rPr lang="en-US" sz="2100" b="1" u="sng" smtClean="0">
                <a:solidFill>
                  <a:srgbClr val="4D5367"/>
                </a:solidFill>
                <a:latin typeface="Calibri" pitchFamily="34" charset="0"/>
              </a:rPr>
              <a:t>Understanding the Circuit</a:t>
            </a:r>
            <a:r>
              <a:rPr lang="en-US" sz="2100" smtClean="0">
                <a:solidFill>
                  <a:srgbClr val="4D5367"/>
                </a:solidFill>
                <a:latin typeface="Calibri" pitchFamily="34" charset="0"/>
              </a:rPr>
              <a:t>: (Electrical, Chemical or both?)</a:t>
            </a:r>
          </a:p>
          <a:p>
            <a:pPr eaLnBrk="1" hangingPunct="1">
              <a:lnSpc>
                <a:spcPct val="80000"/>
              </a:lnSpc>
              <a:spcBef>
                <a:spcPts val="600"/>
              </a:spcBef>
              <a:spcAft>
                <a:spcPts val="600"/>
              </a:spcAft>
              <a:buClr>
                <a:schemeClr val="accent2"/>
              </a:buClr>
              <a:buSzPct val="65000"/>
              <a:buFont typeface="Wingdings" pitchFamily="2" charset="2"/>
              <a:buNone/>
            </a:pPr>
            <a:r>
              <a:rPr lang="en-US" sz="2100" b="1" smtClean="0">
                <a:solidFill>
                  <a:srgbClr val="4D5367"/>
                </a:solidFill>
                <a:latin typeface="Calibri" pitchFamily="34" charset="0"/>
              </a:rPr>
              <a:t>Nicotine</a:t>
            </a:r>
            <a:r>
              <a:rPr lang="en-US" sz="2100" smtClean="0">
                <a:solidFill>
                  <a:srgbClr val="4D5367"/>
                </a:solidFill>
                <a:latin typeface="Calibri" pitchFamily="34" charset="0"/>
              </a:rPr>
              <a:t> – Nicotinic receptors involved; unsure if direct on motor neurons</a:t>
            </a:r>
          </a:p>
          <a:p>
            <a:pPr eaLnBrk="1" hangingPunct="1">
              <a:lnSpc>
                <a:spcPct val="80000"/>
              </a:lnSpc>
              <a:spcBef>
                <a:spcPts val="600"/>
              </a:spcBef>
              <a:spcAft>
                <a:spcPts val="600"/>
              </a:spcAft>
              <a:buClr>
                <a:schemeClr val="accent2"/>
              </a:buClr>
              <a:buSzPct val="65000"/>
              <a:buFont typeface="Wingdings" pitchFamily="2" charset="2"/>
              <a:buNone/>
            </a:pPr>
            <a:r>
              <a:rPr lang="en-US" sz="2100" b="1" smtClean="0">
                <a:solidFill>
                  <a:srgbClr val="4D5367"/>
                </a:solidFill>
                <a:latin typeface="Calibri" pitchFamily="34" charset="0"/>
              </a:rPr>
              <a:t>Glutamate</a:t>
            </a:r>
            <a:r>
              <a:rPr lang="en-US" sz="2100" smtClean="0">
                <a:solidFill>
                  <a:srgbClr val="4D5367"/>
                </a:solidFill>
                <a:latin typeface="Calibri" pitchFamily="34" charset="0"/>
              </a:rPr>
              <a:t> –Likely glutamatergic drive of interneurons; unsure direct on motor neurons</a:t>
            </a:r>
          </a:p>
          <a:p>
            <a:pPr eaLnBrk="1" hangingPunct="1">
              <a:lnSpc>
                <a:spcPct val="80000"/>
              </a:lnSpc>
              <a:spcBef>
                <a:spcPts val="600"/>
              </a:spcBef>
              <a:spcAft>
                <a:spcPts val="600"/>
              </a:spcAft>
              <a:buClr>
                <a:schemeClr val="accent2"/>
              </a:buClr>
              <a:buSzPct val="65000"/>
              <a:buFont typeface="Wingdings" pitchFamily="2" charset="2"/>
              <a:buNone/>
            </a:pPr>
            <a:r>
              <a:rPr lang="en-US" sz="2100" b="1" smtClean="0">
                <a:solidFill>
                  <a:srgbClr val="4D5367"/>
                </a:solidFill>
                <a:latin typeface="Calibri" pitchFamily="34" charset="0"/>
              </a:rPr>
              <a:t>Cadmium</a:t>
            </a:r>
            <a:r>
              <a:rPr lang="en-US" sz="2100" smtClean="0">
                <a:solidFill>
                  <a:srgbClr val="4D5367"/>
                </a:solidFill>
                <a:latin typeface="Calibri" pitchFamily="34" charset="0"/>
              </a:rPr>
              <a:t> – Evidence for possible gap junctions</a:t>
            </a:r>
          </a:p>
          <a:p>
            <a:pPr eaLnBrk="1" hangingPunct="1">
              <a:lnSpc>
                <a:spcPct val="80000"/>
              </a:lnSpc>
              <a:spcBef>
                <a:spcPts val="600"/>
              </a:spcBef>
              <a:spcAft>
                <a:spcPts val="600"/>
              </a:spcAft>
              <a:buClr>
                <a:schemeClr val="accent2"/>
              </a:buClr>
              <a:buSzPct val="65000"/>
              <a:buFont typeface="Wingdings" pitchFamily="2" charset="2"/>
              <a:buNone/>
            </a:pPr>
            <a:r>
              <a:rPr lang="en-US" sz="2100" b="1" smtClean="0">
                <a:solidFill>
                  <a:srgbClr val="4D5367"/>
                </a:solidFill>
                <a:latin typeface="Calibri" pitchFamily="34" charset="0"/>
              </a:rPr>
              <a:t>Domoic Acid </a:t>
            </a:r>
            <a:r>
              <a:rPr lang="en-US" sz="2100" smtClean="0">
                <a:solidFill>
                  <a:srgbClr val="4D5367"/>
                </a:solidFill>
                <a:latin typeface="Calibri" pitchFamily="34" charset="0"/>
              </a:rPr>
              <a:t>– Evidence for absence of quisqualate receptors in the circuit</a:t>
            </a:r>
          </a:p>
          <a:p>
            <a:pPr eaLnBrk="1" hangingPunct="1">
              <a:lnSpc>
                <a:spcPct val="80000"/>
              </a:lnSpc>
              <a:spcBef>
                <a:spcPts val="600"/>
              </a:spcBef>
              <a:spcAft>
                <a:spcPts val="600"/>
              </a:spcAft>
              <a:buClr>
                <a:schemeClr val="accent2"/>
              </a:buClr>
              <a:buSzPct val="65000"/>
              <a:buFont typeface="Wingdings" pitchFamily="2" charset="2"/>
              <a:buNone/>
            </a:pPr>
            <a:endParaRPr lang="en-US" sz="1500" smtClean="0">
              <a:solidFill>
                <a:srgbClr val="4D5367"/>
              </a:solidFill>
              <a:latin typeface="Calibri" pitchFamily="34" charset="0"/>
            </a:endParaRPr>
          </a:p>
          <a:p>
            <a:pPr eaLnBrk="1" hangingPunct="1">
              <a:lnSpc>
                <a:spcPct val="80000"/>
              </a:lnSpc>
              <a:spcBef>
                <a:spcPts val="600"/>
              </a:spcBef>
              <a:spcAft>
                <a:spcPts val="600"/>
              </a:spcAft>
              <a:buClr>
                <a:schemeClr val="accent2"/>
              </a:buClr>
              <a:buSzPct val="65000"/>
              <a:buFont typeface="Wingdings" pitchFamily="2" charset="2"/>
              <a:buNone/>
            </a:pPr>
            <a:r>
              <a:rPr lang="en-US" sz="2500" b="1" smtClean="0">
                <a:solidFill>
                  <a:srgbClr val="990000"/>
                </a:solidFill>
                <a:latin typeface="Calibri" pitchFamily="34" charset="0"/>
              </a:rPr>
              <a:t>Overall: Possibly gap junctions directly driving motor neurons </a:t>
            </a:r>
          </a:p>
        </p:txBody>
      </p:sp>
      <p:sp>
        <p:nvSpPr>
          <p:cNvPr id="4" name="Slide Number Placeholder 3"/>
          <p:cNvSpPr>
            <a:spLocks noGrp="1"/>
          </p:cNvSpPr>
          <p:nvPr>
            <p:ph type="sldNum" sz="quarter" idx="12"/>
          </p:nvPr>
        </p:nvSpPr>
        <p:spPr/>
        <p:txBody>
          <a:bodyPr/>
          <a:lstStyle/>
          <a:p>
            <a:pPr>
              <a:defRPr/>
            </a:pPr>
            <a:fld id="{8E9E236F-3464-430B-BEB0-0BBB225CC8C2}" type="slidenum">
              <a:rPr lang="en-US"/>
              <a:pPr>
                <a:defRPr/>
              </a:pPr>
              <a:t>36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41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419">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419">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419">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4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p:cNvSpPr>
            <a:spLocks noGrp="1"/>
          </p:cNvSpPr>
          <p:nvPr>
            <p:ph type="title"/>
          </p:nvPr>
        </p:nvSpPr>
        <p:spPr>
          <a:xfrm>
            <a:off x="301625" y="155575"/>
            <a:ext cx="8534400" cy="758825"/>
          </a:xfrm>
        </p:spPr>
        <p:txBody>
          <a:bodyPr/>
          <a:lstStyle/>
          <a:p>
            <a:r>
              <a:rPr lang="en-US" smtClean="0"/>
              <a:t>Future Directions</a:t>
            </a:r>
          </a:p>
        </p:txBody>
      </p:sp>
      <p:sp>
        <p:nvSpPr>
          <p:cNvPr id="3" name="Content Placeholder 2"/>
          <p:cNvSpPr>
            <a:spLocks noGrp="1"/>
          </p:cNvSpPr>
          <p:nvPr>
            <p:ph sz="half" idx="1"/>
          </p:nvPr>
        </p:nvSpPr>
        <p:spPr>
          <a:xfrm>
            <a:off x="301625" y="1600200"/>
            <a:ext cx="8156575" cy="4452938"/>
          </a:xfrm>
        </p:spPr>
        <p:txBody>
          <a:bodyPr/>
          <a:lstStyle/>
          <a:p>
            <a:pPr marL="509588" indent="-509588">
              <a:buClr>
                <a:schemeClr val="accent2"/>
              </a:buClr>
              <a:buFont typeface="Wingdings" pitchFamily="2" charset="2"/>
              <a:buChar char="q"/>
              <a:defRPr/>
            </a:pPr>
            <a:r>
              <a:rPr lang="en-US" dirty="0" smtClean="0"/>
              <a:t>Gap junctions in the circuit</a:t>
            </a:r>
          </a:p>
          <a:p>
            <a:pPr marL="1087438" indent="-461963">
              <a:buSzPct val="100000"/>
              <a:buFontTx/>
              <a:buChar char="–"/>
              <a:defRPr/>
            </a:pPr>
            <a:r>
              <a:rPr lang="en-US" dirty="0" smtClean="0"/>
              <a:t>1- </a:t>
            </a:r>
            <a:r>
              <a:rPr lang="en-US" dirty="0" err="1" smtClean="0"/>
              <a:t>Heptanol</a:t>
            </a:r>
            <a:r>
              <a:rPr lang="en-US" dirty="0" smtClean="0"/>
              <a:t> (known gap junction blocker)</a:t>
            </a:r>
          </a:p>
          <a:p>
            <a:pPr>
              <a:buFont typeface="Wingdings 2" pitchFamily="18" charset="2"/>
              <a:buNone/>
              <a:defRPr/>
            </a:pPr>
            <a:endParaRPr lang="en-US" dirty="0" smtClean="0"/>
          </a:p>
          <a:p>
            <a:pPr marL="463550" indent="-463550">
              <a:buClr>
                <a:schemeClr val="accent2"/>
              </a:buClr>
              <a:buFont typeface="Wingdings" pitchFamily="2" charset="2"/>
              <a:buChar char="q"/>
              <a:defRPr/>
            </a:pPr>
            <a:r>
              <a:rPr lang="en-US" dirty="0" smtClean="0"/>
              <a:t>Intracellular pH imaging (BCEF)</a:t>
            </a:r>
          </a:p>
          <a:p>
            <a:pPr marL="463550" indent="-463550">
              <a:buClr>
                <a:schemeClr val="accent2"/>
              </a:buClr>
              <a:buFont typeface="Wingdings" pitchFamily="2" charset="2"/>
              <a:buChar char="q"/>
              <a:defRPr/>
            </a:pPr>
            <a:endParaRPr lang="en-US" dirty="0" smtClean="0"/>
          </a:p>
          <a:p>
            <a:pPr marL="463550" indent="-463550">
              <a:buClr>
                <a:schemeClr val="accent2"/>
              </a:buClr>
              <a:buFont typeface="Wingdings" pitchFamily="2" charset="2"/>
              <a:buChar char="q"/>
              <a:defRPr/>
            </a:pPr>
            <a:r>
              <a:rPr lang="en-US" dirty="0" smtClean="0"/>
              <a:t>Further studies with CO</a:t>
            </a:r>
            <a:r>
              <a:rPr lang="en-US" baseline="-25000" dirty="0" smtClean="0"/>
              <a:t>2</a:t>
            </a:r>
            <a:r>
              <a:rPr lang="en-US" dirty="0" smtClean="0"/>
              <a:t> on autonomic response</a:t>
            </a:r>
          </a:p>
          <a:p>
            <a:pPr marL="1203325" indent="-577850">
              <a:buSzPct val="100000"/>
              <a:buFontTx/>
              <a:buChar char="–"/>
              <a:defRPr/>
            </a:pPr>
            <a:r>
              <a:rPr lang="en-US" dirty="0" smtClean="0"/>
              <a:t>Heart rate </a:t>
            </a:r>
          </a:p>
          <a:p>
            <a:pPr marL="1203325" indent="-577850">
              <a:buSzPct val="100000"/>
              <a:buFontTx/>
              <a:buChar char="–"/>
              <a:defRPr/>
            </a:pPr>
            <a:r>
              <a:rPr lang="en-US" dirty="0" smtClean="0"/>
              <a:t>Ventilation Rate</a:t>
            </a:r>
          </a:p>
          <a:p>
            <a:pPr marL="463550" indent="-463550">
              <a:buClr>
                <a:schemeClr val="accent2"/>
              </a:buClr>
              <a:buFont typeface="Wingdings" pitchFamily="2" charset="2"/>
              <a:buChar char="q"/>
              <a:defRPr/>
            </a:pPr>
            <a:endParaRPr lang="en-US" dirty="0"/>
          </a:p>
        </p:txBody>
      </p:sp>
      <p:sp>
        <p:nvSpPr>
          <p:cNvPr id="5" name="Slide Number Placeholder 4"/>
          <p:cNvSpPr>
            <a:spLocks noGrp="1"/>
          </p:cNvSpPr>
          <p:nvPr>
            <p:ph type="sldNum" sz="quarter" idx="12"/>
          </p:nvPr>
        </p:nvSpPr>
        <p:spPr/>
        <p:txBody>
          <a:bodyPr/>
          <a:lstStyle/>
          <a:p>
            <a:pPr>
              <a:defRPr/>
            </a:pPr>
            <a:fld id="{C4C30E96-A236-4E4D-AFE0-4161625AF696}" type="slidenum">
              <a:rPr lang="en-US" smtClean="0"/>
              <a:pPr>
                <a:defRPr/>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Grp="1"/>
          </p:cNvSpPr>
          <p:nvPr>
            <p:ph type="title" idx="4294967295"/>
          </p:nvPr>
        </p:nvSpPr>
        <p:spPr>
          <a:xfrm>
            <a:off x="301625" y="381000"/>
            <a:ext cx="8534400" cy="457200"/>
          </a:xfrm>
        </p:spPr>
        <p:txBody>
          <a:bodyPr/>
          <a:lstStyle/>
          <a:p>
            <a:pPr eaLnBrk="1" hangingPunct="1"/>
            <a:r>
              <a:rPr lang="en-US" sz="3000" smtClean="0">
                <a:solidFill>
                  <a:srgbClr val="7A0000"/>
                </a:solidFill>
                <a:latin typeface="Georgia" pitchFamily="18" charset="0"/>
              </a:rPr>
              <a:t>Acknowledgments</a:t>
            </a:r>
          </a:p>
        </p:txBody>
      </p:sp>
      <p:sp>
        <p:nvSpPr>
          <p:cNvPr id="233474" name="Rectangle 3"/>
          <p:cNvSpPr>
            <a:spLocks noGrp="1"/>
          </p:cNvSpPr>
          <p:nvPr>
            <p:ph type="body" sz="half" idx="4294967295"/>
          </p:nvPr>
        </p:nvSpPr>
        <p:spPr>
          <a:xfrm>
            <a:off x="304800" y="1371600"/>
            <a:ext cx="8458200" cy="1524000"/>
          </a:xfrm>
        </p:spPr>
        <p:txBody>
          <a:bodyPr/>
          <a:lstStyle/>
          <a:p>
            <a:pPr eaLnBrk="1" hangingPunct="1">
              <a:buClr>
                <a:schemeClr val="accent2"/>
              </a:buClr>
              <a:buSzPct val="65000"/>
              <a:buFont typeface="Wingdings" pitchFamily="2" charset="2"/>
              <a:buNone/>
            </a:pPr>
            <a:r>
              <a:rPr lang="en-US" sz="2000" u="sng" smtClean="0">
                <a:solidFill>
                  <a:srgbClr val="4D5367"/>
                </a:solidFill>
                <a:latin typeface="Georgia" pitchFamily="18" charset="0"/>
              </a:rPr>
              <a:t>Thank You</a:t>
            </a:r>
          </a:p>
          <a:p>
            <a:pPr eaLnBrk="1" hangingPunct="1">
              <a:spcBef>
                <a:spcPts val="600"/>
              </a:spcBef>
              <a:spcAft>
                <a:spcPts val="600"/>
              </a:spcAft>
              <a:buClr>
                <a:schemeClr val="accent2"/>
              </a:buClr>
              <a:buSzPct val="65000"/>
              <a:buFont typeface="Wingdings" pitchFamily="2" charset="2"/>
              <a:buChar char="q"/>
            </a:pPr>
            <a:r>
              <a:rPr lang="en-US" sz="2000" b="1" smtClean="0">
                <a:solidFill>
                  <a:srgbClr val="4D5367"/>
                </a:solidFill>
                <a:latin typeface="Georgia" pitchFamily="18" charset="0"/>
              </a:rPr>
              <a:t>Dr. Robin Cooper,  Advisor</a:t>
            </a:r>
          </a:p>
          <a:p>
            <a:pPr eaLnBrk="1" hangingPunct="1">
              <a:spcBef>
                <a:spcPts val="600"/>
              </a:spcBef>
              <a:spcAft>
                <a:spcPts val="600"/>
              </a:spcAft>
              <a:buClr>
                <a:schemeClr val="accent2"/>
              </a:buClr>
              <a:buSzPct val="65000"/>
              <a:buFont typeface="Wingdings" pitchFamily="2" charset="2"/>
              <a:buChar char="q"/>
            </a:pPr>
            <a:r>
              <a:rPr lang="en-US" sz="2000" smtClean="0">
                <a:solidFill>
                  <a:srgbClr val="4D5367"/>
                </a:solidFill>
                <a:latin typeface="Georgia" pitchFamily="18" charset="0"/>
              </a:rPr>
              <a:t>Lab Mates: Wen-Hui Wu</a:t>
            </a:r>
          </a:p>
          <a:p>
            <a:pPr eaLnBrk="1" hangingPunct="1">
              <a:spcBef>
                <a:spcPts val="600"/>
              </a:spcBef>
              <a:spcAft>
                <a:spcPts val="600"/>
              </a:spcAft>
              <a:buClr>
                <a:schemeClr val="accent2"/>
              </a:buClr>
              <a:buSzPct val="65000"/>
              <a:buFont typeface="Wingdings" pitchFamily="2" charset="2"/>
              <a:buChar char="q"/>
            </a:pPr>
            <a:r>
              <a:rPr lang="en-US" sz="2000" smtClean="0">
                <a:solidFill>
                  <a:srgbClr val="4D5367"/>
                </a:solidFill>
                <a:latin typeface="Georgia" pitchFamily="18" charset="0"/>
              </a:rPr>
              <a:t>Undergraduates:  Barbie Kelly, Ray Geyer</a:t>
            </a:r>
          </a:p>
          <a:p>
            <a:pPr eaLnBrk="1" hangingPunct="1">
              <a:buClr>
                <a:schemeClr val="accent2"/>
              </a:buClr>
              <a:buSzPct val="65000"/>
              <a:buFont typeface="Wingdings" pitchFamily="2" charset="2"/>
              <a:buChar char="q"/>
            </a:pPr>
            <a:endParaRPr lang="en-US" sz="800" b="1" smtClean="0">
              <a:solidFill>
                <a:srgbClr val="4D5367"/>
              </a:solidFill>
              <a:latin typeface="Georgia" pitchFamily="18" charset="0"/>
            </a:endParaRPr>
          </a:p>
        </p:txBody>
      </p:sp>
      <p:pic>
        <p:nvPicPr>
          <p:cNvPr id="233475" name="Picture 8" descr="Group picture copy.jpg"/>
          <p:cNvPicPr>
            <a:picLocks noChangeAspect="1"/>
          </p:cNvPicPr>
          <p:nvPr/>
        </p:nvPicPr>
        <p:blipFill>
          <a:blip r:embed="rId3" cstate="print"/>
          <a:srcRect/>
          <a:stretch>
            <a:fillRect/>
          </a:stretch>
        </p:blipFill>
        <p:spPr bwMode="auto">
          <a:xfrm>
            <a:off x="228600" y="3276600"/>
            <a:ext cx="4845050" cy="3048000"/>
          </a:xfrm>
          <a:prstGeom prst="rect">
            <a:avLst/>
          </a:prstGeom>
          <a:noFill/>
          <a:ln w="9525">
            <a:noFill/>
            <a:miter lim="800000"/>
            <a:headEnd/>
            <a:tailEnd/>
          </a:ln>
        </p:spPr>
      </p:pic>
      <p:sp>
        <p:nvSpPr>
          <p:cNvPr id="233476" name="TextBox 7"/>
          <p:cNvSpPr txBox="1">
            <a:spLocks noChangeArrowheads="1"/>
          </p:cNvSpPr>
          <p:nvPr/>
        </p:nvSpPr>
        <p:spPr bwMode="auto">
          <a:xfrm>
            <a:off x="1905000" y="3276600"/>
            <a:ext cx="1752600" cy="338138"/>
          </a:xfrm>
          <a:prstGeom prst="rect">
            <a:avLst/>
          </a:prstGeom>
          <a:solidFill>
            <a:schemeClr val="bg1"/>
          </a:solidFill>
          <a:ln w="9525">
            <a:noFill/>
            <a:miter lim="800000"/>
            <a:headEnd/>
            <a:tailEnd/>
          </a:ln>
        </p:spPr>
        <p:txBody>
          <a:bodyPr>
            <a:spAutoFit/>
          </a:bodyPr>
          <a:lstStyle/>
          <a:p>
            <a:pPr algn="ctr"/>
            <a:r>
              <a:rPr lang="en-US" sz="1600" b="0">
                <a:latin typeface="Georgia" pitchFamily="18" charset="0"/>
              </a:rPr>
              <a:t>Cooper Lab</a:t>
            </a:r>
          </a:p>
        </p:txBody>
      </p:sp>
      <p:sp>
        <p:nvSpPr>
          <p:cNvPr id="10" name="Slide Number Placeholder 9"/>
          <p:cNvSpPr>
            <a:spLocks noGrp="1"/>
          </p:cNvSpPr>
          <p:nvPr>
            <p:ph type="sldNum" sz="quarter" idx="12"/>
          </p:nvPr>
        </p:nvSpPr>
        <p:spPr/>
        <p:txBody>
          <a:bodyPr/>
          <a:lstStyle/>
          <a:p>
            <a:pPr>
              <a:defRPr/>
            </a:pPr>
            <a:fld id="{91C18487-0231-4103-BB0D-D2E0C4F80DD3}" type="slidenum">
              <a:rPr lang="en-US"/>
              <a:pPr>
                <a:defRPr/>
              </a:pPr>
              <a:t>38</a:t>
            </a:fld>
            <a:endParaRPr lang="en-US"/>
          </a:p>
        </p:txBody>
      </p:sp>
      <p:sp>
        <p:nvSpPr>
          <p:cNvPr id="233478" name="TextBox 6"/>
          <p:cNvSpPr txBox="1">
            <a:spLocks noChangeArrowheads="1"/>
          </p:cNvSpPr>
          <p:nvPr/>
        </p:nvSpPr>
        <p:spPr bwMode="auto">
          <a:xfrm>
            <a:off x="5181600" y="4321175"/>
            <a:ext cx="3505200" cy="784225"/>
          </a:xfrm>
          <a:prstGeom prst="rect">
            <a:avLst/>
          </a:prstGeom>
          <a:noFill/>
          <a:ln w="9525">
            <a:noFill/>
            <a:miter lim="800000"/>
            <a:headEnd/>
            <a:tailEnd/>
          </a:ln>
        </p:spPr>
        <p:txBody>
          <a:bodyPr>
            <a:spAutoFit/>
          </a:bodyPr>
          <a:lstStyle/>
          <a:p>
            <a:pPr algn="ctr"/>
            <a:r>
              <a:rPr lang="en-US" sz="4500">
                <a:solidFill>
                  <a:srgbClr val="800000"/>
                </a:solidFill>
              </a:rPr>
              <a:t>Questions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p:nvPr>
        </p:nvSpPr>
        <p:spPr>
          <a:xfrm>
            <a:off x="301625" y="304800"/>
            <a:ext cx="8534400" cy="533400"/>
          </a:xfrm>
        </p:spPr>
        <p:txBody>
          <a:bodyPr/>
          <a:lstStyle/>
          <a:p>
            <a:pPr eaLnBrk="1" hangingPunct="1"/>
            <a:r>
              <a:rPr lang="en-US" smtClean="0">
                <a:solidFill>
                  <a:srgbClr val="7A0000"/>
                </a:solidFill>
              </a:rPr>
              <a:t>Electrical Communication</a:t>
            </a:r>
          </a:p>
        </p:txBody>
      </p:sp>
      <p:sp>
        <p:nvSpPr>
          <p:cNvPr id="5" name="Slide Number Placeholder 4"/>
          <p:cNvSpPr>
            <a:spLocks noGrp="1"/>
          </p:cNvSpPr>
          <p:nvPr>
            <p:ph type="sldNum" sz="quarter" idx="12"/>
          </p:nvPr>
        </p:nvSpPr>
        <p:spPr/>
        <p:txBody>
          <a:bodyPr/>
          <a:lstStyle/>
          <a:p>
            <a:pPr>
              <a:defRPr/>
            </a:pPr>
            <a:fld id="{D4954543-6AFD-4C56-8DD2-1438D82FF2EB}" type="slidenum">
              <a:rPr lang="en-US"/>
              <a:pPr>
                <a:defRPr/>
              </a:pPr>
              <a:t>39</a:t>
            </a:fld>
            <a:endParaRPr lang="en-US"/>
          </a:p>
        </p:txBody>
      </p:sp>
      <p:pic>
        <p:nvPicPr>
          <p:cNvPr id="235523" name="Picture 66" descr="electrical synapse.tif"/>
          <p:cNvPicPr>
            <a:picLocks noChangeAspect="1"/>
          </p:cNvPicPr>
          <p:nvPr/>
        </p:nvPicPr>
        <p:blipFill>
          <a:blip r:embed="rId3" cstate="print"/>
          <a:srcRect/>
          <a:stretch>
            <a:fillRect/>
          </a:stretch>
        </p:blipFill>
        <p:spPr bwMode="auto">
          <a:xfrm>
            <a:off x="1371600" y="1697038"/>
            <a:ext cx="6477000" cy="4551362"/>
          </a:xfrm>
          <a:prstGeom prst="rect">
            <a:avLst/>
          </a:prstGeom>
          <a:noFill/>
          <a:ln w="9525">
            <a:solidFill>
              <a:srgbClr val="A2A8BA"/>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301625" y="304800"/>
            <a:ext cx="8534400" cy="533400"/>
          </a:xfrm>
        </p:spPr>
        <p:txBody>
          <a:bodyPr/>
          <a:lstStyle/>
          <a:p>
            <a:pPr eaLnBrk="1" hangingPunct="1"/>
            <a:r>
              <a:rPr lang="en-US" smtClean="0">
                <a:solidFill>
                  <a:srgbClr val="7A0000"/>
                </a:solidFill>
              </a:rPr>
              <a:t>Role of Carbon Dioxide</a:t>
            </a:r>
          </a:p>
        </p:txBody>
      </p:sp>
      <p:sp>
        <p:nvSpPr>
          <p:cNvPr id="4" name="Slide Number Placeholder 3"/>
          <p:cNvSpPr>
            <a:spLocks noGrp="1"/>
          </p:cNvSpPr>
          <p:nvPr>
            <p:ph type="sldNum" sz="quarter" idx="12"/>
          </p:nvPr>
        </p:nvSpPr>
        <p:spPr/>
        <p:txBody>
          <a:bodyPr/>
          <a:lstStyle/>
          <a:p>
            <a:pPr>
              <a:defRPr/>
            </a:pPr>
            <a:fld id="{C7DF0E27-6964-4637-BD64-8F365738DB79}" type="slidenum">
              <a:rPr lang="en-US"/>
              <a:pPr>
                <a:defRPr/>
              </a:pPr>
              <a:t>4</a:t>
            </a:fld>
            <a:endParaRPr lang="en-US"/>
          </a:p>
        </p:txBody>
      </p:sp>
      <p:sp>
        <p:nvSpPr>
          <p:cNvPr id="71683" name="Content Placeholder 2"/>
          <p:cNvSpPr>
            <a:spLocks noGrp="1"/>
          </p:cNvSpPr>
          <p:nvPr>
            <p:ph sz="quarter" idx="4294967295"/>
          </p:nvPr>
        </p:nvSpPr>
        <p:spPr>
          <a:xfrm>
            <a:off x="152400" y="1447800"/>
            <a:ext cx="8610600" cy="4876800"/>
          </a:xfrm>
        </p:spPr>
        <p:txBody>
          <a:bodyPr/>
          <a:lstStyle/>
          <a:p>
            <a:pPr marL="344488" indent="-344488" eaLnBrk="1" hangingPunct="1">
              <a:lnSpc>
                <a:spcPct val="70000"/>
              </a:lnSpc>
              <a:spcAft>
                <a:spcPts val="300"/>
              </a:spcAft>
              <a:buClr>
                <a:schemeClr val="accent2"/>
              </a:buClr>
              <a:buSzPct val="75000"/>
              <a:buFont typeface="Wingdings" pitchFamily="2" charset="2"/>
              <a:buChar char="q"/>
              <a:defRPr/>
            </a:pPr>
            <a:r>
              <a:rPr lang="en-US" sz="2500" dirty="0" smtClean="0">
                <a:solidFill>
                  <a:srgbClr val="4D5367"/>
                </a:solidFill>
                <a:latin typeface="Calibri" pitchFamily="34" charset="0"/>
              </a:rPr>
              <a:t>Repellent Behavior</a:t>
            </a:r>
          </a:p>
          <a:p>
            <a:pPr lvl="1" eaLnBrk="1" hangingPunct="1">
              <a:lnSpc>
                <a:spcPct val="80000"/>
              </a:lnSpc>
              <a:spcAft>
                <a:spcPts val="300"/>
              </a:spcAft>
              <a:buClr>
                <a:schemeClr val="accent1"/>
              </a:buClr>
              <a:buSzTx/>
              <a:buFont typeface="Calibri" pitchFamily="34" charset="0"/>
              <a:buChar char="–"/>
              <a:defRPr/>
            </a:pPr>
            <a:r>
              <a:rPr lang="en-US" sz="2300" dirty="0" smtClean="0">
                <a:solidFill>
                  <a:srgbClr val="4D5367"/>
                </a:solidFill>
                <a:latin typeface="Calibri" pitchFamily="34" charset="0"/>
              </a:rPr>
              <a:t>Stress Response </a:t>
            </a:r>
          </a:p>
          <a:p>
            <a:pPr lvl="1" eaLnBrk="1" hangingPunct="1">
              <a:lnSpc>
                <a:spcPct val="80000"/>
              </a:lnSpc>
              <a:buClr>
                <a:schemeClr val="accent1"/>
              </a:buClr>
              <a:buSzTx/>
              <a:buFont typeface="Calibri" pitchFamily="34" charset="0"/>
              <a:buChar char="–"/>
              <a:defRPr/>
            </a:pPr>
            <a:r>
              <a:rPr lang="en-US" sz="2300" dirty="0" smtClean="0">
                <a:solidFill>
                  <a:srgbClr val="4D5367"/>
                </a:solidFill>
                <a:latin typeface="Calibri" pitchFamily="34" charset="0"/>
              </a:rPr>
              <a:t>Signal toxic environment </a:t>
            </a:r>
          </a:p>
          <a:p>
            <a:pPr lvl="1" eaLnBrk="1" hangingPunct="1">
              <a:lnSpc>
                <a:spcPct val="80000"/>
              </a:lnSpc>
              <a:buClr>
                <a:schemeClr val="accent1"/>
              </a:buClr>
              <a:buSzTx/>
              <a:buFont typeface="Wingdings" pitchFamily="2" charset="2"/>
              <a:buNone/>
              <a:defRPr/>
            </a:pPr>
            <a:endParaRPr lang="en-US" sz="2000" dirty="0" smtClean="0">
              <a:solidFill>
                <a:srgbClr val="4D5367"/>
              </a:solidFill>
              <a:latin typeface="Calibri" pitchFamily="34" charset="0"/>
            </a:endParaRPr>
          </a:p>
          <a:p>
            <a:pPr marL="344488" lvl="1" indent="-344488" eaLnBrk="1" hangingPunct="1">
              <a:lnSpc>
                <a:spcPct val="70000"/>
              </a:lnSpc>
              <a:spcAft>
                <a:spcPts val="300"/>
              </a:spcAft>
              <a:buSzPct val="75000"/>
              <a:buFont typeface="Wingdings" pitchFamily="2" charset="2"/>
              <a:buChar char="q"/>
              <a:defRPr/>
            </a:pPr>
            <a:r>
              <a:rPr lang="en-US" sz="2500" dirty="0" smtClean="0">
                <a:solidFill>
                  <a:srgbClr val="4D5367"/>
                </a:solidFill>
                <a:latin typeface="Calibri" pitchFamily="34" charset="0"/>
              </a:rPr>
              <a:t>Induces behaviors…</a:t>
            </a:r>
          </a:p>
          <a:p>
            <a:pPr eaLnBrk="1" hangingPunct="1">
              <a:lnSpc>
                <a:spcPct val="80000"/>
              </a:lnSpc>
              <a:buClr>
                <a:schemeClr val="accent2"/>
              </a:buClr>
              <a:buSzPct val="65000"/>
              <a:buFont typeface="Wingdings" pitchFamily="2" charset="2"/>
              <a:buNone/>
              <a:defRPr/>
            </a:pPr>
            <a:endParaRPr lang="en-US" sz="2500" dirty="0" smtClean="0">
              <a:solidFill>
                <a:srgbClr val="4D5367"/>
              </a:solidFill>
              <a:latin typeface="Calibri" pitchFamily="34" charset="0"/>
            </a:endParaRPr>
          </a:p>
        </p:txBody>
      </p:sp>
      <p:pic>
        <p:nvPicPr>
          <p:cNvPr id="5" name="Picture 4" descr="ant_hill.jpg"/>
          <p:cNvPicPr>
            <a:picLocks noChangeAspect="1"/>
          </p:cNvPicPr>
          <p:nvPr/>
        </p:nvPicPr>
        <p:blipFill>
          <a:blip r:embed="rId3" cstate="print"/>
          <a:srcRect/>
          <a:stretch>
            <a:fillRect/>
          </a:stretch>
        </p:blipFill>
        <p:spPr bwMode="auto">
          <a:xfrm>
            <a:off x="152400" y="3867150"/>
            <a:ext cx="3378200" cy="2533650"/>
          </a:xfrm>
          <a:prstGeom prst="rect">
            <a:avLst/>
          </a:prstGeom>
          <a:noFill/>
          <a:ln w="9525">
            <a:noFill/>
            <a:miter lim="800000"/>
            <a:headEnd/>
            <a:tailEnd/>
          </a:ln>
        </p:spPr>
      </p:pic>
      <p:pic>
        <p:nvPicPr>
          <p:cNvPr id="6" name="Picture 5" descr="termite_mound.jpg"/>
          <p:cNvPicPr>
            <a:picLocks noChangeAspect="1"/>
          </p:cNvPicPr>
          <p:nvPr/>
        </p:nvPicPr>
        <p:blipFill>
          <a:blip r:embed="rId4" cstate="print"/>
          <a:srcRect/>
          <a:stretch>
            <a:fillRect/>
          </a:stretch>
        </p:blipFill>
        <p:spPr bwMode="auto">
          <a:xfrm>
            <a:off x="6019800" y="2540000"/>
            <a:ext cx="2971800" cy="3860800"/>
          </a:xfrm>
          <a:prstGeom prst="rect">
            <a:avLst/>
          </a:prstGeom>
          <a:noFill/>
          <a:ln w="9525">
            <a:noFill/>
            <a:miter lim="800000"/>
            <a:headEnd/>
            <a:tailEnd/>
          </a:ln>
        </p:spPr>
      </p:pic>
      <p:pic>
        <p:nvPicPr>
          <p:cNvPr id="7" name="Picture 6" descr="bee hive 2.jpg"/>
          <p:cNvPicPr>
            <a:picLocks noChangeAspect="1"/>
          </p:cNvPicPr>
          <p:nvPr/>
        </p:nvPicPr>
        <p:blipFill>
          <a:blip r:embed="rId5" cstate="print"/>
          <a:srcRect/>
          <a:stretch>
            <a:fillRect/>
          </a:stretch>
        </p:blipFill>
        <p:spPr bwMode="auto">
          <a:xfrm>
            <a:off x="3505200" y="2557463"/>
            <a:ext cx="2514600" cy="3819525"/>
          </a:xfrm>
          <a:prstGeom prst="rect">
            <a:avLst/>
          </a:prstGeom>
          <a:noFill/>
          <a:ln w="9525">
            <a:noFill/>
            <a:miter lim="800000"/>
            <a:headEnd/>
            <a:tailEnd/>
          </a:ln>
        </p:spPr>
      </p:pic>
      <p:sp>
        <p:nvSpPr>
          <p:cNvPr id="8" name="TextBox 7"/>
          <p:cNvSpPr txBox="1">
            <a:spLocks noChangeArrowheads="1"/>
          </p:cNvSpPr>
          <p:nvPr/>
        </p:nvSpPr>
        <p:spPr bwMode="auto">
          <a:xfrm>
            <a:off x="762000" y="3429000"/>
            <a:ext cx="2438400" cy="430213"/>
          </a:xfrm>
          <a:prstGeom prst="rect">
            <a:avLst/>
          </a:prstGeom>
          <a:noFill/>
          <a:ln w="9525">
            <a:noFill/>
            <a:miter lim="800000"/>
            <a:headEnd/>
            <a:tailEnd/>
          </a:ln>
        </p:spPr>
        <p:txBody>
          <a:bodyPr>
            <a:spAutoFit/>
          </a:bodyPr>
          <a:lstStyle/>
          <a:p>
            <a:pPr algn="ctr"/>
            <a:r>
              <a:rPr lang="en-US" sz="2200">
                <a:solidFill>
                  <a:schemeClr val="accent2"/>
                </a:solidFill>
              </a:rPr>
              <a:t>Digging in Ants</a:t>
            </a:r>
          </a:p>
        </p:txBody>
      </p:sp>
      <p:sp>
        <p:nvSpPr>
          <p:cNvPr id="9" name="TextBox 8"/>
          <p:cNvSpPr txBox="1">
            <a:spLocks noChangeArrowheads="1"/>
          </p:cNvSpPr>
          <p:nvPr/>
        </p:nvSpPr>
        <p:spPr bwMode="auto">
          <a:xfrm>
            <a:off x="6096000" y="2209800"/>
            <a:ext cx="2819400" cy="430213"/>
          </a:xfrm>
          <a:prstGeom prst="rect">
            <a:avLst/>
          </a:prstGeom>
          <a:noFill/>
          <a:ln w="9525">
            <a:noFill/>
            <a:miter lim="800000"/>
            <a:headEnd/>
            <a:tailEnd/>
          </a:ln>
        </p:spPr>
        <p:txBody>
          <a:bodyPr>
            <a:spAutoFit/>
          </a:bodyPr>
          <a:lstStyle/>
          <a:p>
            <a:pPr algn="ctr"/>
            <a:r>
              <a:rPr lang="en-US" sz="2200">
                <a:solidFill>
                  <a:schemeClr val="accent2"/>
                </a:solidFill>
              </a:rPr>
              <a:t>Tunneling in Termites</a:t>
            </a:r>
          </a:p>
        </p:txBody>
      </p:sp>
      <p:sp>
        <p:nvSpPr>
          <p:cNvPr id="10" name="TextBox 9"/>
          <p:cNvSpPr txBox="1">
            <a:spLocks noChangeArrowheads="1"/>
          </p:cNvSpPr>
          <p:nvPr/>
        </p:nvSpPr>
        <p:spPr bwMode="auto">
          <a:xfrm>
            <a:off x="3581400" y="2209800"/>
            <a:ext cx="2438400" cy="430213"/>
          </a:xfrm>
          <a:prstGeom prst="rect">
            <a:avLst/>
          </a:prstGeom>
          <a:noFill/>
          <a:ln w="9525">
            <a:noFill/>
            <a:miter lim="800000"/>
            <a:headEnd/>
            <a:tailEnd/>
          </a:ln>
        </p:spPr>
        <p:txBody>
          <a:bodyPr>
            <a:spAutoFit/>
          </a:bodyPr>
          <a:lstStyle/>
          <a:p>
            <a:pPr algn="ctr"/>
            <a:r>
              <a:rPr lang="en-US" sz="2200">
                <a:solidFill>
                  <a:schemeClr val="accent2"/>
                </a:solidFill>
                <a:cs typeface="Arial" charset="0"/>
              </a:rPr>
              <a:t>Fanning in Bees</a:t>
            </a:r>
          </a:p>
        </p:txBody>
      </p:sp>
      <p:sp>
        <p:nvSpPr>
          <p:cNvPr id="11" name="Rectangle 10"/>
          <p:cNvSpPr>
            <a:spLocks noChangeArrowheads="1"/>
          </p:cNvSpPr>
          <p:nvPr/>
        </p:nvSpPr>
        <p:spPr bwMode="auto">
          <a:xfrm>
            <a:off x="304800" y="6172200"/>
            <a:ext cx="3352800" cy="215900"/>
          </a:xfrm>
          <a:prstGeom prst="rect">
            <a:avLst/>
          </a:prstGeom>
          <a:noFill/>
          <a:ln w="9525">
            <a:noFill/>
            <a:miter lim="800000"/>
            <a:headEnd/>
            <a:tailEnd/>
          </a:ln>
        </p:spPr>
        <p:txBody>
          <a:bodyPr>
            <a:spAutoFit/>
          </a:bodyPr>
          <a:lstStyle/>
          <a:p>
            <a:r>
              <a:rPr lang="en-US" sz="800">
                <a:solidFill>
                  <a:schemeClr val="bg1"/>
                </a:solidFill>
              </a:rPr>
              <a:t>http://upload.wikimedia.org/wikipedia/commons/a/a5/Xn_ant_hill.jpg</a:t>
            </a:r>
          </a:p>
        </p:txBody>
      </p:sp>
      <p:sp>
        <p:nvSpPr>
          <p:cNvPr id="12" name="Rectangle 11"/>
          <p:cNvSpPr>
            <a:spLocks noChangeArrowheads="1"/>
          </p:cNvSpPr>
          <p:nvPr/>
        </p:nvSpPr>
        <p:spPr bwMode="auto">
          <a:xfrm>
            <a:off x="6248400" y="6248400"/>
            <a:ext cx="2590800" cy="169863"/>
          </a:xfrm>
          <a:prstGeom prst="rect">
            <a:avLst/>
          </a:prstGeom>
          <a:noFill/>
          <a:ln w="9525">
            <a:noFill/>
            <a:miter lim="800000"/>
            <a:headEnd/>
            <a:tailEnd/>
          </a:ln>
        </p:spPr>
        <p:txBody>
          <a:bodyPr>
            <a:spAutoFit/>
          </a:bodyPr>
          <a:lstStyle/>
          <a:p>
            <a:r>
              <a:rPr lang="en-US" sz="500">
                <a:solidFill>
                  <a:schemeClr val="bg1"/>
                </a:solidFill>
              </a:rPr>
              <a:t>http://www.nma.gov.au/termite_mound/files/10980/termite_mound.jpg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a:xfrm>
            <a:off x="301625" y="381000"/>
            <a:ext cx="8534400" cy="533400"/>
          </a:xfrm>
        </p:spPr>
        <p:txBody>
          <a:bodyPr/>
          <a:lstStyle/>
          <a:p>
            <a:pPr eaLnBrk="1" hangingPunct="1"/>
            <a:r>
              <a:rPr lang="en-US" smtClean="0">
                <a:solidFill>
                  <a:srgbClr val="7A0000"/>
                </a:solidFill>
              </a:rPr>
              <a:t>Tail-flip Neural Circuit</a:t>
            </a:r>
          </a:p>
        </p:txBody>
      </p:sp>
      <p:sp>
        <p:nvSpPr>
          <p:cNvPr id="5" name="Slide Number Placeholder 4"/>
          <p:cNvSpPr>
            <a:spLocks noGrp="1"/>
          </p:cNvSpPr>
          <p:nvPr>
            <p:ph type="sldNum" sz="quarter" idx="12"/>
          </p:nvPr>
        </p:nvSpPr>
        <p:spPr/>
        <p:txBody>
          <a:bodyPr/>
          <a:lstStyle/>
          <a:p>
            <a:pPr>
              <a:defRPr/>
            </a:pPr>
            <a:fld id="{A24FC1E7-7CF4-48E3-855B-E3993A783CC9}" type="slidenum">
              <a:rPr lang="en-US"/>
              <a:pPr>
                <a:defRPr/>
              </a:pPr>
              <a:t>40</a:t>
            </a:fld>
            <a:endParaRPr lang="en-US"/>
          </a:p>
        </p:txBody>
      </p:sp>
      <p:grpSp>
        <p:nvGrpSpPr>
          <p:cNvPr id="237571" name="Group 5"/>
          <p:cNvGrpSpPr>
            <a:grpSpLocks/>
          </p:cNvGrpSpPr>
          <p:nvPr/>
        </p:nvGrpSpPr>
        <p:grpSpPr bwMode="auto">
          <a:xfrm>
            <a:off x="381000" y="1447800"/>
            <a:ext cx="8382000" cy="4818063"/>
            <a:chOff x="228600" y="184400"/>
            <a:chExt cx="8763000" cy="6215771"/>
          </a:xfrm>
        </p:grpSpPr>
        <p:sp>
          <p:nvSpPr>
            <p:cNvPr id="7" name="Arc 6"/>
            <p:cNvSpPr/>
            <p:nvPr/>
          </p:nvSpPr>
          <p:spPr>
            <a:xfrm>
              <a:off x="533977" y="2742390"/>
              <a:ext cx="609095" cy="2058269"/>
            </a:xfrm>
            <a:prstGeom prst="arc">
              <a:avLst>
                <a:gd name="adj1" fmla="val 16200000"/>
                <a:gd name="adj2" fmla="val 532258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8" name="Straight Connector 7"/>
            <p:cNvCxnSpPr/>
            <p:nvPr/>
          </p:nvCxnSpPr>
          <p:spPr>
            <a:xfrm flipV="1">
              <a:off x="837695" y="3047546"/>
              <a:ext cx="1296193" cy="686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37695" y="3733636"/>
              <a:ext cx="12961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37695" y="3733636"/>
              <a:ext cx="1219849" cy="8376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2133889" y="2971769"/>
              <a:ext cx="76344" cy="757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12" name="Oval 11"/>
            <p:cNvSpPr/>
            <p:nvPr/>
          </p:nvSpPr>
          <p:spPr>
            <a:xfrm>
              <a:off x="2057544" y="3733636"/>
              <a:ext cx="76344" cy="757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13" name="Oval 12"/>
            <p:cNvSpPr/>
            <p:nvPr/>
          </p:nvSpPr>
          <p:spPr>
            <a:xfrm>
              <a:off x="2057544" y="4571280"/>
              <a:ext cx="76344" cy="778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14" name="Oval 13"/>
            <p:cNvSpPr/>
            <p:nvPr/>
          </p:nvSpPr>
          <p:spPr>
            <a:xfrm flipV="1">
              <a:off x="2133889" y="2590836"/>
              <a:ext cx="532751" cy="5324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15" name="Oval 14"/>
            <p:cNvSpPr/>
            <p:nvPr/>
          </p:nvSpPr>
          <p:spPr>
            <a:xfrm flipV="1">
              <a:off x="2133889" y="4419726"/>
              <a:ext cx="532751" cy="5324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16" name="Oval 15"/>
            <p:cNvSpPr/>
            <p:nvPr/>
          </p:nvSpPr>
          <p:spPr>
            <a:xfrm flipV="1">
              <a:off x="2133889" y="3504257"/>
              <a:ext cx="532751" cy="53453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cxnSp>
          <p:nvCxnSpPr>
            <p:cNvPr id="17" name="Straight Connector 16"/>
            <p:cNvCxnSpPr/>
            <p:nvPr/>
          </p:nvCxnSpPr>
          <p:spPr>
            <a:xfrm>
              <a:off x="685007" y="1523811"/>
              <a:ext cx="3053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990384" y="1448035"/>
              <a:ext cx="152689" cy="1515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cxnSp>
          <p:nvCxnSpPr>
            <p:cNvPr id="19" name="Straight Connector 18"/>
            <p:cNvCxnSpPr/>
            <p:nvPr/>
          </p:nvCxnSpPr>
          <p:spPr>
            <a:xfrm>
              <a:off x="2666640" y="2820215"/>
              <a:ext cx="1599911" cy="5324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66640" y="3809413"/>
              <a:ext cx="14488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666640" y="4190346"/>
              <a:ext cx="1599911" cy="5345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flipV="1">
              <a:off x="4190207" y="3276925"/>
              <a:ext cx="152689" cy="1515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4039744" y="3809414"/>
              <a:ext cx="1515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H="1">
              <a:off x="4189750" y="4115026"/>
              <a:ext cx="153602" cy="1526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flipV="1">
              <a:off x="4266551" y="3352703"/>
              <a:ext cx="990816" cy="915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cxnSp>
          <p:nvCxnSpPr>
            <p:cNvPr id="26" name="Straight Connector 25"/>
            <p:cNvCxnSpPr/>
            <p:nvPr/>
          </p:nvCxnSpPr>
          <p:spPr>
            <a:xfrm>
              <a:off x="685007" y="1904745"/>
              <a:ext cx="38172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990951" y="1904746"/>
              <a:ext cx="1515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7595" name="TextBox 27"/>
            <p:cNvSpPr txBox="1">
              <a:spLocks noChangeArrowheads="1"/>
            </p:cNvSpPr>
            <p:nvPr/>
          </p:nvSpPr>
          <p:spPr bwMode="auto">
            <a:xfrm>
              <a:off x="1371600" y="1295400"/>
              <a:ext cx="3505200" cy="496301"/>
            </a:xfrm>
            <a:prstGeom prst="rect">
              <a:avLst/>
            </a:prstGeom>
            <a:noFill/>
            <a:ln w="9525">
              <a:noFill/>
              <a:miter lim="800000"/>
              <a:headEnd/>
              <a:tailEnd/>
            </a:ln>
          </p:spPr>
          <p:txBody>
            <a:bodyPr>
              <a:spAutoFit/>
            </a:bodyPr>
            <a:lstStyle/>
            <a:p>
              <a:r>
                <a:rPr lang="en-US">
                  <a:solidFill>
                    <a:schemeClr val="tx1"/>
                  </a:solidFill>
                </a:rPr>
                <a:t>Excitatory chemical</a:t>
              </a:r>
            </a:p>
          </p:txBody>
        </p:sp>
        <p:sp>
          <p:nvSpPr>
            <p:cNvPr id="237596" name="TextBox 28"/>
            <p:cNvSpPr txBox="1">
              <a:spLocks noChangeArrowheads="1"/>
            </p:cNvSpPr>
            <p:nvPr/>
          </p:nvSpPr>
          <p:spPr bwMode="auto">
            <a:xfrm>
              <a:off x="1371600" y="1688068"/>
              <a:ext cx="3505200" cy="384722"/>
            </a:xfrm>
            <a:prstGeom prst="rect">
              <a:avLst/>
            </a:prstGeom>
            <a:noFill/>
            <a:ln w="9525">
              <a:noFill/>
              <a:miter lim="800000"/>
              <a:headEnd/>
              <a:tailEnd/>
            </a:ln>
          </p:spPr>
          <p:txBody>
            <a:bodyPr>
              <a:spAutoFit/>
            </a:bodyPr>
            <a:lstStyle/>
            <a:p>
              <a:r>
                <a:rPr lang="en-US">
                  <a:solidFill>
                    <a:schemeClr val="tx1"/>
                  </a:solidFill>
                </a:rPr>
                <a:t>Electrical</a:t>
              </a:r>
            </a:p>
          </p:txBody>
        </p:sp>
        <p:sp>
          <p:nvSpPr>
            <p:cNvPr id="237597" name="TextBox 29"/>
            <p:cNvSpPr txBox="1">
              <a:spLocks noChangeArrowheads="1"/>
            </p:cNvSpPr>
            <p:nvPr/>
          </p:nvSpPr>
          <p:spPr bwMode="auto">
            <a:xfrm>
              <a:off x="4323460" y="3629792"/>
              <a:ext cx="838200" cy="384722"/>
            </a:xfrm>
            <a:prstGeom prst="rect">
              <a:avLst/>
            </a:prstGeom>
            <a:noFill/>
            <a:ln w="9525">
              <a:noFill/>
              <a:miter lim="800000"/>
              <a:headEnd/>
              <a:tailEnd/>
            </a:ln>
          </p:spPr>
          <p:txBody>
            <a:bodyPr>
              <a:spAutoFit/>
            </a:bodyPr>
            <a:lstStyle/>
            <a:p>
              <a:pPr algn="ctr"/>
              <a:r>
                <a:rPr lang="en-US">
                  <a:solidFill>
                    <a:schemeClr val="tx1"/>
                  </a:solidFill>
                </a:rPr>
                <a:t>LG</a:t>
              </a:r>
            </a:p>
          </p:txBody>
        </p:sp>
        <p:sp>
          <p:nvSpPr>
            <p:cNvPr id="237598" name="TextBox 30"/>
            <p:cNvSpPr txBox="1">
              <a:spLocks noChangeArrowheads="1"/>
            </p:cNvSpPr>
            <p:nvPr/>
          </p:nvSpPr>
          <p:spPr bwMode="auto">
            <a:xfrm>
              <a:off x="2209800" y="4495800"/>
              <a:ext cx="457200" cy="384721"/>
            </a:xfrm>
            <a:prstGeom prst="rect">
              <a:avLst/>
            </a:prstGeom>
            <a:noFill/>
            <a:ln w="9525">
              <a:noFill/>
              <a:miter lim="800000"/>
              <a:headEnd/>
              <a:tailEnd/>
            </a:ln>
          </p:spPr>
          <p:txBody>
            <a:bodyPr>
              <a:spAutoFit/>
            </a:bodyPr>
            <a:lstStyle/>
            <a:p>
              <a:r>
                <a:rPr lang="en-US">
                  <a:solidFill>
                    <a:schemeClr val="tx1"/>
                  </a:solidFill>
                </a:rPr>
                <a:t>C</a:t>
              </a:r>
            </a:p>
          </p:txBody>
        </p:sp>
        <p:sp>
          <p:nvSpPr>
            <p:cNvPr id="237599" name="TextBox 31"/>
            <p:cNvSpPr txBox="1">
              <a:spLocks noChangeArrowheads="1"/>
            </p:cNvSpPr>
            <p:nvPr/>
          </p:nvSpPr>
          <p:spPr bwMode="auto">
            <a:xfrm>
              <a:off x="2209800" y="3581400"/>
              <a:ext cx="381000" cy="384721"/>
            </a:xfrm>
            <a:prstGeom prst="rect">
              <a:avLst/>
            </a:prstGeom>
            <a:noFill/>
            <a:ln w="9525">
              <a:noFill/>
              <a:miter lim="800000"/>
              <a:headEnd/>
              <a:tailEnd/>
            </a:ln>
          </p:spPr>
          <p:txBody>
            <a:bodyPr>
              <a:spAutoFit/>
            </a:bodyPr>
            <a:lstStyle/>
            <a:p>
              <a:r>
                <a:rPr lang="en-US">
                  <a:solidFill>
                    <a:schemeClr val="tx1"/>
                  </a:solidFill>
                </a:rPr>
                <a:t>B</a:t>
              </a:r>
            </a:p>
          </p:txBody>
        </p:sp>
        <p:sp>
          <p:nvSpPr>
            <p:cNvPr id="237600" name="TextBox 32"/>
            <p:cNvSpPr txBox="1">
              <a:spLocks noChangeArrowheads="1"/>
            </p:cNvSpPr>
            <p:nvPr/>
          </p:nvSpPr>
          <p:spPr bwMode="auto">
            <a:xfrm>
              <a:off x="2209800" y="2667000"/>
              <a:ext cx="381000" cy="384721"/>
            </a:xfrm>
            <a:prstGeom prst="rect">
              <a:avLst/>
            </a:prstGeom>
            <a:noFill/>
            <a:ln w="9525">
              <a:noFill/>
              <a:miter lim="800000"/>
              <a:headEnd/>
              <a:tailEnd/>
            </a:ln>
          </p:spPr>
          <p:txBody>
            <a:bodyPr>
              <a:spAutoFit/>
            </a:bodyPr>
            <a:lstStyle/>
            <a:p>
              <a:r>
                <a:rPr lang="en-US">
                  <a:solidFill>
                    <a:schemeClr val="tx1"/>
                  </a:solidFill>
                </a:rPr>
                <a:t>A</a:t>
              </a:r>
            </a:p>
          </p:txBody>
        </p:sp>
        <p:cxnSp>
          <p:nvCxnSpPr>
            <p:cNvPr id="34" name="Straight Connector 33"/>
            <p:cNvCxnSpPr/>
            <p:nvPr/>
          </p:nvCxnSpPr>
          <p:spPr>
            <a:xfrm flipV="1">
              <a:off x="5181023" y="3047546"/>
              <a:ext cx="1143506" cy="534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5" idx="6"/>
            </p:cNvCxnSpPr>
            <p:nvPr/>
          </p:nvCxnSpPr>
          <p:spPr>
            <a:xfrm>
              <a:off x="5257367" y="3809413"/>
              <a:ext cx="10671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181023" y="4038792"/>
              <a:ext cx="1143506" cy="5324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flipV="1">
              <a:off x="6400873" y="2742390"/>
              <a:ext cx="532750" cy="53453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38" name="Oval 37"/>
            <p:cNvSpPr/>
            <p:nvPr/>
          </p:nvSpPr>
          <p:spPr>
            <a:xfrm flipV="1">
              <a:off x="6400873" y="3504257"/>
              <a:ext cx="532750" cy="53453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39" name="Oval 38"/>
            <p:cNvSpPr/>
            <p:nvPr/>
          </p:nvSpPr>
          <p:spPr>
            <a:xfrm flipV="1">
              <a:off x="6400873" y="4268171"/>
              <a:ext cx="532750" cy="5324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40" name="Freeform 39"/>
            <p:cNvSpPr/>
            <p:nvPr/>
          </p:nvSpPr>
          <p:spPr>
            <a:xfrm>
              <a:off x="5715433" y="1142878"/>
              <a:ext cx="532751" cy="3201071"/>
            </a:xfrm>
            <a:custGeom>
              <a:avLst/>
              <a:gdLst>
                <a:gd name="connsiteX0" fmla="*/ 92869 w 478632"/>
                <a:gd name="connsiteY0" fmla="*/ 0 h 2900362"/>
                <a:gd name="connsiteX1" fmla="*/ 64294 w 478632"/>
                <a:gd name="connsiteY1" fmla="*/ 2271712 h 2900362"/>
                <a:gd name="connsiteX2" fmla="*/ 478632 w 478632"/>
                <a:gd name="connsiteY2" fmla="*/ 2900362 h 2900362"/>
                <a:gd name="connsiteX3" fmla="*/ 478632 w 478632"/>
                <a:gd name="connsiteY3" fmla="*/ 2900362 h 2900362"/>
              </a:gdLst>
              <a:ahLst/>
              <a:cxnLst>
                <a:cxn ang="0">
                  <a:pos x="connsiteX0" y="connsiteY0"/>
                </a:cxn>
                <a:cxn ang="0">
                  <a:pos x="connsiteX1" y="connsiteY1"/>
                </a:cxn>
                <a:cxn ang="0">
                  <a:pos x="connsiteX2" y="connsiteY2"/>
                </a:cxn>
                <a:cxn ang="0">
                  <a:pos x="connsiteX3" y="connsiteY3"/>
                </a:cxn>
              </a:cxnLst>
              <a:rect l="l" t="t" r="r" b="b"/>
              <a:pathLst>
                <a:path w="478632" h="2900362">
                  <a:moveTo>
                    <a:pt x="92869" y="0"/>
                  </a:moveTo>
                  <a:cubicBezTo>
                    <a:pt x="46434" y="894159"/>
                    <a:pt x="0" y="1788318"/>
                    <a:pt x="64294" y="2271712"/>
                  </a:cubicBezTo>
                  <a:cubicBezTo>
                    <a:pt x="128588" y="2755106"/>
                    <a:pt x="478632" y="2900362"/>
                    <a:pt x="478632" y="2900362"/>
                  </a:cubicBezTo>
                  <a:lnTo>
                    <a:pt x="478632" y="2900362"/>
                  </a:ln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 name="Freeform 40"/>
            <p:cNvSpPr/>
            <p:nvPr/>
          </p:nvSpPr>
          <p:spPr>
            <a:xfrm>
              <a:off x="5942807" y="1142878"/>
              <a:ext cx="458066" cy="3047468"/>
            </a:xfrm>
            <a:custGeom>
              <a:avLst/>
              <a:gdLst>
                <a:gd name="connsiteX0" fmla="*/ 92869 w 478632"/>
                <a:gd name="connsiteY0" fmla="*/ 0 h 2900362"/>
                <a:gd name="connsiteX1" fmla="*/ 64294 w 478632"/>
                <a:gd name="connsiteY1" fmla="*/ 2271712 h 2900362"/>
                <a:gd name="connsiteX2" fmla="*/ 478632 w 478632"/>
                <a:gd name="connsiteY2" fmla="*/ 2900362 h 2900362"/>
                <a:gd name="connsiteX3" fmla="*/ 478632 w 478632"/>
                <a:gd name="connsiteY3" fmla="*/ 2900362 h 2900362"/>
              </a:gdLst>
              <a:ahLst/>
              <a:cxnLst>
                <a:cxn ang="0">
                  <a:pos x="connsiteX0" y="connsiteY0"/>
                </a:cxn>
                <a:cxn ang="0">
                  <a:pos x="connsiteX1" y="connsiteY1"/>
                </a:cxn>
                <a:cxn ang="0">
                  <a:pos x="connsiteX2" y="connsiteY2"/>
                </a:cxn>
                <a:cxn ang="0">
                  <a:pos x="connsiteX3" y="connsiteY3"/>
                </a:cxn>
              </a:cxnLst>
              <a:rect l="l" t="t" r="r" b="b"/>
              <a:pathLst>
                <a:path w="478632" h="2900362">
                  <a:moveTo>
                    <a:pt x="92869" y="0"/>
                  </a:moveTo>
                  <a:cubicBezTo>
                    <a:pt x="46434" y="894159"/>
                    <a:pt x="0" y="1788318"/>
                    <a:pt x="64294" y="2271712"/>
                  </a:cubicBezTo>
                  <a:cubicBezTo>
                    <a:pt x="128588" y="2755106"/>
                    <a:pt x="478632" y="2900362"/>
                    <a:pt x="478632" y="2900362"/>
                  </a:cubicBezTo>
                  <a:lnTo>
                    <a:pt x="478632" y="2900362"/>
                  </a:ln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 name="Arc 41"/>
            <p:cNvSpPr/>
            <p:nvPr/>
          </p:nvSpPr>
          <p:spPr>
            <a:xfrm rot="9553205">
              <a:off x="6020810" y="2322543"/>
              <a:ext cx="454747" cy="518152"/>
            </a:xfrm>
            <a:prstGeom prst="arc">
              <a:avLst>
                <a:gd name="adj1" fmla="val 16200000"/>
                <a:gd name="adj2" fmla="val 1511349"/>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 name="Arc 42"/>
            <p:cNvSpPr/>
            <p:nvPr/>
          </p:nvSpPr>
          <p:spPr>
            <a:xfrm rot="9553205">
              <a:off x="6025790" y="3098747"/>
              <a:ext cx="381722" cy="532488"/>
            </a:xfrm>
            <a:prstGeom prst="arc">
              <a:avLst>
                <a:gd name="adj1" fmla="val 16200000"/>
                <a:gd name="adj2" fmla="val 1511349"/>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 name="Arc 43"/>
            <p:cNvSpPr/>
            <p:nvPr/>
          </p:nvSpPr>
          <p:spPr>
            <a:xfrm rot="9553205">
              <a:off x="5756925" y="2115693"/>
              <a:ext cx="906174" cy="833547"/>
            </a:xfrm>
            <a:prstGeom prst="arc">
              <a:avLst>
                <a:gd name="adj1" fmla="val 16493301"/>
                <a:gd name="adj2" fmla="val 1511349"/>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 name="Arc 44"/>
            <p:cNvSpPr/>
            <p:nvPr/>
          </p:nvSpPr>
          <p:spPr>
            <a:xfrm rot="9553205">
              <a:off x="5756925" y="2918520"/>
              <a:ext cx="906174" cy="833547"/>
            </a:xfrm>
            <a:prstGeom prst="arc">
              <a:avLst>
                <a:gd name="adj1" fmla="val 16493301"/>
                <a:gd name="adj2" fmla="val 1511349"/>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37613" name="TextBox 45"/>
            <p:cNvSpPr txBox="1">
              <a:spLocks noChangeArrowheads="1"/>
            </p:cNvSpPr>
            <p:nvPr/>
          </p:nvSpPr>
          <p:spPr bwMode="auto">
            <a:xfrm>
              <a:off x="4769427" y="184400"/>
              <a:ext cx="2722548" cy="873489"/>
            </a:xfrm>
            <a:prstGeom prst="rect">
              <a:avLst/>
            </a:prstGeom>
            <a:noFill/>
            <a:ln w="9525">
              <a:noFill/>
              <a:miter lim="800000"/>
              <a:headEnd/>
              <a:tailEnd/>
            </a:ln>
          </p:spPr>
          <p:txBody>
            <a:bodyPr>
              <a:spAutoFit/>
            </a:bodyPr>
            <a:lstStyle/>
            <a:p>
              <a:pPr algn="ctr"/>
              <a:r>
                <a:rPr lang="en-US">
                  <a:solidFill>
                    <a:schemeClr val="tx1"/>
                  </a:solidFill>
                </a:rPr>
                <a:t>Other tail-flip </a:t>
              </a:r>
            </a:p>
            <a:p>
              <a:pPr algn="ctr"/>
              <a:r>
                <a:rPr lang="en-US">
                  <a:solidFill>
                    <a:schemeClr val="tx1"/>
                  </a:solidFill>
                </a:rPr>
                <a:t>command neurons</a:t>
              </a:r>
            </a:p>
          </p:txBody>
        </p:sp>
        <p:cxnSp>
          <p:nvCxnSpPr>
            <p:cNvPr id="47" name="Straight Connector 46"/>
            <p:cNvCxnSpPr/>
            <p:nvPr/>
          </p:nvCxnSpPr>
          <p:spPr>
            <a:xfrm rot="5400000">
              <a:off x="6248751" y="3047547"/>
              <a:ext cx="1515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6248751" y="3809414"/>
              <a:ext cx="1515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6247728" y="4572304"/>
              <a:ext cx="1536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6324812" y="2819931"/>
              <a:ext cx="75776" cy="76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6248468" y="2895707"/>
              <a:ext cx="75778" cy="763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6324812" y="3581798"/>
              <a:ext cx="75776" cy="76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400132" y="4191087"/>
              <a:ext cx="77825" cy="76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6248468" y="4343665"/>
              <a:ext cx="75776" cy="76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7622" name="TextBox 54"/>
            <p:cNvSpPr txBox="1">
              <a:spLocks noChangeArrowheads="1"/>
            </p:cNvSpPr>
            <p:nvPr/>
          </p:nvSpPr>
          <p:spPr bwMode="auto">
            <a:xfrm>
              <a:off x="7696200" y="3505200"/>
              <a:ext cx="1295400" cy="677108"/>
            </a:xfrm>
            <a:prstGeom prst="rect">
              <a:avLst/>
            </a:prstGeom>
            <a:noFill/>
            <a:ln w="9525">
              <a:noFill/>
              <a:miter lim="800000"/>
              <a:headEnd/>
              <a:tailEnd/>
            </a:ln>
          </p:spPr>
          <p:txBody>
            <a:bodyPr>
              <a:spAutoFit/>
            </a:bodyPr>
            <a:lstStyle/>
            <a:p>
              <a:pPr algn="ctr"/>
              <a:r>
                <a:rPr lang="en-US">
                  <a:solidFill>
                    <a:schemeClr val="tx1"/>
                  </a:solidFill>
                </a:rPr>
                <a:t>To tail-flip muscles</a:t>
              </a:r>
            </a:p>
          </p:txBody>
        </p:sp>
        <p:cxnSp>
          <p:nvCxnSpPr>
            <p:cNvPr id="56" name="Straight Arrow Connector 55"/>
            <p:cNvCxnSpPr/>
            <p:nvPr/>
          </p:nvCxnSpPr>
          <p:spPr>
            <a:xfrm>
              <a:off x="6933623" y="3086459"/>
              <a:ext cx="687099" cy="2662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6933623" y="3790981"/>
              <a:ext cx="687099" cy="184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6933623" y="4268171"/>
              <a:ext cx="687099" cy="3031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7626" name="TextBox 58"/>
            <p:cNvSpPr txBox="1">
              <a:spLocks noChangeArrowheads="1"/>
            </p:cNvSpPr>
            <p:nvPr/>
          </p:nvSpPr>
          <p:spPr bwMode="auto">
            <a:xfrm>
              <a:off x="6477000" y="4343400"/>
              <a:ext cx="457200" cy="384721"/>
            </a:xfrm>
            <a:prstGeom prst="rect">
              <a:avLst/>
            </a:prstGeom>
            <a:noFill/>
            <a:ln w="9525">
              <a:noFill/>
              <a:miter lim="800000"/>
              <a:headEnd/>
              <a:tailEnd/>
            </a:ln>
          </p:spPr>
          <p:txBody>
            <a:bodyPr>
              <a:spAutoFit/>
            </a:bodyPr>
            <a:lstStyle/>
            <a:p>
              <a:r>
                <a:rPr lang="en-US">
                  <a:solidFill>
                    <a:schemeClr val="tx1"/>
                  </a:solidFill>
                </a:rPr>
                <a:t>F</a:t>
              </a:r>
              <a:r>
                <a:rPr lang="en-US" baseline="-25000">
                  <a:solidFill>
                    <a:schemeClr val="tx1"/>
                  </a:solidFill>
                </a:rPr>
                <a:t>9</a:t>
              </a:r>
            </a:p>
          </p:txBody>
        </p:sp>
        <p:sp>
          <p:nvSpPr>
            <p:cNvPr id="237627" name="TextBox 59"/>
            <p:cNvSpPr txBox="1">
              <a:spLocks noChangeArrowheads="1"/>
            </p:cNvSpPr>
            <p:nvPr/>
          </p:nvSpPr>
          <p:spPr bwMode="auto">
            <a:xfrm>
              <a:off x="6477000" y="3581400"/>
              <a:ext cx="457200" cy="384721"/>
            </a:xfrm>
            <a:prstGeom prst="rect">
              <a:avLst/>
            </a:prstGeom>
            <a:noFill/>
            <a:ln w="9525">
              <a:noFill/>
              <a:miter lim="800000"/>
              <a:headEnd/>
              <a:tailEnd/>
            </a:ln>
          </p:spPr>
          <p:txBody>
            <a:bodyPr>
              <a:spAutoFit/>
            </a:bodyPr>
            <a:lstStyle/>
            <a:p>
              <a:r>
                <a:rPr lang="en-US">
                  <a:solidFill>
                    <a:schemeClr val="tx1"/>
                  </a:solidFill>
                </a:rPr>
                <a:t>F</a:t>
              </a:r>
              <a:r>
                <a:rPr lang="en-US" baseline="-25000">
                  <a:solidFill>
                    <a:schemeClr val="tx1"/>
                  </a:solidFill>
                </a:rPr>
                <a:t>2</a:t>
              </a:r>
            </a:p>
          </p:txBody>
        </p:sp>
        <p:sp>
          <p:nvSpPr>
            <p:cNvPr id="237628" name="TextBox 60"/>
            <p:cNvSpPr txBox="1">
              <a:spLocks noChangeArrowheads="1"/>
            </p:cNvSpPr>
            <p:nvPr/>
          </p:nvSpPr>
          <p:spPr bwMode="auto">
            <a:xfrm>
              <a:off x="6477000" y="2819400"/>
              <a:ext cx="457200" cy="384721"/>
            </a:xfrm>
            <a:prstGeom prst="rect">
              <a:avLst/>
            </a:prstGeom>
            <a:noFill/>
            <a:ln w="9525">
              <a:noFill/>
              <a:miter lim="800000"/>
              <a:headEnd/>
              <a:tailEnd/>
            </a:ln>
          </p:spPr>
          <p:txBody>
            <a:bodyPr>
              <a:spAutoFit/>
            </a:bodyPr>
            <a:lstStyle/>
            <a:p>
              <a:r>
                <a:rPr lang="en-US">
                  <a:solidFill>
                    <a:schemeClr val="tx1"/>
                  </a:solidFill>
                </a:rPr>
                <a:t>F</a:t>
              </a:r>
              <a:r>
                <a:rPr lang="en-US" baseline="-25000">
                  <a:solidFill>
                    <a:schemeClr val="tx1"/>
                  </a:solidFill>
                </a:rPr>
                <a:t>1</a:t>
              </a:r>
            </a:p>
          </p:txBody>
        </p:sp>
        <p:sp>
          <p:nvSpPr>
            <p:cNvPr id="237629" name="TextBox 61"/>
            <p:cNvSpPr txBox="1">
              <a:spLocks noChangeArrowheads="1"/>
            </p:cNvSpPr>
            <p:nvPr/>
          </p:nvSpPr>
          <p:spPr bwMode="auto">
            <a:xfrm>
              <a:off x="228600" y="5366519"/>
              <a:ext cx="1295400" cy="384722"/>
            </a:xfrm>
            <a:prstGeom prst="rect">
              <a:avLst/>
            </a:prstGeom>
            <a:noFill/>
            <a:ln w="9525">
              <a:noFill/>
              <a:miter lim="800000"/>
              <a:headEnd/>
              <a:tailEnd/>
            </a:ln>
          </p:spPr>
          <p:txBody>
            <a:bodyPr>
              <a:spAutoFit/>
            </a:bodyPr>
            <a:lstStyle/>
            <a:p>
              <a:r>
                <a:rPr lang="en-US">
                  <a:solidFill>
                    <a:schemeClr val="tx1"/>
                  </a:solidFill>
                </a:rPr>
                <a:t>Receptors</a:t>
              </a:r>
            </a:p>
          </p:txBody>
        </p:sp>
        <p:sp>
          <p:nvSpPr>
            <p:cNvPr id="237630" name="TextBox 62"/>
            <p:cNvSpPr txBox="1">
              <a:spLocks noChangeArrowheads="1"/>
            </p:cNvSpPr>
            <p:nvPr/>
          </p:nvSpPr>
          <p:spPr bwMode="auto">
            <a:xfrm>
              <a:off x="1752600" y="5362393"/>
              <a:ext cx="1669990" cy="426628"/>
            </a:xfrm>
            <a:prstGeom prst="rect">
              <a:avLst/>
            </a:prstGeom>
            <a:noFill/>
            <a:ln w="9525">
              <a:noFill/>
              <a:miter lim="800000"/>
              <a:headEnd/>
              <a:tailEnd/>
            </a:ln>
          </p:spPr>
          <p:txBody>
            <a:bodyPr>
              <a:spAutoFit/>
            </a:bodyPr>
            <a:lstStyle/>
            <a:p>
              <a:r>
                <a:rPr lang="en-US">
                  <a:solidFill>
                    <a:schemeClr val="tx1"/>
                  </a:solidFill>
                </a:rPr>
                <a:t>Interneurons</a:t>
              </a:r>
            </a:p>
          </p:txBody>
        </p:sp>
        <p:sp>
          <p:nvSpPr>
            <p:cNvPr id="237631" name="TextBox 63"/>
            <p:cNvSpPr txBox="1">
              <a:spLocks noChangeArrowheads="1"/>
            </p:cNvSpPr>
            <p:nvPr/>
          </p:nvSpPr>
          <p:spPr bwMode="auto">
            <a:xfrm>
              <a:off x="3995872" y="5325070"/>
              <a:ext cx="1719130" cy="1075101"/>
            </a:xfrm>
            <a:prstGeom prst="rect">
              <a:avLst/>
            </a:prstGeom>
            <a:noFill/>
            <a:ln w="9525">
              <a:noFill/>
              <a:miter lim="800000"/>
              <a:headEnd/>
              <a:tailEnd/>
            </a:ln>
          </p:spPr>
          <p:txBody>
            <a:bodyPr>
              <a:spAutoFit/>
            </a:bodyPr>
            <a:lstStyle/>
            <a:p>
              <a:r>
                <a:rPr lang="en-US">
                  <a:solidFill>
                    <a:schemeClr val="tx1"/>
                  </a:solidFill>
                </a:rPr>
                <a:t>Command neuron (lateral giant)</a:t>
              </a:r>
            </a:p>
          </p:txBody>
        </p:sp>
        <p:sp>
          <p:nvSpPr>
            <p:cNvPr id="237632" name="TextBox 64"/>
            <p:cNvSpPr txBox="1">
              <a:spLocks noChangeArrowheads="1"/>
            </p:cNvSpPr>
            <p:nvPr/>
          </p:nvSpPr>
          <p:spPr bwMode="auto">
            <a:xfrm>
              <a:off x="6019800" y="5297269"/>
              <a:ext cx="1676400" cy="677108"/>
            </a:xfrm>
            <a:prstGeom prst="rect">
              <a:avLst/>
            </a:prstGeom>
            <a:noFill/>
            <a:ln w="9525">
              <a:noFill/>
              <a:miter lim="800000"/>
              <a:headEnd/>
              <a:tailEnd/>
            </a:ln>
          </p:spPr>
          <p:txBody>
            <a:bodyPr>
              <a:spAutoFit/>
            </a:bodyPr>
            <a:lstStyle/>
            <a:p>
              <a:r>
                <a:rPr lang="en-US">
                  <a:solidFill>
                    <a:schemeClr val="tx1"/>
                  </a:solidFill>
                </a:rPr>
                <a:t>Tail-flip motor neurons</a:t>
              </a:r>
            </a:p>
          </p:txBody>
        </p:sp>
      </p:grpSp>
      <p:sp>
        <p:nvSpPr>
          <p:cNvPr id="237572" name="TextBox 65"/>
          <p:cNvSpPr txBox="1">
            <a:spLocks noChangeArrowheads="1"/>
          </p:cNvSpPr>
          <p:nvPr/>
        </p:nvSpPr>
        <p:spPr bwMode="auto">
          <a:xfrm>
            <a:off x="228600" y="6096000"/>
            <a:ext cx="2743200" cy="307975"/>
          </a:xfrm>
          <a:prstGeom prst="rect">
            <a:avLst/>
          </a:prstGeom>
          <a:noFill/>
          <a:ln w="9525">
            <a:noFill/>
            <a:miter lim="800000"/>
            <a:headEnd/>
            <a:tailEnd/>
          </a:ln>
        </p:spPr>
        <p:txBody>
          <a:bodyPr>
            <a:spAutoFit/>
          </a:bodyPr>
          <a:lstStyle/>
          <a:p>
            <a:r>
              <a:rPr lang="en-US" sz="1400">
                <a:solidFill>
                  <a:schemeClr val="tx1"/>
                </a:solidFill>
              </a:rPr>
              <a:t>(Bryan and Krasne,  1977)</a:t>
            </a:r>
          </a:p>
        </p:txBody>
      </p:sp>
      <p:sp>
        <p:nvSpPr>
          <p:cNvPr id="67" name="Rectangle 66"/>
          <p:cNvSpPr/>
          <p:nvPr/>
        </p:nvSpPr>
        <p:spPr>
          <a:xfrm>
            <a:off x="1524000" y="3200400"/>
            <a:ext cx="5638800" cy="2057400"/>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5" name="Title 1"/>
          <p:cNvSpPr>
            <a:spLocks noGrp="1"/>
          </p:cNvSpPr>
          <p:nvPr>
            <p:ph type="title"/>
          </p:nvPr>
        </p:nvSpPr>
        <p:spPr>
          <a:xfrm>
            <a:off x="301625" y="155575"/>
            <a:ext cx="8534400" cy="758825"/>
          </a:xfrm>
        </p:spPr>
        <p:txBody>
          <a:bodyPr/>
          <a:lstStyle/>
          <a:p>
            <a:r>
              <a:rPr lang="en-US" smtClean="0"/>
              <a:t>Domoic Acid: Fly CNS</a:t>
            </a:r>
          </a:p>
        </p:txBody>
      </p:sp>
      <p:sp>
        <p:nvSpPr>
          <p:cNvPr id="5" name="Slide Number Placeholder 4"/>
          <p:cNvSpPr>
            <a:spLocks noGrp="1"/>
          </p:cNvSpPr>
          <p:nvPr>
            <p:ph type="sldNum" sz="quarter" idx="12"/>
          </p:nvPr>
        </p:nvSpPr>
        <p:spPr/>
        <p:txBody>
          <a:bodyPr/>
          <a:lstStyle/>
          <a:p>
            <a:pPr>
              <a:defRPr/>
            </a:pPr>
            <a:fld id="{A7117965-4331-4AB3-8E7A-7987C5835C03}" type="slidenum">
              <a:rPr lang="en-US" smtClean="0"/>
              <a:pPr>
                <a:defRPr/>
              </a:pPr>
              <a:t>41</a:t>
            </a:fld>
            <a:endParaRPr lang="en-US" dirty="0"/>
          </a:p>
        </p:txBody>
      </p:sp>
      <p:graphicFrame>
        <p:nvGraphicFramePr>
          <p:cNvPr id="220164" name="Object 2"/>
          <p:cNvGraphicFramePr>
            <a:graphicFrameLocks noChangeAspect="1"/>
          </p:cNvGraphicFramePr>
          <p:nvPr/>
        </p:nvGraphicFramePr>
        <p:xfrm>
          <a:off x="228600" y="1524000"/>
          <a:ext cx="2514600" cy="4800600"/>
        </p:xfrm>
        <a:graphic>
          <a:graphicData uri="http://schemas.openxmlformats.org/presentationml/2006/ole">
            <p:oleObj spid="_x0000_s220164" name="Image" r:id="rId4" imgW="2821038" imgH="5248147" progId="Photoshop.Image.5">
              <p:embed/>
            </p:oleObj>
          </a:graphicData>
        </a:graphic>
      </p:graphicFrame>
      <p:sp>
        <p:nvSpPr>
          <p:cNvPr id="220167" name="TextBox 13"/>
          <p:cNvSpPr txBox="1">
            <a:spLocks noChangeArrowheads="1"/>
          </p:cNvSpPr>
          <p:nvPr/>
        </p:nvSpPr>
        <p:spPr bwMode="auto">
          <a:xfrm>
            <a:off x="2895600" y="1774825"/>
            <a:ext cx="6248400" cy="3940175"/>
          </a:xfrm>
          <a:prstGeom prst="rect">
            <a:avLst/>
          </a:prstGeom>
          <a:noFill/>
          <a:ln w="9525">
            <a:noFill/>
            <a:miter lim="800000"/>
            <a:headEnd/>
            <a:tailEnd/>
          </a:ln>
        </p:spPr>
        <p:txBody>
          <a:bodyPr>
            <a:spAutoFit/>
          </a:bodyPr>
          <a:lstStyle/>
          <a:p>
            <a:r>
              <a:rPr lang="en-US" sz="2500"/>
              <a:t>Segmental Root = Sensory and Motor</a:t>
            </a:r>
          </a:p>
          <a:p>
            <a:endParaRPr lang="en-US" sz="2500"/>
          </a:p>
          <a:p>
            <a:r>
              <a:rPr lang="en-US" sz="2500"/>
              <a:t>Cut sensory going into CNS  </a:t>
            </a:r>
            <a:r>
              <a:rPr lang="en-US" sz="2500">
                <a:sym typeface="Wingdings" pitchFamily="2" charset="2"/>
              </a:rPr>
              <a:t> </a:t>
            </a:r>
            <a:r>
              <a:rPr lang="en-US" sz="2500"/>
              <a:t>Record motor activity out</a:t>
            </a:r>
          </a:p>
          <a:p>
            <a:endParaRPr lang="en-US" sz="2500"/>
          </a:p>
          <a:p>
            <a:endParaRPr lang="en-US" sz="2500"/>
          </a:p>
          <a:p>
            <a:r>
              <a:rPr lang="en-US" sz="2500" u="sng"/>
              <a:t>Domoic Acid</a:t>
            </a:r>
          </a:p>
          <a:p>
            <a:r>
              <a:rPr lang="en-US" sz="2500"/>
              <a:t>Still Have Motor Activity</a:t>
            </a:r>
          </a:p>
          <a:p>
            <a:endParaRPr lang="en-US" sz="2500" u="sng"/>
          </a:p>
          <a:p>
            <a:endParaRPr lang="en-US" sz="2500" u="sng"/>
          </a:p>
        </p:txBody>
      </p:sp>
      <p:sp>
        <p:nvSpPr>
          <p:cNvPr id="21" name="Oval 20"/>
          <p:cNvSpPr/>
          <p:nvPr/>
        </p:nvSpPr>
        <p:spPr>
          <a:xfrm>
            <a:off x="1143000" y="4876800"/>
            <a:ext cx="1524000" cy="1219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304800" y="381000"/>
            <a:ext cx="8534400" cy="457200"/>
          </a:xfrm>
          <a:prstGeom prst="rect">
            <a:avLst/>
          </a:prstGeom>
        </p:spPr>
        <p:txBody>
          <a:bodyPr anchor="b"/>
          <a:lstStyle/>
          <a:p>
            <a:pPr algn="ctr" fontAlgn="auto">
              <a:spcAft>
                <a:spcPts val="0"/>
              </a:spcAft>
              <a:defRPr/>
            </a:pPr>
            <a:r>
              <a:rPr lang="en-US" sz="3000" b="0" dirty="0">
                <a:solidFill>
                  <a:srgbClr val="7A0000"/>
                </a:solidFill>
                <a:latin typeface="Georgia" pitchFamily="18" charset="0"/>
                <a:ea typeface="+mj-ea"/>
                <a:cs typeface="+mj-cs"/>
              </a:rPr>
              <a:t>Neural Circuitry: Domoic Acid</a:t>
            </a:r>
          </a:p>
        </p:txBody>
      </p:sp>
      <p:sp>
        <p:nvSpPr>
          <p:cNvPr id="48" name="Slide Number Placeholder 47"/>
          <p:cNvSpPr>
            <a:spLocks noGrp="1"/>
          </p:cNvSpPr>
          <p:nvPr>
            <p:ph type="sldNum" sz="quarter" idx="12"/>
          </p:nvPr>
        </p:nvSpPr>
        <p:spPr/>
        <p:txBody>
          <a:bodyPr/>
          <a:lstStyle/>
          <a:p>
            <a:pPr>
              <a:defRPr/>
            </a:pPr>
            <a:fld id="{1F72DB69-D321-478E-B85D-1C4F5B8EF249}" type="slidenum">
              <a:rPr lang="en-US"/>
              <a:pPr>
                <a:defRPr/>
              </a:pPr>
              <a:t>42</a:t>
            </a:fld>
            <a:endParaRPr lang="en-US"/>
          </a:p>
        </p:txBody>
      </p:sp>
      <p:sp>
        <p:nvSpPr>
          <p:cNvPr id="102" name="TextBox 101"/>
          <p:cNvSpPr txBox="1"/>
          <p:nvPr/>
        </p:nvSpPr>
        <p:spPr>
          <a:xfrm>
            <a:off x="5029200" y="1427163"/>
            <a:ext cx="4114800" cy="4170362"/>
          </a:xfrm>
          <a:prstGeom prst="rect">
            <a:avLst/>
          </a:prstGeom>
          <a:noFill/>
        </p:spPr>
        <p:txBody>
          <a:bodyPr>
            <a:spAutoFit/>
          </a:bodyPr>
          <a:lstStyle/>
          <a:p>
            <a:pPr marL="457200" indent="-346075">
              <a:spcBef>
                <a:spcPts val="300"/>
              </a:spcBef>
              <a:spcAft>
                <a:spcPts val="300"/>
              </a:spcAft>
              <a:buClr>
                <a:schemeClr val="accent1"/>
              </a:buClr>
              <a:defRPr/>
            </a:pPr>
            <a:r>
              <a:rPr lang="en-US" sz="2000" dirty="0">
                <a:solidFill>
                  <a:schemeClr val="accent1">
                    <a:lumMod val="75000"/>
                  </a:schemeClr>
                </a:solidFill>
              </a:rPr>
              <a:t> Fly NMJ Antagonist</a:t>
            </a:r>
          </a:p>
          <a:p>
            <a:pPr marL="457200" indent="-346075">
              <a:spcBef>
                <a:spcPts val="300"/>
              </a:spcBef>
              <a:spcAft>
                <a:spcPts val="300"/>
              </a:spcAft>
              <a:buClr>
                <a:schemeClr val="accent1"/>
              </a:buClr>
              <a:defRPr/>
            </a:pPr>
            <a:endParaRPr lang="en-US" sz="1500" dirty="0">
              <a:solidFill>
                <a:schemeClr val="accent1">
                  <a:lumMod val="75000"/>
                </a:schemeClr>
              </a:solidFill>
            </a:endParaRPr>
          </a:p>
          <a:p>
            <a:pPr marL="457200" indent="-346075">
              <a:buClr>
                <a:schemeClr val="accent1"/>
              </a:buClr>
              <a:defRPr/>
            </a:pPr>
            <a:r>
              <a:rPr lang="en-US" sz="2500" u="sng" dirty="0">
                <a:solidFill>
                  <a:schemeClr val="accent2"/>
                </a:solidFill>
              </a:rPr>
              <a:t>Domoic Acid</a:t>
            </a:r>
            <a:endParaRPr lang="en-US" sz="2500" dirty="0">
              <a:solidFill>
                <a:schemeClr val="accent2"/>
              </a:solidFill>
            </a:endParaRPr>
          </a:p>
          <a:p>
            <a:pPr marL="457200" indent="-346075">
              <a:spcBef>
                <a:spcPts val="300"/>
              </a:spcBef>
              <a:spcAft>
                <a:spcPts val="300"/>
              </a:spcAft>
              <a:buClr>
                <a:schemeClr val="accent1"/>
              </a:buClr>
              <a:buFont typeface="Calibri" pitchFamily="34" charset="0"/>
              <a:buChar char="–"/>
              <a:defRPr/>
            </a:pPr>
            <a:r>
              <a:rPr lang="en-US" sz="2000" b="0" dirty="0">
                <a:solidFill>
                  <a:schemeClr val="accent2"/>
                </a:solidFill>
              </a:rPr>
              <a:t>Motor activity increases</a:t>
            </a:r>
          </a:p>
          <a:p>
            <a:pPr marL="457200" indent="-346075">
              <a:spcBef>
                <a:spcPts val="300"/>
              </a:spcBef>
              <a:spcAft>
                <a:spcPts val="300"/>
              </a:spcAft>
              <a:buClr>
                <a:schemeClr val="accent1"/>
              </a:buClr>
              <a:buFont typeface="Calibri" pitchFamily="34" charset="0"/>
              <a:buChar char="–"/>
              <a:defRPr/>
            </a:pPr>
            <a:r>
              <a:rPr lang="en-US" sz="2000" b="0" dirty="0">
                <a:solidFill>
                  <a:schemeClr val="accent2"/>
                </a:solidFill>
              </a:rPr>
              <a:t>Motor activity drops out (desensitization)</a:t>
            </a:r>
          </a:p>
          <a:p>
            <a:pPr marL="457200" indent="-346075">
              <a:buClr>
                <a:schemeClr val="accent1"/>
              </a:buClr>
              <a:defRPr/>
            </a:pPr>
            <a:endParaRPr lang="en-US" sz="1000" b="0" dirty="0">
              <a:solidFill>
                <a:schemeClr val="accent2"/>
              </a:solidFill>
            </a:endParaRPr>
          </a:p>
          <a:p>
            <a:pPr marL="457200" indent="-346075">
              <a:buClr>
                <a:schemeClr val="accent1"/>
              </a:buClr>
              <a:defRPr/>
            </a:pPr>
            <a:endParaRPr lang="en-US" sz="1000" b="0" dirty="0">
              <a:solidFill>
                <a:schemeClr val="accent2"/>
              </a:solidFill>
            </a:endParaRPr>
          </a:p>
          <a:p>
            <a:pPr marL="457200" indent="-346075">
              <a:spcBef>
                <a:spcPts val="0"/>
              </a:spcBef>
              <a:spcAft>
                <a:spcPts val="0"/>
              </a:spcAft>
              <a:buClr>
                <a:schemeClr val="accent1"/>
              </a:buClr>
              <a:defRPr/>
            </a:pPr>
            <a:r>
              <a:rPr lang="en-US" sz="2500" u="sng" dirty="0">
                <a:solidFill>
                  <a:schemeClr val="accent2"/>
                </a:solidFill>
              </a:rPr>
              <a:t>Domoic Acid + Glutamate</a:t>
            </a:r>
            <a:endParaRPr lang="en-US" sz="2500" dirty="0">
              <a:solidFill>
                <a:schemeClr val="accent2"/>
              </a:solidFill>
            </a:endParaRPr>
          </a:p>
          <a:p>
            <a:pPr marL="457200" indent="-346075">
              <a:spcBef>
                <a:spcPts val="0"/>
              </a:spcBef>
              <a:spcAft>
                <a:spcPts val="0"/>
              </a:spcAft>
              <a:buClr>
                <a:schemeClr val="accent1"/>
              </a:buClr>
              <a:buFont typeface="Calibri" pitchFamily="34" charset="0"/>
              <a:buChar char="–"/>
              <a:defRPr/>
            </a:pPr>
            <a:r>
              <a:rPr lang="en-US" sz="2000" b="0" dirty="0">
                <a:solidFill>
                  <a:schemeClr val="accent2"/>
                </a:solidFill>
              </a:rPr>
              <a:t>Motor  activity increases initially</a:t>
            </a:r>
          </a:p>
          <a:p>
            <a:pPr marL="457200" indent="-346075">
              <a:spcBef>
                <a:spcPts val="0"/>
              </a:spcBef>
              <a:spcAft>
                <a:spcPts val="0"/>
              </a:spcAft>
              <a:buClr>
                <a:schemeClr val="accent1"/>
              </a:buClr>
              <a:buFont typeface="Calibri" pitchFamily="34" charset="0"/>
              <a:buChar char="–"/>
              <a:defRPr/>
            </a:pPr>
            <a:r>
              <a:rPr lang="en-US" sz="2000" b="0" dirty="0">
                <a:solidFill>
                  <a:schemeClr val="accent2"/>
                </a:solidFill>
              </a:rPr>
              <a:t>Spikes drop out (very quickly)</a:t>
            </a:r>
          </a:p>
          <a:p>
            <a:pPr marL="457200" indent="-346075">
              <a:spcBef>
                <a:spcPts val="300"/>
              </a:spcBef>
              <a:spcAft>
                <a:spcPts val="300"/>
              </a:spcAft>
              <a:buClr>
                <a:schemeClr val="accent1"/>
              </a:buClr>
              <a:buFont typeface="Calibri" pitchFamily="34" charset="0"/>
              <a:buChar char="–"/>
              <a:defRPr/>
            </a:pPr>
            <a:r>
              <a:rPr lang="en-US" sz="2000" b="0" dirty="0">
                <a:solidFill>
                  <a:schemeClr val="accent2"/>
                </a:solidFill>
              </a:rPr>
              <a:t>No motor activity with stimulation</a:t>
            </a:r>
          </a:p>
        </p:txBody>
      </p:sp>
      <p:sp>
        <p:nvSpPr>
          <p:cNvPr id="242692" name="TextBox 22"/>
          <p:cNvSpPr txBox="1">
            <a:spLocks noChangeArrowheads="1"/>
          </p:cNvSpPr>
          <p:nvPr/>
        </p:nvSpPr>
        <p:spPr bwMode="auto">
          <a:xfrm>
            <a:off x="533400" y="6019800"/>
            <a:ext cx="1600200" cy="381000"/>
          </a:xfrm>
          <a:prstGeom prst="rect">
            <a:avLst/>
          </a:prstGeom>
          <a:noFill/>
          <a:ln w="9525">
            <a:noFill/>
            <a:miter lim="800000"/>
            <a:headEnd/>
            <a:tailEnd/>
          </a:ln>
        </p:spPr>
        <p:txBody>
          <a:bodyPr>
            <a:spAutoFit/>
          </a:bodyPr>
          <a:lstStyle/>
          <a:p>
            <a:pPr algn="ctr"/>
            <a:r>
              <a:rPr lang="en-US"/>
              <a:t>Posterior</a:t>
            </a:r>
          </a:p>
        </p:txBody>
      </p:sp>
      <p:pic>
        <p:nvPicPr>
          <p:cNvPr id="242693" name="Picture 23" descr="Revised Circuit without Sensory ELectrode.tif"/>
          <p:cNvPicPr>
            <a:picLocks noChangeAspect="1"/>
          </p:cNvPicPr>
          <p:nvPr/>
        </p:nvPicPr>
        <p:blipFill>
          <a:blip r:embed="rId3" cstate="print"/>
          <a:srcRect/>
          <a:stretch>
            <a:fillRect/>
          </a:stretch>
        </p:blipFill>
        <p:spPr bwMode="auto">
          <a:xfrm>
            <a:off x="228600" y="1981200"/>
            <a:ext cx="4711700" cy="3962400"/>
          </a:xfrm>
          <a:prstGeom prst="rect">
            <a:avLst/>
          </a:prstGeom>
          <a:noFill/>
          <a:ln w="9525">
            <a:noFill/>
            <a:miter lim="800000"/>
            <a:headEnd/>
            <a:tailEnd/>
          </a:ln>
        </p:spPr>
      </p:pic>
      <p:sp>
        <p:nvSpPr>
          <p:cNvPr id="242694" name="TextBox 24"/>
          <p:cNvSpPr txBox="1">
            <a:spLocks noChangeArrowheads="1"/>
          </p:cNvSpPr>
          <p:nvPr/>
        </p:nvSpPr>
        <p:spPr bwMode="auto">
          <a:xfrm>
            <a:off x="533400" y="1524000"/>
            <a:ext cx="1600200" cy="381000"/>
          </a:xfrm>
          <a:prstGeom prst="rect">
            <a:avLst/>
          </a:prstGeom>
          <a:noFill/>
          <a:ln w="9525">
            <a:noFill/>
            <a:miter lim="800000"/>
            <a:headEnd/>
            <a:tailEnd/>
          </a:ln>
        </p:spPr>
        <p:txBody>
          <a:bodyPr>
            <a:spAutoFit/>
          </a:bodyPr>
          <a:lstStyle/>
          <a:p>
            <a:pPr algn="ctr"/>
            <a:r>
              <a:rPr lang="en-US"/>
              <a:t>Anterior</a:t>
            </a:r>
          </a:p>
        </p:txBody>
      </p:sp>
      <p:sp>
        <p:nvSpPr>
          <p:cNvPr id="242695" name="TextBox 25"/>
          <p:cNvSpPr txBox="1">
            <a:spLocks noChangeArrowheads="1"/>
          </p:cNvSpPr>
          <p:nvPr/>
        </p:nvSpPr>
        <p:spPr bwMode="auto">
          <a:xfrm>
            <a:off x="1600200" y="4343400"/>
            <a:ext cx="762000" cy="230188"/>
          </a:xfrm>
          <a:prstGeom prst="rect">
            <a:avLst/>
          </a:prstGeom>
          <a:solidFill>
            <a:schemeClr val="bg1"/>
          </a:solidFill>
          <a:ln w="9525">
            <a:noFill/>
            <a:miter lim="800000"/>
            <a:headEnd/>
            <a:tailEnd/>
          </a:ln>
        </p:spPr>
        <p:txBody>
          <a:bodyPr>
            <a:spAutoFit/>
          </a:bodyPr>
          <a:lstStyle/>
          <a:p>
            <a:r>
              <a:rPr lang="en-US" sz="900">
                <a:latin typeface="Arial Black" pitchFamily="34" charset="0"/>
              </a:rPr>
              <a:t>MUSCLE</a:t>
            </a:r>
          </a:p>
        </p:txBody>
      </p:sp>
      <p:sp>
        <p:nvSpPr>
          <p:cNvPr id="27" name="Rectangle 26"/>
          <p:cNvSpPr/>
          <p:nvPr/>
        </p:nvSpPr>
        <p:spPr>
          <a:xfrm>
            <a:off x="2590800" y="2971800"/>
            <a:ext cx="1447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2697" name="TextBox 27"/>
          <p:cNvSpPr txBox="1">
            <a:spLocks noChangeArrowheads="1"/>
          </p:cNvSpPr>
          <p:nvPr/>
        </p:nvSpPr>
        <p:spPr bwMode="auto">
          <a:xfrm>
            <a:off x="2819400" y="3076575"/>
            <a:ext cx="1066800" cy="276225"/>
          </a:xfrm>
          <a:prstGeom prst="rect">
            <a:avLst/>
          </a:prstGeom>
          <a:solidFill>
            <a:schemeClr val="bg1"/>
          </a:solidFill>
          <a:ln w="9525">
            <a:noFill/>
            <a:miter lim="800000"/>
            <a:headEnd/>
            <a:tailEnd/>
          </a:ln>
        </p:spPr>
        <p:txBody>
          <a:bodyPr>
            <a:spAutoFit/>
          </a:bodyPr>
          <a:lstStyle/>
          <a:p>
            <a:r>
              <a:rPr lang="en-US" sz="1200">
                <a:latin typeface="Arial Black" pitchFamily="34" charset="0"/>
              </a:rPr>
              <a:t>SENSORY</a:t>
            </a:r>
          </a:p>
        </p:txBody>
      </p:sp>
      <p:sp>
        <p:nvSpPr>
          <p:cNvPr id="29" name="Left Arrow 28"/>
          <p:cNvSpPr/>
          <p:nvPr/>
        </p:nvSpPr>
        <p:spPr>
          <a:xfrm>
            <a:off x="2971800" y="2971800"/>
            <a:ext cx="533400" cy="152400"/>
          </a:xfrm>
          <a:prstGeom prst="lef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p:nvSpPr>
        <p:spPr>
          <a:xfrm>
            <a:off x="1143000" y="3505200"/>
            <a:ext cx="106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2700" name="TextBox 30"/>
          <p:cNvSpPr txBox="1">
            <a:spLocks noChangeArrowheads="1"/>
          </p:cNvSpPr>
          <p:nvPr/>
        </p:nvSpPr>
        <p:spPr bwMode="auto">
          <a:xfrm>
            <a:off x="1295400" y="3810000"/>
            <a:ext cx="1143000" cy="276225"/>
          </a:xfrm>
          <a:prstGeom prst="rect">
            <a:avLst/>
          </a:prstGeom>
          <a:solidFill>
            <a:schemeClr val="bg1"/>
          </a:solidFill>
          <a:ln w="9525">
            <a:noFill/>
            <a:miter lim="800000"/>
            <a:headEnd/>
            <a:tailEnd/>
          </a:ln>
        </p:spPr>
        <p:txBody>
          <a:bodyPr>
            <a:spAutoFit/>
          </a:bodyPr>
          <a:lstStyle/>
          <a:p>
            <a:r>
              <a:rPr lang="en-US" sz="1200">
                <a:latin typeface="Arial Black" pitchFamily="34" charset="0"/>
              </a:rPr>
              <a:t>MOTOR</a:t>
            </a:r>
          </a:p>
        </p:txBody>
      </p:sp>
      <p:sp>
        <p:nvSpPr>
          <p:cNvPr id="32" name="Rectangle 31"/>
          <p:cNvSpPr/>
          <p:nvPr/>
        </p:nvSpPr>
        <p:spPr>
          <a:xfrm>
            <a:off x="2590800" y="3962400"/>
            <a:ext cx="22098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32"/>
          <p:cNvSpPr/>
          <p:nvPr/>
        </p:nvSpPr>
        <p:spPr>
          <a:xfrm>
            <a:off x="1143000" y="3886200"/>
            <a:ext cx="2286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Left Arrow 33"/>
          <p:cNvSpPr/>
          <p:nvPr/>
        </p:nvSpPr>
        <p:spPr>
          <a:xfrm rot="16200000">
            <a:off x="952500" y="3848100"/>
            <a:ext cx="533400" cy="152400"/>
          </a:xfrm>
          <a:prstGeom prst="lef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Up Arrow 42"/>
          <p:cNvSpPr/>
          <p:nvPr/>
        </p:nvSpPr>
        <p:spPr>
          <a:xfrm flipH="1">
            <a:off x="3246438" y="4419600"/>
            <a:ext cx="334962" cy="609600"/>
          </a:xfrm>
          <a:prstGeom prst="upArrow">
            <a:avLst>
              <a:gd name="adj1" fmla="val 50000"/>
              <a:gd name="adj2" fmla="val 50000"/>
            </a:avLst>
          </a:prstGeom>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TextBox 43"/>
          <p:cNvSpPr txBox="1"/>
          <p:nvPr/>
        </p:nvSpPr>
        <p:spPr>
          <a:xfrm>
            <a:off x="3505200" y="4572000"/>
            <a:ext cx="1143000" cy="384175"/>
          </a:xfrm>
          <a:prstGeom prst="rect">
            <a:avLst/>
          </a:prstGeom>
          <a:noFill/>
        </p:spPr>
        <p:txBody>
          <a:bodyPr>
            <a:spAutoFit/>
          </a:bodyPr>
          <a:lstStyle/>
          <a:p>
            <a:pPr>
              <a:defRPr/>
            </a:pPr>
            <a:r>
              <a:rPr lang="en-US" dirty="0">
                <a:solidFill>
                  <a:schemeClr val="accent1">
                    <a:lumMod val="75000"/>
                  </a:schemeClr>
                </a:solidFill>
              </a:rPr>
              <a:t>Activity</a:t>
            </a:r>
          </a:p>
        </p:txBody>
      </p:sp>
      <p:sp>
        <p:nvSpPr>
          <p:cNvPr id="45" name="Up Arrow 44"/>
          <p:cNvSpPr/>
          <p:nvPr/>
        </p:nvSpPr>
        <p:spPr>
          <a:xfrm rot="16200000" flipH="1">
            <a:off x="2125662" y="4046538"/>
            <a:ext cx="396875" cy="1447800"/>
          </a:xfrm>
          <a:prstGeom prst="upArrow">
            <a:avLst>
              <a:gd name="adj1" fmla="val 42528"/>
              <a:gd name="adj2" fmla="val 50000"/>
            </a:avLst>
          </a:prstGeom>
          <a:solidFill>
            <a:srgbClr val="727B9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P spid="4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304800" y="381000"/>
            <a:ext cx="8534400" cy="457200"/>
          </a:xfrm>
          <a:prstGeom prst="rect">
            <a:avLst/>
          </a:prstGeom>
        </p:spPr>
        <p:txBody>
          <a:bodyPr anchor="b"/>
          <a:lstStyle/>
          <a:p>
            <a:pPr algn="ctr" fontAlgn="auto">
              <a:spcAft>
                <a:spcPts val="0"/>
              </a:spcAft>
              <a:defRPr/>
            </a:pPr>
            <a:r>
              <a:rPr lang="en-US" sz="3000" b="0" dirty="0">
                <a:solidFill>
                  <a:srgbClr val="7A0000"/>
                </a:solidFill>
                <a:latin typeface="Georgia" pitchFamily="18" charset="0"/>
                <a:ea typeface="+mj-ea"/>
                <a:cs typeface="+mj-cs"/>
              </a:rPr>
              <a:t>Neural Circuitry</a:t>
            </a:r>
          </a:p>
        </p:txBody>
      </p:sp>
      <p:sp>
        <p:nvSpPr>
          <p:cNvPr id="48" name="Slide Number Placeholder 47"/>
          <p:cNvSpPr>
            <a:spLocks noGrp="1"/>
          </p:cNvSpPr>
          <p:nvPr>
            <p:ph type="sldNum" sz="quarter" idx="12"/>
          </p:nvPr>
        </p:nvSpPr>
        <p:spPr/>
        <p:txBody>
          <a:bodyPr/>
          <a:lstStyle/>
          <a:p>
            <a:pPr>
              <a:defRPr/>
            </a:pPr>
            <a:fld id="{700CEB56-D897-4439-ABFF-0DDAED5BF4C8}" type="slidenum">
              <a:rPr lang="en-US"/>
              <a:pPr>
                <a:defRPr/>
              </a:pPr>
              <a:t>43</a:t>
            </a:fld>
            <a:endParaRPr lang="en-US"/>
          </a:p>
        </p:txBody>
      </p:sp>
      <p:pic>
        <p:nvPicPr>
          <p:cNvPr id="244739" name="Picture 41" descr="NS Schematic revised AGAIn.tif"/>
          <p:cNvPicPr>
            <a:picLocks noChangeAspect="1"/>
          </p:cNvPicPr>
          <p:nvPr/>
        </p:nvPicPr>
        <p:blipFill>
          <a:blip r:embed="rId3" cstate="print"/>
          <a:srcRect/>
          <a:stretch>
            <a:fillRect/>
          </a:stretch>
        </p:blipFill>
        <p:spPr bwMode="auto">
          <a:xfrm>
            <a:off x="228600" y="1905000"/>
            <a:ext cx="4895850" cy="4114800"/>
          </a:xfrm>
          <a:prstGeom prst="rect">
            <a:avLst/>
          </a:prstGeom>
          <a:noFill/>
          <a:ln w="9525">
            <a:noFill/>
            <a:miter lim="800000"/>
            <a:headEnd/>
            <a:tailEnd/>
          </a:ln>
        </p:spPr>
      </p:pic>
      <p:sp>
        <p:nvSpPr>
          <p:cNvPr id="244740" name="TextBox 50"/>
          <p:cNvSpPr txBox="1">
            <a:spLocks noChangeArrowheads="1"/>
          </p:cNvSpPr>
          <p:nvPr/>
        </p:nvSpPr>
        <p:spPr bwMode="auto">
          <a:xfrm>
            <a:off x="533400" y="6019800"/>
            <a:ext cx="1600200" cy="381000"/>
          </a:xfrm>
          <a:prstGeom prst="rect">
            <a:avLst/>
          </a:prstGeom>
          <a:noFill/>
          <a:ln w="9525">
            <a:noFill/>
            <a:miter lim="800000"/>
            <a:headEnd/>
            <a:tailEnd/>
          </a:ln>
        </p:spPr>
        <p:txBody>
          <a:bodyPr>
            <a:spAutoFit/>
          </a:bodyPr>
          <a:lstStyle/>
          <a:p>
            <a:pPr algn="ctr"/>
            <a:r>
              <a:rPr lang="en-US"/>
              <a:t>Posterior</a:t>
            </a:r>
          </a:p>
        </p:txBody>
      </p:sp>
      <p:sp>
        <p:nvSpPr>
          <p:cNvPr id="244741" name="TextBox 51"/>
          <p:cNvSpPr txBox="1">
            <a:spLocks noChangeArrowheads="1"/>
          </p:cNvSpPr>
          <p:nvPr/>
        </p:nvSpPr>
        <p:spPr bwMode="auto">
          <a:xfrm>
            <a:off x="533400" y="1524000"/>
            <a:ext cx="1600200" cy="381000"/>
          </a:xfrm>
          <a:prstGeom prst="rect">
            <a:avLst/>
          </a:prstGeom>
          <a:noFill/>
          <a:ln w="9525">
            <a:noFill/>
            <a:miter lim="800000"/>
            <a:headEnd/>
            <a:tailEnd/>
          </a:ln>
        </p:spPr>
        <p:txBody>
          <a:bodyPr>
            <a:spAutoFit/>
          </a:bodyPr>
          <a:lstStyle/>
          <a:p>
            <a:pPr algn="ctr"/>
            <a:r>
              <a:rPr lang="en-US"/>
              <a:t>Anterior</a:t>
            </a:r>
          </a:p>
        </p:txBody>
      </p:sp>
      <p:sp>
        <p:nvSpPr>
          <p:cNvPr id="244742" name="TextBox 52"/>
          <p:cNvSpPr txBox="1">
            <a:spLocks noChangeArrowheads="1"/>
          </p:cNvSpPr>
          <p:nvPr/>
        </p:nvSpPr>
        <p:spPr bwMode="auto">
          <a:xfrm>
            <a:off x="1600200" y="4343400"/>
            <a:ext cx="762000" cy="230188"/>
          </a:xfrm>
          <a:prstGeom prst="rect">
            <a:avLst/>
          </a:prstGeom>
          <a:solidFill>
            <a:schemeClr val="bg1"/>
          </a:solidFill>
          <a:ln w="9525">
            <a:noFill/>
            <a:miter lim="800000"/>
            <a:headEnd/>
            <a:tailEnd/>
          </a:ln>
        </p:spPr>
        <p:txBody>
          <a:bodyPr>
            <a:spAutoFit/>
          </a:bodyPr>
          <a:lstStyle/>
          <a:p>
            <a:r>
              <a:rPr lang="en-US" sz="900">
                <a:latin typeface="Arial Black" pitchFamily="34" charset="0"/>
              </a:rPr>
              <a:t>MUSCLE</a:t>
            </a:r>
          </a:p>
        </p:txBody>
      </p:sp>
      <p:sp>
        <p:nvSpPr>
          <p:cNvPr id="54" name="Rectangle 53"/>
          <p:cNvSpPr/>
          <p:nvPr/>
        </p:nvSpPr>
        <p:spPr>
          <a:xfrm>
            <a:off x="2590800" y="2971800"/>
            <a:ext cx="1447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4744" name="TextBox 54"/>
          <p:cNvSpPr txBox="1">
            <a:spLocks noChangeArrowheads="1"/>
          </p:cNvSpPr>
          <p:nvPr/>
        </p:nvSpPr>
        <p:spPr bwMode="auto">
          <a:xfrm>
            <a:off x="2819400" y="3076575"/>
            <a:ext cx="1066800" cy="276225"/>
          </a:xfrm>
          <a:prstGeom prst="rect">
            <a:avLst/>
          </a:prstGeom>
          <a:solidFill>
            <a:schemeClr val="bg1"/>
          </a:solidFill>
          <a:ln w="9525">
            <a:noFill/>
            <a:miter lim="800000"/>
            <a:headEnd/>
            <a:tailEnd/>
          </a:ln>
        </p:spPr>
        <p:txBody>
          <a:bodyPr>
            <a:spAutoFit/>
          </a:bodyPr>
          <a:lstStyle/>
          <a:p>
            <a:r>
              <a:rPr lang="en-US" sz="1200">
                <a:latin typeface="Arial Black" pitchFamily="34" charset="0"/>
              </a:rPr>
              <a:t>SENSORY</a:t>
            </a:r>
          </a:p>
        </p:txBody>
      </p:sp>
      <p:sp>
        <p:nvSpPr>
          <p:cNvPr id="56" name="Left Arrow 55"/>
          <p:cNvSpPr/>
          <p:nvPr/>
        </p:nvSpPr>
        <p:spPr>
          <a:xfrm>
            <a:off x="2971800" y="2971800"/>
            <a:ext cx="533400" cy="152400"/>
          </a:xfrm>
          <a:prstGeom prst="lef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1143000" y="3505200"/>
            <a:ext cx="106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4747" name="TextBox 57"/>
          <p:cNvSpPr txBox="1">
            <a:spLocks noChangeArrowheads="1"/>
          </p:cNvSpPr>
          <p:nvPr/>
        </p:nvSpPr>
        <p:spPr bwMode="auto">
          <a:xfrm>
            <a:off x="1371600" y="3810000"/>
            <a:ext cx="1143000" cy="276225"/>
          </a:xfrm>
          <a:prstGeom prst="rect">
            <a:avLst/>
          </a:prstGeom>
          <a:solidFill>
            <a:schemeClr val="bg1"/>
          </a:solidFill>
          <a:ln w="9525">
            <a:noFill/>
            <a:miter lim="800000"/>
            <a:headEnd/>
            <a:tailEnd/>
          </a:ln>
        </p:spPr>
        <p:txBody>
          <a:bodyPr>
            <a:spAutoFit/>
          </a:bodyPr>
          <a:lstStyle/>
          <a:p>
            <a:r>
              <a:rPr lang="en-US" sz="1200">
                <a:latin typeface="Arial Black" pitchFamily="34" charset="0"/>
              </a:rPr>
              <a:t>MOTOR</a:t>
            </a:r>
          </a:p>
        </p:txBody>
      </p:sp>
      <p:sp>
        <p:nvSpPr>
          <p:cNvPr id="59" name="Rectangle 58"/>
          <p:cNvSpPr/>
          <p:nvPr/>
        </p:nvSpPr>
        <p:spPr>
          <a:xfrm>
            <a:off x="1143000" y="3810000"/>
            <a:ext cx="152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Left Arrow 59"/>
          <p:cNvSpPr/>
          <p:nvPr/>
        </p:nvSpPr>
        <p:spPr>
          <a:xfrm rot="16200000">
            <a:off x="1028700" y="3924300"/>
            <a:ext cx="533400" cy="152400"/>
          </a:xfrm>
          <a:prstGeom prst="lef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Rectangle 60"/>
          <p:cNvSpPr/>
          <p:nvPr/>
        </p:nvSpPr>
        <p:spPr>
          <a:xfrm>
            <a:off x="2590800" y="3962400"/>
            <a:ext cx="24384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Up Arrow 61"/>
          <p:cNvSpPr/>
          <p:nvPr/>
        </p:nvSpPr>
        <p:spPr>
          <a:xfrm flipH="1">
            <a:off x="2667000" y="2057400"/>
            <a:ext cx="334963" cy="609600"/>
          </a:xfrm>
          <a:prstGeom prst="upArrow">
            <a:avLst>
              <a:gd name="adj1" fmla="val 50000"/>
              <a:gd name="adj2" fmla="val 50000"/>
            </a:avLst>
          </a:prstGeom>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TextBox 62"/>
          <p:cNvSpPr txBox="1"/>
          <p:nvPr/>
        </p:nvSpPr>
        <p:spPr>
          <a:xfrm>
            <a:off x="2971800" y="2209800"/>
            <a:ext cx="1143000" cy="384175"/>
          </a:xfrm>
          <a:prstGeom prst="rect">
            <a:avLst/>
          </a:prstGeom>
          <a:noFill/>
        </p:spPr>
        <p:txBody>
          <a:bodyPr>
            <a:spAutoFit/>
          </a:bodyPr>
          <a:lstStyle/>
          <a:p>
            <a:pPr>
              <a:defRPr/>
            </a:pPr>
            <a:r>
              <a:rPr lang="en-US" dirty="0">
                <a:solidFill>
                  <a:schemeClr val="accent1">
                    <a:lumMod val="75000"/>
                  </a:schemeClr>
                </a:solidFill>
              </a:rPr>
              <a:t>Activity</a:t>
            </a:r>
          </a:p>
        </p:txBody>
      </p:sp>
      <p:sp>
        <p:nvSpPr>
          <p:cNvPr id="64" name="Up Arrow 63"/>
          <p:cNvSpPr/>
          <p:nvPr/>
        </p:nvSpPr>
        <p:spPr>
          <a:xfrm rot="16200000" flipH="1">
            <a:off x="2049462" y="4122738"/>
            <a:ext cx="396875" cy="1295400"/>
          </a:xfrm>
          <a:prstGeom prst="upArrow">
            <a:avLst>
              <a:gd name="adj1" fmla="val 42528"/>
              <a:gd name="adj2" fmla="val 50000"/>
            </a:avLst>
          </a:prstGeom>
          <a:solidFill>
            <a:srgbClr val="727B9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TextBox 64"/>
          <p:cNvSpPr txBox="1"/>
          <p:nvPr/>
        </p:nvSpPr>
        <p:spPr>
          <a:xfrm>
            <a:off x="3124200" y="4572000"/>
            <a:ext cx="1143000" cy="384175"/>
          </a:xfrm>
          <a:prstGeom prst="rect">
            <a:avLst/>
          </a:prstGeom>
          <a:noFill/>
        </p:spPr>
        <p:txBody>
          <a:bodyPr>
            <a:spAutoFit/>
          </a:bodyPr>
          <a:lstStyle/>
          <a:p>
            <a:pPr>
              <a:defRPr/>
            </a:pPr>
            <a:r>
              <a:rPr lang="en-US" dirty="0">
                <a:solidFill>
                  <a:schemeClr val="accent1">
                    <a:lumMod val="75000"/>
                  </a:schemeClr>
                </a:solidFill>
              </a:rPr>
              <a:t>Activity</a:t>
            </a:r>
          </a:p>
        </p:txBody>
      </p:sp>
      <p:sp>
        <p:nvSpPr>
          <p:cNvPr id="66" name="Up Arrow 65"/>
          <p:cNvSpPr/>
          <p:nvPr/>
        </p:nvSpPr>
        <p:spPr>
          <a:xfrm flipH="1">
            <a:off x="2895600" y="4419600"/>
            <a:ext cx="334963" cy="609600"/>
          </a:xfrm>
          <a:prstGeom prst="upArrow">
            <a:avLst>
              <a:gd name="adj1" fmla="val 50000"/>
              <a:gd name="adj2" fmla="val 50000"/>
            </a:avLst>
          </a:prstGeom>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TextBox 66"/>
          <p:cNvSpPr txBox="1"/>
          <p:nvPr/>
        </p:nvSpPr>
        <p:spPr>
          <a:xfrm>
            <a:off x="1371600" y="2667000"/>
            <a:ext cx="457200" cy="246063"/>
          </a:xfrm>
          <a:prstGeom prst="rect">
            <a:avLst/>
          </a:prstGeom>
          <a:noFill/>
        </p:spPr>
        <p:txBody>
          <a:bodyPr>
            <a:spAutoFit/>
          </a:bodyPr>
          <a:lstStyle/>
          <a:p>
            <a:pPr>
              <a:defRPr/>
            </a:pPr>
            <a:r>
              <a:rPr lang="en-US" sz="1000" dirty="0">
                <a:solidFill>
                  <a:schemeClr val="accent1">
                    <a:lumMod val="75000"/>
                  </a:schemeClr>
                </a:solidFill>
              </a:rPr>
              <a:t>Ach</a:t>
            </a:r>
          </a:p>
        </p:txBody>
      </p:sp>
      <p:sp>
        <p:nvSpPr>
          <p:cNvPr id="102" name="TextBox 101"/>
          <p:cNvSpPr txBox="1"/>
          <p:nvPr/>
        </p:nvSpPr>
        <p:spPr>
          <a:xfrm>
            <a:off x="4953000" y="1371600"/>
            <a:ext cx="4114800" cy="4016375"/>
          </a:xfrm>
          <a:prstGeom prst="rect">
            <a:avLst/>
          </a:prstGeom>
          <a:noFill/>
        </p:spPr>
        <p:txBody>
          <a:bodyPr>
            <a:spAutoFit/>
          </a:bodyPr>
          <a:lstStyle/>
          <a:p>
            <a:pPr marL="457200" indent="-346075">
              <a:spcBef>
                <a:spcPts val="300"/>
              </a:spcBef>
              <a:spcAft>
                <a:spcPts val="300"/>
              </a:spcAft>
              <a:buClr>
                <a:schemeClr val="accent1"/>
              </a:buClr>
              <a:defRPr/>
            </a:pPr>
            <a:r>
              <a:rPr lang="en-US" sz="2000" dirty="0">
                <a:solidFill>
                  <a:schemeClr val="accent1">
                    <a:lumMod val="75000"/>
                  </a:schemeClr>
                </a:solidFill>
              </a:rPr>
              <a:t>1- </a:t>
            </a:r>
            <a:r>
              <a:rPr lang="en-US" sz="2000" dirty="0" err="1">
                <a:solidFill>
                  <a:schemeClr val="accent1">
                    <a:lumMod val="75000"/>
                  </a:schemeClr>
                </a:solidFill>
              </a:rPr>
              <a:t>Heptanol</a:t>
            </a:r>
            <a:r>
              <a:rPr lang="en-US" sz="2000" dirty="0">
                <a:solidFill>
                  <a:schemeClr val="accent1">
                    <a:lumMod val="75000"/>
                  </a:schemeClr>
                </a:solidFill>
              </a:rPr>
              <a:t> = Gap Junction inhibitor</a:t>
            </a:r>
          </a:p>
          <a:p>
            <a:pPr marL="457200" indent="-346075">
              <a:buClr>
                <a:schemeClr val="accent1"/>
              </a:buClr>
              <a:defRPr/>
            </a:pPr>
            <a:endParaRPr lang="en-US" sz="1000" b="0" dirty="0">
              <a:solidFill>
                <a:schemeClr val="accent2"/>
              </a:solidFill>
            </a:endParaRPr>
          </a:p>
          <a:p>
            <a:pPr marL="457200" indent="-346075">
              <a:buClr>
                <a:schemeClr val="accent1"/>
              </a:buClr>
              <a:defRPr/>
            </a:pPr>
            <a:r>
              <a:rPr lang="en-US" sz="2500" u="sng" dirty="0">
                <a:solidFill>
                  <a:schemeClr val="accent2"/>
                </a:solidFill>
              </a:rPr>
              <a:t>Cadmium</a:t>
            </a:r>
            <a:r>
              <a:rPr lang="en-US" sz="2500" dirty="0">
                <a:solidFill>
                  <a:schemeClr val="accent2"/>
                </a:solidFill>
              </a:rPr>
              <a:t> (5/5 preps)</a:t>
            </a:r>
          </a:p>
          <a:p>
            <a:pPr marL="457200" indent="-346075">
              <a:spcBef>
                <a:spcPts val="600"/>
              </a:spcBef>
              <a:spcAft>
                <a:spcPts val="300"/>
              </a:spcAft>
              <a:buClr>
                <a:schemeClr val="accent1"/>
              </a:buClr>
              <a:defRPr/>
            </a:pPr>
            <a:r>
              <a:rPr lang="en-US" sz="2000" dirty="0">
                <a:solidFill>
                  <a:schemeClr val="accent2"/>
                </a:solidFill>
              </a:rPr>
              <a:t>After 30 minutes:</a:t>
            </a:r>
          </a:p>
          <a:p>
            <a:pPr marL="457200" indent="-346075">
              <a:spcBef>
                <a:spcPts val="600"/>
              </a:spcBef>
              <a:spcAft>
                <a:spcPts val="300"/>
              </a:spcAft>
              <a:buClr>
                <a:schemeClr val="accent1"/>
              </a:buClr>
              <a:buFont typeface="Calibri" pitchFamily="34" charset="0"/>
              <a:buChar char="–"/>
              <a:defRPr/>
            </a:pPr>
            <a:r>
              <a:rPr lang="en-US" sz="2000" b="0" dirty="0">
                <a:solidFill>
                  <a:schemeClr val="accent2"/>
                </a:solidFill>
              </a:rPr>
              <a:t>Sensory activity</a:t>
            </a:r>
          </a:p>
          <a:p>
            <a:pPr marL="457200" indent="-346075">
              <a:spcBef>
                <a:spcPts val="600"/>
              </a:spcBef>
              <a:spcAft>
                <a:spcPts val="300"/>
              </a:spcAft>
              <a:buClr>
                <a:schemeClr val="accent1"/>
              </a:buClr>
              <a:buFont typeface="Calibri" pitchFamily="34" charset="0"/>
              <a:buChar char="–"/>
              <a:defRPr/>
            </a:pPr>
            <a:r>
              <a:rPr lang="en-US" sz="2000" b="0" dirty="0">
                <a:solidFill>
                  <a:schemeClr val="accent2"/>
                </a:solidFill>
              </a:rPr>
              <a:t>Motor Activity</a:t>
            </a:r>
          </a:p>
          <a:p>
            <a:pPr marL="457200" indent="-346075">
              <a:spcBef>
                <a:spcPts val="600"/>
              </a:spcBef>
              <a:spcAft>
                <a:spcPts val="300"/>
              </a:spcAft>
              <a:buClr>
                <a:schemeClr val="accent1"/>
              </a:buClr>
              <a:buFont typeface="Calibri" pitchFamily="34" charset="0"/>
              <a:buChar char="–"/>
              <a:defRPr/>
            </a:pPr>
            <a:r>
              <a:rPr lang="en-US" sz="2000" b="0" dirty="0">
                <a:solidFill>
                  <a:schemeClr val="accent2"/>
                </a:solidFill>
              </a:rPr>
              <a:t>Evoked EPSPs occur, amplitude diminished</a:t>
            </a:r>
          </a:p>
          <a:p>
            <a:pPr marL="457200" indent="-346075">
              <a:spcBef>
                <a:spcPts val="600"/>
              </a:spcBef>
              <a:spcAft>
                <a:spcPts val="300"/>
              </a:spcAft>
              <a:buClr>
                <a:schemeClr val="accent1"/>
              </a:buClr>
              <a:buFont typeface="Calibri" pitchFamily="34" charset="0"/>
              <a:buChar char="–"/>
              <a:defRPr/>
            </a:pPr>
            <a:r>
              <a:rPr lang="en-US" sz="2000" b="0" dirty="0">
                <a:solidFill>
                  <a:schemeClr val="accent2"/>
                </a:solidFill>
              </a:rPr>
              <a:t>Mini’s (spontaneous events) - none</a:t>
            </a:r>
          </a:p>
          <a:p>
            <a:pPr marL="457200" indent="-346075">
              <a:buClr>
                <a:schemeClr val="accent1"/>
              </a:buClr>
              <a:defRPr/>
            </a:pPr>
            <a:r>
              <a:rPr lang="en-US" sz="2000" b="0" dirty="0">
                <a:solidFill>
                  <a:schemeClr val="accent2"/>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Flowchart: Preparation 129"/>
          <p:cNvSpPr/>
          <p:nvPr/>
        </p:nvSpPr>
        <p:spPr>
          <a:xfrm>
            <a:off x="5486400" y="2743200"/>
            <a:ext cx="1524000" cy="609600"/>
          </a:xfrm>
          <a:prstGeom prst="flowChartPreparati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9" name="Flowchart: Preparation 128"/>
          <p:cNvSpPr/>
          <p:nvPr/>
        </p:nvSpPr>
        <p:spPr>
          <a:xfrm>
            <a:off x="5181600" y="2209800"/>
            <a:ext cx="1447800" cy="609600"/>
          </a:xfrm>
          <a:prstGeom prst="flowChartPreparati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 name="Flowchart: Preparation 127"/>
          <p:cNvSpPr/>
          <p:nvPr/>
        </p:nvSpPr>
        <p:spPr>
          <a:xfrm>
            <a:off x="4191000" y="2743200"/>
            <a:ext cx="1752600" cy="609600"/>
          </a:xfrm>
          <a:prstGeom prst="flowChartPreparati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 name="Flowchart: Preparation 126"/>
          <p:cNvSpPr/>
          <p:nvPr/>
        </p:nvSpPr>
        <p:spPr>
          <a:xfrm>
            <a:off x="4267200" y="2133600"/>
            <a:ext cx="1371600" cy="609600"/>
          </a:xfrm>
          <a:prstGeom prst="flowChartPreparati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 name="Flowchart: Stored Data 123"/>
          <p:cNvSpPr/>
          <p:nvPr/>
        </p:nvSpPr>
        <p:spPr>
          <a:xfrm rot="5400000">
            <a:off x="4419600" y="-228600"/>
            <a:ext cx="2133600" cy="1981200"/>
          </a:xfrm>
          <a:prstGeom prst="flowChartOnlineStorage">
            <a:avLst/>
          </a:prstGeom>
          <a:solidFill>
            <a:schemeClr val="bg1">
              <a:lumMod val="75000"/>
              <a:alpha val="2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6790" name="Slide Number Placeholder 4"/>
          <p:cNvSpPr>
            <a:spLocks noGrp="1"/>
          </p:cNvSpPr>
          <p:nvPr>
            <p:ph type="sldNum" sz="quarter" idx="12"/>
          </p:nvPr>
        </p:nvSpPr>
        <p:spPr>
          <a:noFill/>
        </p:spPr>
        <p:txBody>
          <a:bodyPr/>
          <a:lstStyle/>
          <a:p>
            <a:fld id="{458DFF94-5104-42B3-AAC6-B73C5AF1EBA8}" type="slidenum">
              <a:rPr lang="en-US" smtClean="0"/>
              <a:pPr/>
              <a:t>44</a:t>
            </a:fld>
            <a:endParaRPr lang="en-US" smtClean="0"/>
          </a:p>
        </p:txBody>
      </p:sp>
      <p:sp>
        <p:nvSpPr>
          <p:cNvPr id="19" name="Freeform 18"/>
          <p:cNvSpPr/>
          <p:nvPr/>
        </p:nvSpPr>
        <p:spPr>
          <a:xfrm>
            <a:off x="6477000" y="1524000"/>
            <a:ext cx="533400" cy="1828800"/>
          </a:xfrm>
          <a:custGeom>
            <a:avLst/>
            <a:gdLst>
              <a:gd name="connsiteX0" fmla="*/ 494031 w 553176"/>
              <a:gd name="connsiteY0" fmla="*/ 1516566 h 1516566"/>
              <a:gd name="connsiteX1" fmla="*/ 527485 w 553176"/>
              <a:gd name="connsiteY1" fmla="*/ 1505414 h 1516566"/>
              <a:gd name="connsiteX2" fmla="*/ 549788 w 553176"/>
              <a:gd name="connsiteY2" fmla="*/ 1438507 h 1516566"/>
              <a:gd name="connsiteX3" fmla="*/ 538636 w 553176"/>
              <a:gd name="connsiteY3" fmla="*/ 1182029 h 1516566"/>
              <a:gd name="connsiteX4" fmla="*/ 494031 w 553176"/>
              <a:gd name="connsiteY4" fmla="*/ 1115122 h 1516566"/>
              <a:gd name="connsiteX5" fmla="*/ 471729 w 553176"/>
              <a:gd name="connsiteY5" fmla="*/ 1081668 h 1516566"/>
              <a:gd name="connsiteX6" fmla="*/ 449427 w 553176"/>
              <a:gd name="connsiteY6" fmla="*/ 1048214 h 1516566"/>
              <a:gd name="connsiteX7" fmla="*/ 415973 w 553176"/>
              <a:gd name="connsiteY7" fmla="*/ 1025912 h 1516566"/>
              <a:gd name="connsiteX8" fmla="*/ 371368 w 553176"/>
              <a:gd name="connsiteY8" fmla="*/ 970156 h 1516566"/>
              <a:gd name="connsiteX9" fmla="*/ 349066 w 553176"/>
              <a:gd name="connsiteY9" fmla="*/ 947853 h 1516566"/>
              <a:gd name="connsiteX10" fmla="*/ 304461 w 553176"/>
              <a:gd name="connsiteY10" fmla="*/ 892097 h 1516566"/>
              <a:gd name="connsiteX11" fmla="*/ 237553 w 553176"/>
              <a:gd name="connsiteY11" fmla="*/ 836341 h 1516566"/>
              <a:gd name="connsiteX12" fmla="*/ 215251 w 553176"/>
              <a:gd name="connsiteY12" fmla="*/ 802887 h 1516566"/>
              <a:gd name="connsiteX13" fmla="*/ 148344 w 553176"/>
              <a:gd name="connsiteY13" fmla="*/ 735980 h 1516566"/>
              <a:gd name="connsiteX14" fmla="*/ 103739 w 553176"/>
              <a:gd name="connsiteY14" fmla="*/ 691375 h 1516566"/>
              <a:gd name="connsiteX15" fmla="*/ 59134 w 553176"/>
              <a:gd name="connsiteY15" fmla="*/ 613317 h 1516566"/>
              <a:gd name="connsiteX16" fmla="*/ 47983 w 553176"/>
              <a:gd name="connsiteY16" fmla="*/ 579863 h 1516566"/>
              <a:gd name="connsiteX17" fmla="*/ 25680 w 553176"/>
              <a:gd name="connsiteY17" fmla="*/ 557561 h 1516566"/>
              <a:gd name="connsiteX18" fmla="*/ 14529 w 553176"/>
              <a:gd name="connsiteY18" fmla="*/ 490653 h 1516566"/>
              <a:gd name="connsiteX19" fmla="*/ 3378 w 553176"/>
              <a:gd name="connsiteY19" fmla="*/ 446048 h 1516566"/>
              <a:gd name="connsiteX20" fmla="*/ 3378 w 553176"/>
              <a:gd name="connsiteY20" fmla="*/ 0 h 151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176" h="1516566">
                <a:moveTo>
                  <a:pt x="494031" y="1516566"/>
                </a:moveTo>
                <a:cubicBezTo>
                  <a:pt x="505182" y="1512849"/>
                  <a:pt x="520653" y="1514979"/>
                  <a:pt x="527485" y="1505414"/>
                </a:cubicBezTo>
                <a:cubicBezTo>
                  <a:pt x="541149" y="1486284"/>
                  <a:pt x="549788" y="1438507"/>
                  <a:pt x="549788" y="1438507"/>
                </a:cubicBezTo>
                <a:cubicBezTo>
                  <a:pt x="546071" y="1353014"/>
                  <a:pt x="553176" y="1266358"/>
                  <a:pt x="538636" y="1182029"/>
                </a:cubicBezTo>
                <a:cubicBezTo>
                  <a:pt x="534082" y="1155615"/>
                  <a:pt x="508899" y="1137424"/>
                  <a:pt x="494031" y="1115122"/>
                </a:cubicBezTo>
                <a:lnTo>
                  <a:pt x="471729" y="1081668"/>
                </a:lnTo>
                <a:cubicBezTo>
                  <a:pt x="464295" y="1070517"/>
                  <a:pt x="460578" y="1055648"/>
                  <a:pt x="449427" y="1048214"/>
                </a:cubicBezTo>
                <a:cubicBezTo>
                  <a:pt x="438276" y="1040780"/>
                  <a:pt x="425450" y="1035389"/>
                  <a:pt x="415973" y="1025912"/>
                </a:cubicBezTo>
                <a:cubicBezTo>
                  <a:pt x="399143" y="1009082"/>
                  <a:pt x="386857" y="988227"/>
                  <a:pt x="371368" y="970156"/>
                </a:cubicBezTo>
                <a:cubicBezTo>
                  <a:pt x="364526" y="962174"/>
                  <a:pt x="355908" y="955835"/>
                  <a:pt x="349066" y="947853"/>
                </a:cubicBezTo>
                <a:cubicBezTo>
                  <a:pt x="333577" y="929782"/>
                  <a:pt x="321291" y="908927"/>
                  <a:pt x="304461" y="892097"/>
                </a:cubicBezTo>
                <a:cubicBezTo>
                  <a:pt x="216749" y="804386"/>
                  <a:pt x="328889" y="945945"/>
                  <a:pt x="237553" y="836341"/>
                </a:cubicBezTo>
                <a:cubicBezTo>
                  <a:pt x="228973" y="826045"/>
                  <a:pt x="224155" y="812904"/>
                  <a:pt x="215251" y="802887"/>
                </a:cubicBezTo>
                <a:cubicBezTo>
                  <a:pt x="194297" y="779313"/>
                  <a:pt x="170646" y="758282"/>
                  <a:pt x="148344" y="735980"/>
                </a:cubicBezTo>
                <a:lnTo>
                  <a:pt x="103739" y="691375"/>
                </a:lnTo>
                <a:cubicBezTo>
                  <a:pt x="75442" y="634783"/>
                  <a:pt x="90657" y="660601"/>
                  <a:pt x="59134" y="613317"/>
                </a:cubicBezTo>
                <a:cubicBezTo>
                  <a:pt x="55417" y="602166"/>
                  <a:pt x="54031" y="589942"/>
                  <a:pt x="47983" y="579863"/>
                </a:cubicBezTo>
                <a:cubicBezTo>
                  <a:pt x="42574" y="570848"/>
                  <a:pt x="29372" y="567405"/>
                  <a:pt x="25680" y="557561"/>
                </a:cubicBezTo>
                <a:cubicBezTo>
                  <a:pt x="17741" y="536390"/>
                  <a:pt x="18963" y="512824"/>
                  <a:pt x="14529" y="490653"/>
                </a:cubicBezTo>
                <a:cubicBezTo>
                  <a:pt x="11523" y="475625"/>
                  <a:pt x="3726" y="461370"/>
                  <a:pt x="3378" y="446048"/>
                </a:cubicBezTo>
                <a:cubicBezTo>
                  <a:pt x="0" y="297404"/>
                  <a:pt x="3378" y="148683"/>
                  <a:pt x="3378"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 name="Freeform 19"/>
          <p:cNvSpPr/>
          <p:nvPr/>
        </p:nvSpPr>
        <p:spPr>
          <a:xfrm>
            <a:off x="4114800" y="533400"/>
            <a:ext cx="457200" cy="2832100"/>
          </a:xfrm>
          <a:custGeom>
            <a:avLst/>
            <a:gdLst>
              <a:gd name="connsiteX0" fmla="*/ 41729 w 399263"/>
              <a:gd name="connsiteY0" fmla="*/ 1460810 h 1460810"/>
              <a:gd name="connsiteX1" fmla="*/ 75182 w 399263"/>
              <a:gd name="connsiteY1" fmla="*/ 1137424 h 1460810"/>
              <a:gd name="connsiteX2" fmla="*/ 97485 w 399263"/>
              <a:gd name="connsiteY2" fmla="*/ 1115122 h 1460810"/>
              <a:gd name="connsiteX3" fmla="*/ 108636 w 399263"/>
              <a:gd name="connsiteY3" fmla="*/ 1081668 h 1460810"/>
              <a:gd name="connsiteX4" fmla="*/ 153241 w 399263"/>
              <a:gd name="connsiteY4" fmla="*/ 1025912 h 1460810"/>
              <a:gd name="connsiteX5" fmla="*/ 164392 w 399263"/>
              <a:gd name="connsiteY5" fmla="*/ 992459 h 1460810"/>
              <a:gd name="connsiteX6" fmla="*/ 186694 w 399263"/>
              <a:gd name="connsiteY6" fmla="*/ 970156 h 1460810"/>
              <a:gd name="connsiteX7" fmla="*/ 208997 w 399263"/>
              <a:gd name="connsiteY7" fmla="*/ 936703 h 1460810"/>
              <a:gd name="connsiteX8" fmla="*/ 242450 w 399263"/>
              <a:gd name="connsiteY8" fmla="*/ 869795 h 1460810"/>
              <a:gd name="connsiteX9" fmla="*/ 298207 w 399263"/>
              <a:gd name="connsiteY9" fmla="*/ 814039 h 1460810"/>
              <a:gd name="connsiteX10" fmla="*/ 320509 w 399263"/>
              <a:gd name="connsiteY10" fmla="*/ 0 h 146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263" h="1460810">
                <a:moveTo>
                  <a:pt x="41729" y="1460810"/>
                </a:moveTo>
                <a:cubicBezTo>
                  <a:pt x="47858" y="1301455"/>
                  <a:pt x="0" y="1231401"/>
                  <a:pt x="75182" y="1137424"/>
                </a:cubicBezTo>
                <a:cubicBezTo>
                  <a:pt x="81750" y="1129214"/>
                  <a:pt x="90051" y="1122556"/>
                  <a:pt x="97485" y="1115122"/>
                </a:cubicBezTo>
                <a:cubicBezTo>
                  <a:pt x="101202" y="1103971"/>
                  <a:pt x="103379" y="1092182"/>
                  <a:pt x="108636" y="1081668"/>
                </a:cubicBezTo>
                <a:cubicBezTo>
                  <a:pt x="122703" y="1053534"/>
                  <a:pt x="132497" y="1046656"/>
                  <a:pt x="153241" y="1025912"/>
                </a:cubicBezTo>
                <a:cubicBezTo>
                  <a:pt x="156958" y="1014761"/>
                  <a:pt x="158345" y="1002538"/>
                  <a:pt x="164392" y="992459"/>
                </a:cubicBezTo>
                <a:cubicBezTo>
                  <a:pt x="169801" y="983444"/>
                  <a:pt x="180126" y="978366"/>
                  <a:pt x="186694" y="970156"/>
                </a:cubicBezTo>
                <a:cubicBezTo>
                  <a:pt x="195066" y="959691"/>
                  <a:pt x="201563" y="947854"/>
                  <a:pt x="208997" y="936703"/>
                </a:cubicBezTo>
                <a:cubicBezTo>
                  <a:pt x="219524" y="905120"/>
                  <a:pt x="219171" y="896399"/>
                  <a:pt x="242450" y="869795"/>
                </a:cubicBezTo>
                <a:cubicBezTo>
                  <a:pt x="259758" y="850014"/>
                  <a:pt x="298207" y="814039"/>
                  <a:pt x="298207" y="814039"/>
                </a:cubicBezTo>
                <a:cubicBezTo>
                  <a:pt x="399263" y="510868"/>
                  <a:pt x="320509" y="770641"/>
                  <a:pt x="320509" y="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6" name="Freeform 25"/>
          <p:cNvSpPr/>
          <p:nvPr/>
        </p:nvSpPr>
        <p:spPr>
          <a:xfrm>
            <a:off x="6446838" y="4116388"/>
            <a:ext cx="439737" cy="1755775"/>
          </a:xfrm>
          <a:custGeom>
            <a:avLst/>
            <a:gdLst>
              <a:gd name="connsiteX0" fmla="*/ 435544 w 439999"/>
              <a:gd name="connsiteY0" fmla="*/ 0 h 1494264"/>
              <a:gd name="connsiteX1" fmla="*/ 424393 w 439999"/>
              <a:gd name="connsiteY1" fmla="*/ 367991 h 1494264"/>
              <a:gd name="connsiteX2" fmla="*/ 379788 w 439999"/>
              <a:gd name="connsiteY2" fmla="*/ 434898 h 1494264"/>
              <a:gd name="connsiteX3" fmla="*/ 357485 w 439999"/>
              <a:gd name="connsiteY3" fmla="*/ 468352 h 1494264"/>
              <a:gd name="connsiteX4" fmla="*/ 335183 w 439999"/>
              <a:gd name="connsiteY4" fmla="*/ 501805 h 1494264"/>
              <a:gd name="connsiteX5" fmla="*/ 301729 w 439999"/>
              <a:gd name="connsiteY5" fmla="*/ 524108 h 1494264"/>
              <a:gd name="connsiteX6" fmla="*/ 245973 w 439999"/>
              <a:gd name="connsiteY6" fmla="*/ 579864 h 1494264"/>
              <a:gd name="connsiteX7" fmla="*/ 223671 w 439999"/>
              <a:gd name="connsiteY7" fmla="*/ 613318 h 1494264"/>
              <a:gd name="connsiteX8" fmla="*/ 179066 w 439999"/>
              <a:gd name="connsiteY8" fmla="*/ 669074 h 1494264"/>
              <a:gd name="connsiteX9" fmla="*/ 167915 w 439999"/>
              <a:gd name="connsiteY9" fmla="*/ 702527 h 1494264"/>
              <a:gd name="connsiteX10" fmla="*/ 145612 w 439999"/>
              <a:gd name="connsiteY10" fmla="*/ 724830 h 1494264"/>
              <a:gd name="connsiteX11" fmla="*/ 101007 w 439999"/>
              <a:gd name="connsiteY11" fmla="*/ 791737 h 1494264"/>
              <a:gd name="connsiteX12" fmla="*/ 89856 w 439999"/>
              <a:gd name="connsiteY12" fmla="*/ 836342 h 1494264"/>
              <a:gd name="connsiteX13" fmla="*/ 78705 w 439999"/>
              <a:gd name="connsiteY13" fmla="*/ 892098 h 1494264"/>
              <a:gd name="connsiteX14" fmla="*/ 67554 w 439999"/>
              <a:gd name="connsiteY14" fmla="*/ 925552 h 1494264"/>
              <a:gd name="connsiteX15" fmla="*/ 56403 w 439999"/>
              <a:gd name="connsiteY15" fmla="*/ 970157 h 1494264"/>
              <a:gd name="connsiteX16" fmla="*/ 45251 w 439999"/>
              <a:gd name="connsiteY16" fmla="*/ 1003610 h 1494264"/>
              <a:gd name="connsiteX17" fmla="*/ 22949 w 439999"/>
              <a:gd name="connsiteY17" fmla="*/ 1081669 h 1494264"/>
              <a:gd name="connsiteX18" fmla="*/ 11798 w 439999"/>
              <a:gd name="connsiteY18" fmla="*/ 1193181 h 1494264"/>
              <a:gd name="connsiteX19" fmla="*/ 646 w 439999"/>
              <a:gd name="connsiteY19" fmla="*/ 1494264 h 149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9999" h="1494264">
                <a:moveTo>
                  <a:pt x="435544" y="0"/>
                </a:moveTo>
                <a:cubicBezTo>
                  <a:pt x="431827" y="122664"/>
                  <a:pt x="439999" y="246267"/>
                  <a:pt x="424393" y="367991"/>
                </a:cubicBezTo>
                <a:cubicBezTo>
                  <a:pt x="420984" y="394578"/>
                  <a:pt x="394656" y="412596"/>
                  <a:pt x="379788" y="434898"/>
                </a:cubicBezTo>
                <a:lnTo>
                  <a:pt x="357485" y="468352"/>
                </a:lnTo>
                <a:cubicBezTo>
                  <a:pt x="350051" y="479503"/>
                  <a:pt x="346334" y="494371"/>
                  <a:pt x="335183" y="501805"/>
                </a:cubicBezTo>
                <a:lnTo>
                  <a:pt x="301729" y="524108"/>
                </a:lnTo>
                <a:cubicBezTo>
                  <a:pt x="242255" y="613318"/>
                  <a:pt x="320316" y="505519"/>
                  <a:pt x="245973" y="579864"/>
                </a:cubicBezTo>
                <a:cubicBezTo>
                  <a:pt x="236496" y="589341"/>
                  <a:pt x="232043" y="602853"/>
                  <a:pt x="223671" y="613318"/>
                </a:cubicBezTo>
                <a:cubicBezTo>
                  <a:pt x="196009" y="647896"/>
                  <a:pt x="201951" y="623304"/>
                  <a:pt x="179066" y="669074"/>
                </a:cubicBezTo>
                <a:cubicBezTo>
                  <a:pt x="173809" y="679587"/>
                  <a:pt x="173963" y="692448"/>
                  <a:pt x="167915" y="702527"/>
                </a:cubicBezTo>
                <a:cubicBezTo>
                  <a:pt x="162506" y="711542"/>
                  <a:pt x="151920" y="716419"/>
                  <a:pt x="145612" y="724830"/>
                </a:cubicBezTo>
                <a:cubicBezTo>
                  <a:pt x="129529" y="746273"/>
                  <a:pt x="101007" y="791737"/>
                  <a:pt x="101007" y="791737"/>
                </a:cubicBezTo>
                <a:cubicBezTo>
                  <a:pt x="97290" y="806605"/>
                  <a:pt x="93181" y="821381"/>
                  <a:pt x="89856" y="836342"/>
                </a:cubicBezTo>
                <a:cubicBezTo>
                  <a:pt x="85745" y="854844"/>
                  <a:pt x="83302" y="873710"/>
                  <a:pt x="78705" y="892098"/>
                </a:cubicBezTo>
                <a:cubicBezTo>
                  <a:pt x="75854" y="903502"/>
                  <a:pt x="70783" y="914250"/>
                  <a:pt x="67554" y="925552"/>
                </a:cubicBezTo>
                <a:cubicBezTo>
                  <a:pt x="63344" y="940288"/>
                  <a:pt x="60613" y="955421"/>
                  <a:pt x="56403" y="970157"/>
                </a:cubicBezTo>
                <a:cubicBezTo>
                  <a:pt x="53174" y="981459"/>
                  <a:pt x="48480" y="992308"/>
                  <a:pt x="45251" y="1003610"/>
                </a:cubicBezTo>
                <a:cubicBezTo>
                  <a:pt x="17236" y="1101659"/>
                  <a:pt x="49694" y="1001432"/>
                  <a:pt x="22949" y="1081669"/>
                </a:cubicBezTo>
                <a:cubicBezTo>
                  <a:pt x="19232" y="1118840"/>
                  <a:pt x="14058" y="1155893"/>
                  <a:pt x="11798" y="1193181"/>
                </a:cubicBezTo>
                <a:cubicBezTo>
                  <a:pt x="0" y="1387841"/>
                  <a:pt x="646" y="1377407"/>
                  <a:pt x="646" y="1494264"/>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 name="Freeform 32"/>
          <p:cNvSpPr/>
          <p:nvPr/>
        </p:nvSpPr>
        <p:spPr>
          <a:xfrm>
            <a:off x="4114800" y="4119563"/>
            <a:ext cx="387350" cy="1738312"/>
          </a:xfrm>
          <a:custGeom>
            <a:avLst/>
            <a:gdLst>
              <a:gd name="connsiteX0" fmla="*/ 5551 w 387843"/>
              <a:gd name="connsiteY0" fmla="*/ 0 h 1739590"/>
              <a:gd name="connsiteX1" fmla="*/ 16703 w 387843"/>
              <a:gd name="connsiteY1" fmla="*/ 423746 h 1739590"/>
              <a:gd name="connsiteX2" fmla="*/ 61308 w 387843"/>
              <a:gd name="connsiteY2" fmla="*/ 468351 h 1739590"/>
              <a:gd name="connsiteX3" fmla="*/ 105912 w 387843"/>
              <a:gd name="connsiteY3" fmla="*/ 524107 h 1739590"/>
              <a:gd name="connsiteX4" fmla="*/ 117064 w 387843"/>
              <a:gd name="connsiteY4" fmla="*/ 557561 h 1739590"/>
              <a:gd name="connsiteX5" fmla="*/ 139366 w 387843"/>
              <a:gd name="connsiteY5" fmla="*/ 591014 h 1739590"/>
              <a:gd name="connsiteX6" fmla="*/ 217425 w 387843"/>
              <a:gd name="connsiteY6" fmla="*/ 669073 h 1739590"/>
              <a:gd name="connsiteX7" fmla="*/ 250878 w 387843"/>
              <a:gd name="connsiteY7" fmla="*/ 702527 h 1739590"/>
              <a:gd name="connsiteX8" fmla="*/ 273181 w 387843"/>
              <a:gd name="connsiteY8" fmla="*/ 735980 h 1739590"/>
              <a:gd name="connsiteX9" fmla="*/ 295483 w 387843"/>
              <a:gd name="connsiteY9" fmla="*/ 802888 h 1739590"/>
              <a:gd name="connsiteX10" fmla="*/ 306634 w 387843"/>
              <a:gd name="connsiteY10" fmla="*/ 836341 h 1739590"/>
              <a:gd name="connsiteX11" fmla="*/ 351239 w 387843"/>
              <a:gd name="connsiteY11" fmla="*/ 925551 h 1739590"/>
              <a:gd name="connsiteX12" fmla="*/ 362391 w 387843"/>
              <a:gd name="connsiteY12" fmla="*/ 1048214 h 1739590"/>
              <a:gd name="connsiteX13" fmla="*/ 384693 w 387843"/>
              <a:gd name="connsiteY13" fmla="*/ 1182029 h 1739590"/>
              <a:gd name="connsiteX14" fmla="*/ 384693 w 387843"/>
              <a:gd name="connsiteY14" fmla="*/ 1739590 h 173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843" h="1739590">
                <a:moveTo>
                  <a:pt x="5551" y="0"/>
                </a:moveTo>
                <a:cubicBezTo>
                  <a:pt x="9268" y="141249"/>
                  <a:pt x="0" y="283439"/>
                  <a:pt x="16703" y="423746"/>
                </a:cubicBezTo>
                <a:cubicBezTo>
                  <a:pt x="19189" y="444626"/>
                  <a:pt x="61308" y="468351"/>
                  <a:pt x="61308" y="468351"/>
                </a:cubicBezTo>
                <a:cubicBezTo>
                  <a:pt x="89336" y="552437"/>
                  <a:pt x="48268" y="452053"/>
                  <a:pt x="105912" y="524107"/>
                </a:cubicBezTo>
                <a:cubicBezTo>
                  <a:pt x="113255" y="533286"/>
                  <a:pt x="111807" y="547047"/>
                  <a:pt x="117064" y="557561"/>
                </a:cubicBezTo>
                <a:cubicBezTo>
                  <a:pt x="123058" y="569548"/>
                  <a:pt x="130541" y="580928"/>
                  <a:pt x="139366" y="591014"/>
                </a:cubicBezTo>
                <a:cubicBezTo>
                  <a:pt x="139406" y="591060"/>
                  <a:pt x="201796" y="653444"/>
                  <a:pt x="217425" y="669073"/>
                </a:cubicBezTo>
                <a:cubicBezTo>
                  <a:pt x="228576" y="680224"/>
                  <a:pt x="242130" y="689406"/>
                  <a:pt x="250878" y="702527"/>
                </a:cubicBezTo>
                <a:lnTo>
                  <a:pt x="273181" y="735980"/>
                </a:lnTo>
                <a:lnTo>
                  <a:pt x="295483" y="802888"/>
                </a:lnTo>
                <a:cubicBezTo>
                  <a:pt x="299200" y="814039"/>
                  <a:pt x="301377" y="825828"/>
                  <a:pt x="306634" y="836341"/>
                </a:cubicBezTo>
                <a:lnTo>
                  <a:pt x="351239" y="925551"/>
                </a:lnTo>
                <a:cubicBezTo>
                  <a:pt x="354956" y="966439"/>
                  <a:pt x="356585" y="1007570"/>
                  <a:pt x="362391" y="1048214"/>
                </a:cubicBezTo>
                <a:cubicBezTo>
                  <a:pt x="381682" y="1183247"/>
                  <a:pt x="379414" y="870548"/>
                  <a:pt x="384693" y="1182029"/>
                </a:cubicBezTo>
                <a:cubicBezTo>
                  <a:pt x="387843" y="1367856"/>
                  <a:pt x="384693" y="1553736"/>
                  <a:pt x="384693" y="173959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4" name="Diagonal Stripe 33"/>
          <p:cNvSpPr/>
          <p:nvPr/>
        </p:nvSpPr>
        <p:spPr>
          <a:xfrm rot="3290243">
            <a:off x="4164012" y="2344738"/>
            <a:ext cx="282575" cy="266700"/>
          </a:xfrm>
          <a:prstGeom prst="diagStripe">
            <a:avLst/>
          </a:prstGeom>
          <a:solidFill>
            <a:srgbClr val="0B036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6" name="Diagonal Stripe 35"/>
          <p:cNvSpPr/>
          <p:nvPr/>
        </p:nvSpPr>
        <p:spPr>
          <a:xfrm rot="14210477">
            <a:off x="4177506" y="2331245"/>
            <a:ext cx="263525" cy="290512"/>
          </a:xfrm>
          <a:prstGeom prst="diagStripe">
            <a:avLst/>
          </a:prstGeom>
          <a:solidFill>
            <a:srgbClr val="0B036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1" name="Donut 40"/>
          <p:cNvSpPr/>
          <p:nvPr/>
        </p:nvSpPr>
        <p:spPr>
          <a:xfrm>
            <a:off x="5791200" y="2590800"/>
            <a:ext cx="304800" cy="304800"/>
          </a:xfrm>
          <a:prstGeom prst="donut">
            <a:avLst>
              <a:gd name="adj" fmla="val 386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2" name="Donut 41"/>
          <p:cNvSpPr/>
          <p:nvPr/>
        </p:nvSpPr>
        <p:spPr>
          <a:xfrm>
            <a:off x="5257800" y="2819400"/>
            <a:ext cx="304800" cy="304800"/>
          </a:xfrm>
          <a:prstGeom prst="donut">
            <a:avLst>
              <a:gd name="adj" fmla="val 386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3" name="Donut 42"/>
          <p:cNvSpPr/>
          <p:nvPr/>
        </p:nvSpPr>
        <p:spPr>
          <a:xfrm>
            <a:off x="5181600" y="2514600"/>
            <a:ext cx="304800" cy="304800"/>
          </a:xfrm>
          <a:prstGeom prst="donut">
            <a:avLst>
              <a:gd name="adj" fmla="val 386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4" name="Donut 43"/>
          <p:cNvSpPr/>
          <p:nvPr/>
        </p:nvSpPr>
        <p:spPr>
          <a:xfrm>
            <a:off x="5486400" y="2514600"/>
            <a:ext cx="304800" cy="304800"/>
          </a:xfrm>
          <a:prstGeom prst="donut">
            <a:avLst>
              <a:gd name="adj" fmla="val 386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6" name="Flowchart: Connector 45"/>
          <p:cNvSpPr/>
          <p:nvPr/>
        </p:nvSpPr>
        <p:spPr>
          <a:xfrm>
            <a:off x="6324600" y="1524000"/>
            <a:ext cx="152400" cy="152400"/>
          </a:xfrm>
          <a:prstGeom prst="flowChartConnector">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Flowchart: Connector 46"/>
          <p:cNvSpPr/>
          <p:nvPr/>
        </p:nvSpPr>
        <p:spPr>
          <a:xfrm>
            <a:off x="4495800" y="1524000"/>
            <a:ext cx="152400" cy="152400"/>
          </a:xfrm>
          <a:prstGeom prst="flowChartConnector">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Diagonal Stripe 47"/>
          <p:cNvSpPr/>
          <p:nvPr/>
        </p:nvSpPr>
        <p:spPr>
          <a:xfrm rot="14210477">
            <a:off x="4101306" y="2788445"/>
            <a:ext cx="263525" cy="290512"/>
          </a:xfrm>
          <a:prstGeom prst="diagStripe">
            <a:avLst/>
          </a:prstGeom>
          <a:solidFill>
            <a:srgbClr val="0B036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9" name="Diagonal Stripe 48"/>
          <p:cNvSpPr/>
          <p:nvPr/>
        </p:nvSpPr>
        <p:spPr>
          <a:xfrm rot="3290243">
            <a:off x="4087812" y="2801938"/>
            <a:ext cx="282575" cy="266700"/>
          </a:xfrm>
          <a:prstGeom prst="diagStripe">
            <a:avLst/>
          </a:prstGeom>
          <a:solidFill>
            <a:srgbClr val="0B036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0" name="Diagonal Stripe 49"/>
          <p:cNvSpPr/>
          <p:nvPr/>
        </p:nvSpPr>
        <p:spPr>
          <a:xfrm rot="12720077">
            <a:off x="6602413" y="2417763"/>
            <a:ext cx="285750" cy="265112"/>
          </a:xfrm>
          <a:prstGeom prst="diagStripe">
            <a:avLst/>
          </a:prstGeom>
          <a:solidFill>
            <a:srgbClr val="0B036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1" name="Diagonal Stripe 50"/>
          <p:cNvSpPr/>
          <p:nvPr/>
        </p:nvSpPr>
        <p:spPr>
          <a:xfrm rot="2096096">
            <a:off x="6604000" y="2420938"/>
            <a:ext cx="282575" cy="266700"/>
          </a:xfrm>
          <a:prstGeom prst="diagStripe">
            <a:avLst/>
          </a:prstGeom>
          <a:solidFill>
            <a:srgbClr val="0B036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2" name="Diagonal Stripe 51"/>
          <p:cNvSpPr/>
          <p:nvPr/>
        </p:nvSpPr>
        <p:spPr>
          <a:xfrm rot="12720077">
            <a:off x="6827838" y="2873375"/>
            <a:ext cx="284162" cy="265113"/>
          </a:xfrm>
          <a:prstGeom prst="diagStripe">
            <a:avLst/>
          </a:prstGeom>
          <a:solidFill>
            <a:srgbClr val="0B036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3" name="Diagonal Stripe 52"/>
          <p:cNvSpPr/>
          <p:nvPr/>
        </p:nvSpPr>
        <p:spPr>
          <a:xfrm rot="2096096">
            <a:off x="6829425" y="2878138"/>
            <a:ext cx="282575" cy="265112"/>
          </a:xfrm>
          <a:prstGeom prst="diagStripe">
            <a:avLst/>
          </a:prstGeom>
          <a:solidFill>
            <a:srgbClr val="0B036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4" name="Flowchart: Connector 53"/>
          <p:cNvSpPr/>
          <p:nvPr/>
        </p:nvSpPr>
        <p:spPr>
          <a:xfrm>
            <a:off x="5943600" y="26670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Flowchart: Connector 56"/>
          <p:cNvSpPr/>
          <p:nvPr/>
        </p:nvSpPr>
        <p:spPr>
          <a:xfrm>
            <a:off x="5943600" y="27432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Flowchart: Connector 57"/>
          <p:cNvSpPr/>
          <p:nvPr/>
        </p:nvSpPr>
        <p:spPr>
          <a:xfrm>
            <a:off x="5867400" y="26670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Flowchart: Connector 58"/>
          <p:cNvSpPr/>
          <p:nvPr/>
        </p:nvSpPr>
        <p:spPr>
          <a:xfrm>
            <a:off x="5638800" y="25146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Flowchart: Connector 59"/>
          <p:cNvSpPr/>
          <p:nvPr/>
        </p:nvSpPr>
        <p:spPr>
          <a:xfrm>
            <a:off x="5638800" y="26670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Flowchart: Connector 60"/>
          <p:cNvSpPr/>
          <p:nvPr/>
        </p:nvSpPr>
        <p:spPr>
          <a:xfrm>
            <a:off x="5562600" y="25908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Flowchart: Connector 61"/>
          <p:cNvSpPr/>
          <p:nvPr/>
        </p:nvSpPr>
        <p:spPr>
          <a:xfrm>
            <a:off x="5410200" y="28956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Flowchart: Connector 62"/>
          <p:cNvSpPr/>
          <p:nvPr/>
        </p:nvSpPr>
        <p:spPr>
          <a:xfrm>
            <a:off x="5410200" y="30480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Flowchart: Connector 63"/>
          <p:cNvSpPr/>
          <p:nvPr/>
        </p:nvSpPr>
        <p:spPr>
          <a:xfrm>
            <a:off x="5334000" y="28956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Flowchart: Connector 64"/>
          <p:cNvSpPr/>
          <p:nvPr/>
        </p:nvSpPr>
        <p:spPr>
          <a:xfrm>
            <a:off x="5334000" y="25908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Flowchart: Connector 65"/>
          <p:cNvSpPr/>
          <p:nvPr/>
        </p:nvSpPr>
        <p:spPr>
          <a:xfrm>
            <a:off x="5334000" y="27432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Flowchart: Connector 66"/>
          <p:cNvSpPr/>
          <p:nvPr/>
        </p:nvSpPr>
        <p:spPr>
          <a:xfrm>
            <a:off x="5257800" y="25908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Flowchart: Connector 67"/>
          <p:cNvSpPr/>
          <p:nvPr/>
        </p:nvSpPr>
        <p:spPr>
          <a:xfrm>
            <a:off x="5410200" y="29718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Flowchart: Connector 68"/>
          <p:cNvSpPr/>
          <p:nvPr/>
        </p:nvSpPr>
        <p:spPr>
          <a:xfrm>
            <a:off x="5334000" y="29718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Flowchart: Connector 69"/>
          <p:cNvSpPr/>
          <p:nvPr/>
        </p:nvSpPr>
        <p:spPr>
          <a:xfrm>
            <a:off x="5257800" y="26670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82" name="Group 81"/>
          <p:cNvGrpSpPr>
            <a:grpSpLocks/>
          </p:cNvGrpSpPr>
          <p:nvPr/>
        </p:nvGrpSpPr>
        <p:grpSpPr bwMode="auto">
          <a:xfrm>
            <a:off x="5638800" y="2819400"/>
            <a:ext cx="304800" cy="304800"/>
            <a:chOff x="4800600" y="3657600"/>
            <a:chExt cx="304800" cy="304800"/>
          </a:xfrm>
        </p:grpSpPr>
        <p:sp>
          <p:nvSpPr>
            <p:cNvPr id="45" name="Donut 44"/>
            <p:cNvSpPr/>
            <p:nvPr/>
          </p:nvSpPr>
          <p:spPr>
            <a:xfrm>
              <a:off x="4800600" y="3657600"/>
              <a:ext cx="304800" cy="304800"/>
            </a:xfrm>
            <a:prstGeom prst="donut">
              <a:avLst>
                <a:gd name="adj" fmla="val 386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5" name="Flowchart: Connector 54"/>
            <p:cNvSpPr/>
            <p:nvPr/>
          </p:nvSpPr>
          <p:spPr>
            <a:xfrm>
              <a:off x="4953000" y="38100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Flowchart: Connector 55"/>
            <p:cNvSpPr/>
            <p:nvPr/>
          </p:nvSpPr>
          <p:spPr>
            <a:xfrm>
              <a:off x="4876800" y="37338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Flowchart: Connector 70"/>
            <p:cNvSpPr/>
            <p:nvPr/>
          </p:nvSpPr>
          <p:spPr>
            <a:xfrm>
              <a:off x="4953000" y="37338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4" name="Flowchart: Connector 73"/>
          <p:cNvSpPr/>
          <p:nvPr/>
        </p:nvSpPr>
        <p:spPr>
          <a:xfrm>
            <a:off x="7089775" y="2286000"/>
            <a:ext cx="76200" cy="76200"/>
          </a:xfrm>
          <a:prstGeom prst="flowChartConnector">
            <a:avLst/>
          </a:prstGeom>
          <a:solidFill>
            <a:srgbClr val="1706F8"/>
          </a:solidFill>
          <a:ln>
            <a:solidFill>
              <a:srgbClr val="1706F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Flowchart: Connector 74"/>
          <p:cNvSpPr/>
          <p:nvPr/>
        </p:nvSpPr>
        <p:spPr>
          <a:xfrm>
            <a:off x="7391400" y="2895600"/>
            <a:ext cx="76200" cy="76200"/>
          </a:xfrm>
          <a:prstGeom prst="flowChartConnector">
            <a:avLst/>
          </a:prstGeom>
          <a:solidFill>
            <a:srgbClr val="1706F8"/>
          </a:solidFill>
          <a:ln>
            <a:solidFill>
              <a:srgbClr val="1706F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Flowchart: Connector 75"/>
          <p:cNvSpPr/>
          <p:nvPr/>
        </p:nvSpPr>
        <p:spPr>
          <a:xfrm>
            <a:off x="7242175" y="2362200"/>
            <a:ext cx="76200" cy="76200"/>
          </a:xfrm>
          <a:prstGeom prst="flowChartConnector">
            <a:avLst/>
          </a:prstGeom>
          <a:solidFill>
            <a:srgbClr val="1706F8"/>
          </a:solidFill>
          <a:ln>
            <a:solidFill>
              <a:srgbClr val="1706F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Freeform 82"/>
          <p:cNvSpPr/>
          <p:nvPr/>
        </p:nvSpPr>
        <p:spPr>
          <a:xfrm>
            <a:off x="4038600" y="3352800"/>
            <a:ext cx="2486025" cy="584200"/>
          </a:xfrm>
          <a:custGeom>
            <a:avLst/>
            <a:gdLst>
              <a:gd name="connsiteX0" fmla="*/ 335925 w 732646"/>
              <a:gd name="connsiteY0" fmla="*/ 0 h 657921"/>
              <a:gd name="connsiteX1" fmla="*/ 335925 w 732646"/>
              <a:gd name="connsiteY1" fmla="*/ 0 h 657921"/>
              <a:gd name="connsiteX2" fmla="*/ 581252 w 732646"/>
              <a:gd name="connsiteY2" fmla="*/ 11151 h 657921"/>
              <a:gd name="connsiteX3" fmla="*/ 614705 w 732646"/>
              <a:gd name="connsiteY3" fmla="*/ 22302 h 657921"/>
              <a:gd name="connsiteX4" fmla="*/ 637008 w 732646"/>
              <a:gd name="connsiteY4" fmla="*/ 55756 h 657921"/>
              <a:gd name="connsiteX5" fmla="*/ 670461 w 732646"/>
              <a:gd name="connsiteY5" fmla="*/ 100360 h 657921"/>
              <a:gd name="connsiteX6" fmla="*/ 692764 w 732646"/>
              <a:gd name="connsiteY6" fmla="*/ 144965 h 657921"/>
              <a:gd name="connsiteX7" fmla="*/ 692764 w 732646"/>
              <a:gd name="connsiteY7" fmla="*/ 568712 h 657921"/>
              <a:gd name="connsiteX8" fmla="*/ 670461 w 732646"/>
              <a:gd name="connsiteY8" fmla="*/ 591014 h 657921"/>
              <a:gd name="connsiteX9" fmla="*/ 625856 w 732646"/>
              <a:gd name="connsiteY9" fmla="*/ 602165 h 657921"/>
              <a:gd name="connsiteX10" fmla="*/ 525495 w 732646"/>
              <a:gd name="connsiteY10" fmla="*/ 657921 h 657921"/>
              <a:gd name="connsiteX11" fmla="*/ 112900 w 732646"/>
              <a:gd name="connsiteY11" fmla="*/ 646770 h 657921"/>
              <a:gd name="connsiteX12" fmla="*/ 79447 w 732646"/>
              <a:gd name="connsiteY12" fmla="*/ 624468 h 657921"/>
              <a:gd name="connsiteX13" fmla="*/ 23691 w 732646"/>
              <a:gd name="connsiteY13" fmla="*/ 579863 h 657921"/>
              <a:gd name="connsiteX14" fmla="*/ 45993 w 732646"/>
              <a:gd name="connsiteY14" fmla="*/ 356839 h 657921"/>
              <a:gd name="connsiteX15" fmla="*/ 68295 w 732646"/>
              <a:gd name="connsiteY15" fmla="*/ 289931 h 657921"/>
              <a:gd name="connsiteX16" fmla="*/ 79447 w 732646"/>
              <a:gd name="connsiteY16" fmla="*/ 256478 h 657921"/>
              <a:gd name="connsiteX17" fmla="*/ 90598 w 732646"/>
              <a:gd name="connsiteY17" fmla="*/ 223024 h 657921"/>
              <a:gd name="connsiteX18" fmla="*/ 135203 w 732646"/>
              <a:gd name="connsiteY18" fmla="*/ 178419 h 657921"/>
              <a:gd name="connsiteX19" fmla="*/ 190959 w 732646"/>
              <a:gd name="connsiteY19" fmla="*/ 133814 h 657921"/>
              <a:gd name="connsiteX20" fmla="*/ 246715 w 732646"/>
              <a:gd name="connsiteY20" fmla="*/ 89209 h 657921"/>
              <a:gd name="connsiteX21" fmla="*/ 257866 w 732646"/>
              <a:gd name="connsiteY21" fmla="*/ 55756 h 657921"/>
              <a:gd name="connsiteX22" fmla="*/ 313622 w 732646"/>
              <a:gd name="connsiteY22" fmla="*/ 22302 h 657921"/>
              <a:gd name="connsiteX23" fmla="*/ 335925 w 732646"/>
              <a:gd name="connsiteY23" fmla="*/ 0 h 65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2646" h="657921">
                <a:moveTo>
                  <a:pt x="335925" y="0"/>
                </a:moveTo>
                <a:lnTo>
                  <a:pt x="335925" y="0"/>
                </a:lnTo>
                <a:cubicBezTo>
                  <a:pt x="417701" y="3717"/>
                  <a:pt x="499653" y="4623"/>
                  <a:pt x="581252" y="11151"/>
                </a:cubicBezTo>
                <a:cubicBezTo>
                  <a:pt x="592969" y="12088"/>
                  <a:pt x="605527" y="14959"/>
                  <a:pt x="614705" y="22302"/>
                </a:cubicBezTo>
                <a:cubicBezTo>
                  <a:pt x="625170" y="30674"/>
                  <a:pt x="629218" y="44850"/>
                  <a:pt x="637008" y="55756"/>
                </a:cubicBezTo>
                <a:cubicBezTo>
                  <a:pt x="647810" y="70879"/>
                  <a:pt x="660611" y="84600"/>
                  <a:pt x="670461" y="100360"/>
                </a:cubicBezTo>
                <a:cubicBezTo>
                  <a:pt x="679271" y="114457"/>
                  <a:pt x="685330" y="130097"/>
                  <a:pt x="692764" y="144965"/>
                </a:cubicBezTo>
                <a:cubicBezTo>
                  <a:pt x="732646" y="304495"/>
                  <a:pt x="720318" y="238063"/>
                  <a:pt x="692764" y="568712"/>
                </a:cubicBezTo>
                <a:cubicBezTo>
                  <a:pt x="691891" y="579189"/>
                  <a:pt x="679865" y="586312"/>
                  <a:pt x="670461" y="591014"/>
                </a:cubicBezTo>
                <a:cubicBezTo>
                  <a:pt x="656753" y="597868"/>
                  <a:pt x="640724" y="598448"/>
                  <a:pt x="625856" y="602165"/>
                </a:cubicBezTo>
                <a:cubicBezTo>
                  <a:pt x="549169" y="653290"/>
                  <a:pt x="584378" y="638294"/>
                  <a:pt x="525495" y="657921"/>
                </a:cubicBezTo>
                <a:cubicBezTo>
                  <a:pt x="387963" y="654204"/>
                  <a:pt x="250097" y="657060"/>
                  <a:pt x="112900" y="646770"/>
                </a:cubicBezTo>
                <a:cubicBezTo>
                  <a:pt x="99536" y="645768"/>
                  <a:pt x="89912" y="632840"/>
                  <a:pt x="79447" y="624468"/>
                </a:cubicBezTo>
                <a:cubicBezTo>
                  <a:pt x="0" y="560910"/>
                  <a:pt x="126653" y="648504"/>
                  <a:pt x="23691" y="579863"/>
                </a:cubicBezTo>
                <a:cubicBezTo>
                  <a:pt x="25991" y="552258"/>
                  <a:pt x="36882" y="399357"/>
                  <a:pt x="45993" y="356839"/>
                </a:cubicBezTo>
                <a:cubicBezTo>
                  <a:pt x="50919" y="333852"/>
                  <a:pt x="60861" y="312234"/>
                  <a:pt x="68295" y="289931"/>
                </a:cubicBezTo>
                <a:lnTo>
                  <a:pt x="79447" y="256478"/>
                </a:lnTo>
                <a:cubicBezTo>
                  <a:pt x="83164" y="245327"/>
                  <a:pt x="82286" y="231336"/>
                  <a:pt x="90598" y="223024"/>
                </a:cubicBezTo>
                <a:cubicBezTo>
                  <a:pt x="105466" y="208156"/>
                  <a:pt x="117707" y="190083"/>
                  <a:pt x="135203" y="178419"/>
                </a:cubicBezTo>
                <a:cubicBezTo>
                  <a:pt x="238176" y="109770"/>
                  <a:pt x="111504" y="197377"/>
                  <a:pt x="190959" y="133814"/>
                </a:cubicBezTo>
                <a:cubicBezTo>
                  <a:pt x="261290" y="77550"/>
                  <a:pt x="192871" y="143056"/>
                  <a:pt x="246715" y="89209"/>
                </a:cubicBezTo>
                <a:cubicBezTo>
                  <a:pt x="250432" y="78058"/>
                  <a:pt x="251818" y="65835"/>
                  <a:pt x="257866" y="55756"/>
                </a:cubicBezTo>
                <a:cubicBezTo>
                  <a:pt x="274412" y="28179"/>
                  <a:pt x="285923" y="33381"/>
                  <a:pt x="313622" y="22302"/>
                </a:cubicBezTo>
                <a:cubicBezTo>
                  <a:pt x="321339" y="19215"/>
                  <a:pt x="332208" y="3717"/>
                  <a:pt x="335925" y="0"/>
                </a:cubicBezTo>
                <a:close/>
              </a:path>
            </a:pathLst>
          </a:cu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 name="Flowchart: Connector 83"/>
          <p:cNvSpPr/>
          <p:nvPr/>
        </p:nvSpPr>
        <p:spPr>
          <a:xfrm>
            <a:off x="3886200" y="2362200"/>
            <a:ext cx="76200" cy="76200"/>
          </a:xfrm>
          <a:prstGeom prst="flowChartConnector">
            <a:avLst/>
          </a:prstGeom>
          <a:solidFill>
            <a:srgbClr val="1706F8"/>
          </a:solidFill>
          <a:ln>
            <a:solidFill>
              <a:srgbClr val="1706F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 name="Flowchart: Connector 84"/>
          <p:cNvSpPr/>
          <p:nvPr/>
        </p:nvSpPr>
        <p:spPr>
          <a:xfrm>
            <a:off x="4038600" y="2514600"/>
            <a:ext cx="76200" cy="76200"/>
          </a:xfrm>
          <a:prstGeom prst="flowChartConnector">
            <a:avLst/>
          </a:prstGeom>
          <a:solidFill>
            <a:srgbClr val="1706F8"/>
          </a:solidFill>
          <a:ln>
            <a:solidFill>
              <a:srgbClr val="1706F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 name="Flowchart: Connector 85"/>
          <p:cNvSpPr/>
          <p:nvPr/>
        </p:nvSpPr>
        <p:spPr>
          <a:xfrm>
            <a:off x="3733800" y="2819400"/>
            <a:ext cx="76200" cy="76200"/>
          </a:xfrm>
          <a:prstGeom prst="flowChartConnector">
            <a:avLst/>
          </a:prstGeom>
          <a:solidFill>
            <a:srgbClr val="1706F8"/>
          </a:solidFill>
          <a:ln>
            <a:solidFill>
              <a:srgbClr val="1706F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 name="Diagonal Stripe 89"/>
          <p:cNvSpPr/>
          <p:nvPr/>
        </p:nvSpPr>
        <p:spPr>
          <a:xfrm rot="7662498">
            <a:off x="6065838" y="3951288"/>
            <a:ext cx="284162" cy="265112"/>
          </a:xfrm>
          <a:prstGeom prst="diagStrip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91" name="Diagonal Stripe 90"/>
          <p:cNvSpPr/>
          <p:nvPr/>
        </p:nvSpPr>
        <p:spPr>
          <a:xfrm rot="18638517">
            <a:off x="6065837" y="3956051"/>
            <a:ext cx="284163" cy="265112"/>
          </a:xfrm>
          <a:prstGeom prst="diagStrip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92" name="Diagonal Stripe 91"/>
          <p:cNvSpPr/>
          <p:nvPr/>
        </p:nvSpPr>
        <p:spPr>
          <a:xfrm rot="7662498">
            <a:off x="5384007" y="3947318"/>
            <a:ext cx="285750" cy="265113"/>
          </a:xfrm>
          <a:prstGeom prst="diagStrip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93" name="Diagonal Stripe 92"/>
          <p:cNvSpPr/>
          <p:nvPr/>
        </p:nvSpPr>
        <p:spPr>
          <a:xfrm rot="18638517">
            <a:off x="5385594" y="3952081"/>
            <a:ext cx="282575" cy="265113"/>
          </a:xfrm>
          <a:prstGeom prst="diagStrip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94" name="Diagonal Stripe 93"/>
          <p:cNvSpPr/>
          <p:nvPr/>
        </p:nvSpPr>
        <p:spPr>
          <a:xfrm rot="7662498">
            <a:off x="4545807" y="3947318"/>
            <a:ext cx="285750" cy="265113"/>
          </a:xfrm>
          <a:prstGeom prst="diagStrip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95" name="Diagonal Stripe 94"/>
          <p:cNvSpPr/>
          <p:nvPr/>
        </p:nvSpPr>
        <p:spPr>
          <a:xfrm rot="18638517">
            <a:off x="4542631" y="3952082"/>
            <a:ext cx="282575" cy="265112"/>
          </a:xfrm>
          <a:prstGeom prst="diagStrip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96" name="Flowchart: Connector 95"/>
          <p:cNvSpPr/>
          <p:nvPr/>
        </p:nvSpPr>
        <p:spPr>
          <a:xfrm>
            <a:off x="6248400" y="38862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 name="Flowchart: Connector 96"/>
          <p:cNvSpPr/>
          <p:nvPr/>
        </p:nvSpPr>
        <p:spPr>
          <a:xfrm>
            <a:off x="5562600" y="38862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 name="Flowchart: Stored Data 124"/>
          <p:cNvSpPr/>
          <p:nvPr/>
        </p:nvSpPr>
        <p:spPr>
          <a:xfrm rot="16200000">
            <a:off x="4381500" y="5295900"/>
            <a:ext cx="2209800" cy="1981200"/>
          </a:xfrm>
          <a:prstGeom prst="flowChartOnlineStorage">
            <a:avLst/>
          </a:prstGeom>
          <a:solidFill>
            <a:schemeClr val="bg1">
              <a:lumMod val="75000"/>
              <a:alpha val="2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2" name="Straight Connector 131"/>
          <p:cNvCxnSpPr/>
          <p:nvPr/>
        </p:nvCxnSpPr>
        <p:spPr>
          <a:xfrm>
            <a:off x="4191000" y="3352800"/>
            <a:ext cx="2819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4114800" y="4114800"/>
            <a:ext cx="2743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6843" name="TextBox 138"/>
          <p:cNvSpPr txBox="1">
            <a:spLocks noChangeArrowheads="1"/>
          </p:cNvSpPr>
          <p:nvPr/>
        </p:nvSpPr>
        <p:spPr bwMode="auto">
          <a:xfrm>
            <a:off x="685800" y="1066800"/>
            <a:ext cx="2819400" cy="384175"/>
          </a:xfrm>
          <a:prstGeom prst="rect">
            <a:avLst/>
          </a:prstGeom>
          <a:noFill/>
          <a:ln w="9525">
            <a:noFill/>
            <a:miter lim="800000"/>
            <a:headEnd/>
            <a:tailEnd/>
          </a:ln>
        </p:spPr>
        <p:txBody>
          <a:bodyPr>
            <a:spAutoFit/>
          </a:bodyPr>
          <a:lstStyle/>
          <a:p>
            <a:r>
              <a:rPr lang="en-US">
                <a:solidFill>
                  <a:schemeClr val="tx1"/>
                </a:solidFill>
              </a:rPr>
              <a:t>Pre-synaptic Neuron</a:t>
            </a:r>
          </a:p>
        </p:txBody>
      </p:sp>
      <p:sp>
        <p:nvSpPr>
          <p:cNvPr id="246844" name="TextBox 139"/>
          <p:cNvSpPr txBox="1">
            <a:spLocks noChangeArrowheads="1"/>
          </p:cNvSpPr>
          <p:nvPr/>
        </p:nvSpPr>
        <p:spPr bwMode="auto">
          <a:xfrm>
            <a:off x="609600" y="4114800"/>
            <a:ext cx="2590800" cy="384175"/>
          </a:xfrm>
          <a:prstGeom prst="rect">
            <a:avLst/>
          </a:prstGeom>
          <a:noFill/>
          <a:ln w="9525">
            <a:noFill/>
            <a:miter lim="800000"/>
            <a:headEnd/>
            <a:tailEnd/>
          </a:ln>
        </p:spPr>
        <p:txBody>
          <a:bodyPr>
            <a:spAutoFit/>
          </a:bodyPr>
          <a:lstStyle/>
          <a:p>
            <a:r>
              <a:rPr lang="en-US">
                <a:solidFill>
                  <a:schemeClr val="tx1"/>
                </a:solidFill>
              </a:rPr>
              <a:t>Post-synaptic Cell</a:t>
            </a:r>
          </a:p>
        </p:txBody>
      </p:sp>
      <p:sp>
        <p:nvSpPr>
          <p:cNvPr id="246845" name="TextBox 140"/>
          <p:cNvSpPr txBox="1">
            <a:spLocks noChangeArrowheads="1"/>
          </p:cNvSpPr>
          <p:nvPr/>
        </p:nvSpPr>
        <p:spPr bwMode="auto">
          <a:xfrm>
            <a:off x="76200" y="152400"/>
            <a:ext cx="4267200" cy="554038"/>
          </a:xfrm>
          <a:prstGeom prst="rect">
            <a:avLst/>
          </a:prstGeom>
          <a:noFill/>
          <a:ln w="9525">
            <a:noFill/>
            <a:miter lim="800000"/>
            <a:headEnd/>
            <a:tailEnd/>
          </a:ln>
        </p:spPr>
        <p:txBody>
          <a:bodyPr>
            <a:spAutoFit/>
          </a:bodyPr>
          <a:lstStyle/>
          <a:p>
            <a:r>
              <a:rPr lang="en-US" sz="3000" b="0">
                <a:solidFill>
                  <a:srgbClr val="800000"/>
                </a:solidFill>
                <a:latin typeface="Georgia" pitchFamily="18" charset="0"/>
              </a:rPr>
              <a:t>Chemical Synapse</a:t>
            </a:r>
          </a:p>
        </p:txBody>
      </p:sp>
      <p:sp>
        <p:nvSpPr>
          <p:cNvPr id="142" name="Down Arrow 141"/>
          <p:cNvSpPr/>
          <p:nvPr/>
        </p:nvSpPr>
        <p:spPr>
          <a:xfrm>
            <a:off x="4495800" y="0"/>
            <a:ext cx="2057400" cy="1447800"/>
          </a:xfrm>
          <a:prstGeom prst="downArrow">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4" name="Down Arrow 143"/>
          <p:cNvSpPr/>
          <p:nvPr/>
        </p:nvSpPr>
        <p:spPr>
          <a:xfrm>
            <a:off x="4648200" y="4114800"/>
            <a:ext cx="1905000" cy="1143000"/>
          </a:xfrm>
          <a:prstGeom prst="downArrow">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Flowchart: Connector 71"/>
          <p:cNvSpPr/>
          <p:nvPr/>
        </p:nvSpPr>
        <p:spPr>
          <a:xfrm>
            <a:off x="4724400" y="3810000"/>
            <a:ext cx="76200" cy="762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6849" name="Rectangle 72"/>
          <p:cNvSpPr>
            <a:spLocks noChangeArrowheads="1"/>
          </p:cNvSpPr>
          <p:nvPr/>
        </p:nvSpPr>
        <p:spPr bwMode="auto">
          <a:xfrm>
            <a:off x="0" y="5105400"/>
            <a:ext cx="4572000" cy="1554163"/>
          </a:xfrm>
          <a:prstGeom prst="rect">
            <a:avLst/>
          </a:prstGeom>
          <a:noFill/>
          <a:ln w="9525">
            <a:noFill/>
            <a:miter lim="800000"/>
            <a:headEnd/>
            <a:tailEnd/>
          </a:ln>
        </p:spPr>
        <p:txBody>
          <a:bodyPr>
            <a:spAutoFit/>
          </a:bodyPr>
          <a:lstStyle/>
          <a:p>
            <a:r>
              <a:rPr lang="en-US"/>
              <a:t>http://highered.mcgraw-hill.com/olcweb/cgi/pluginpop.cgi?it=swf::535::535::/sites/dl/free/0072437316/120107/bio_c.swf::Function%20of%20the%20Neuromuscular%20Junction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remove" grpId="0" nodeType="click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2000" fill="hold"/>
                                        <p:tgtEl>
                                          <p:spTgt spid="142"/>
                                        </p:tgtEl>
                                        <p:attrNameLst>
                                          <p:attrName>ppt_x</p:attrName>
                                        </p:attrNameLst>
                                      </p:cBhvr>
                                      <p:tavLst>
                                        <p:tav tm="0">
                                          <p:val>
                                            <p:strVal val="#ppt_x"/>
                                          </p:val>
                                        </p:tav>
                                        <p:tav tm="100000">
                                          <p:val>
                                            <p:strVal val="#ppt_x"/>
                                          </p:val>
                                        </p:tav>
                                      </p:tavLst>
                                    </p:anim>
                                    <p:anim calcmode="lin" valueType="num">
                                      <p:cBhvr additive="base">
                                        <p:cTn id="8" dur="2000" fill="hold"/>
                                        <p:tgtEl>
                                          <p:spTgt spid="14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 presetClass="entr" presetSubtype="0" fill="hold" grpId="2" nodeType="afterEffect">
                                  <p:stCondLst>
                                    <p:cond delay="0"/>
                                  </p:stCondLst>
                                  <p:childTnLst>
                                    <p:set>
                                      <p:cBhvr>
                                        <p:cTn id="11" dur="1" fill="hold">
                                          <p:stCondLst>
                                            <p:cond delay="0"/>
                                          </p:stCondLst>
                                        </p:cTn>
                                        <p:tgtEl>
                                          <p:spTgt spid="4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childTnLst>
                                </p:cTn>
                              </p:par>
                            </p:childTnLst>
                          </p:cTn>
                        </p:par>
                        <p:par>
                          <p:cTn id="14" fill="hold">
                            <p:stCondLst>
                              <p:cond delay="2000"/>
                            </p:stCondLst>
                            <p:childTnLst>
                              <p:par>
                                <p:cTn id="15" presetID="0" presetClass="path" presetSubtype="0" accel="50000" decel="50000" fill="hold" grpId="1" nodeType="afterEffect">
                                  <p:stCondLst>
                                    <p:cond delay="0"/>
                                  </p:stCondLst>
                                  <p:childTnLst>
                                    <p:animMotion origin="layout" path="M -0.00017 -3.33333E-6 C -0.00052 0.02963 0.00052 0.06065 -0.00139 0.09121 C -0.00156 0.09306 -0.00434 0.09398 -0.00538 0.09584 C -0.00851 0.09908 -0.00833 0.09954 -0.00955 0.10348 C -0.01059 0.11528 -0.01059 0.12338 -0.01632 0.13241 C -0.01788 0.13982 -0.02135 0.14468 -0.02326 0.15162 C -0.02535 0.15926 -0.02622 0.16829 -0.03021 0.17523 C -0.03142 0.17778 -0.0408 0.19398 -0.04097 0.19584 C -0.04167 0.21204 -0.04097 0.22778 -0.04097 0.24445 " pathEditMode="relative" rAng="0" ptsTypes="ffffffffA">
                                      <p:cBhvr>
                                        <p:cTn id="16" dur="2000" fill="hold"/>
                                        <p:tgtEl>
                                          <p:spTgt spid="47"/>
                                        </p:tgtEl>
                                        <p:attrNameLst>
                                          <p:attrName>ppt_x</p:attrName>
                                          <p:attrName>ppt_y</p:attrName>
                                        </p:attrNameLst>
                                      </p:cBhvr>
                                      <p:rCtr x="-20" y="122"/>
                                    </p:animMotion>
                                  </p:childTnLst>
                                </p:cTn>
                              </p:par>
                              <p:par>
                                <p:cTn id="17" presetID="0" presetClass="path" presetSubtype="0" accel="50000" decel="50000" fill="hold" grpId="1" nodeType="withEffect">
                                  <p:stCondLst>
                                    <p:cond delay="0"/>
                                  </p:stCondLst>
                                  <p:childTnLst>
                                    <p:animMotion origin="layout" path="M 0.00069 -3.33333E-6 C 0.00122 0.02223 -0.0059 0.04167 0.00625 0.05903 C 0.0066 0.06667 0.00521 0.07408 0.00781 0.08079 C 0.00885 0.08403 0.01615 0.08635 0.01615 0.08635 C 0.01771 0.08889 0.02049 0.09051 0.02205 0.09329 C 0.02292 0.09445 0.02292 0.09584 0.02344 0.09699 C 0.02413 0.09885 0.02517 0.1 0.02622 0.10139 C 0.02743 0.10718 0.02622 0.11412 0.02917 0.11968 C 0.03073 0.12246 0.03576 0.1213 0.03889 0.12223 C 0.04306 0.12824 0.04271 0.13426 0.04462 0.14098 C 0.04774 0.15162 0.04375 0.13843 0.04896 0.14908 C 0.05191 0.15602 0.05087 0.16135 0.05729 0.16551 C 0.06389 0.1838 0.05677 0.16135 0.06163 0.19236 C 0.06215 0.19537 0.06441 0.2007 0.06441 0.20116 C 0.06667 0.23079 0.0658 0.21598 0.0658 0.24445 " pathEditMode="relative" rAng="0" ptsTypes="ffffffffffffffA">
                                      <p:cBhvr>
                                        <p:cTn id="18" dur="2000" fill="hold"/>
                                        <p:tgtEl>
                                          <p:spTgt spid="46"/>
                                        </p:tgtEl>
                                        <p:attrNameLst>
                                          <p:attrName>ppt_x</p:attrName>
                                          <p:attrName>ppt_y</p:attrName>
                                        </p:attrNameLst>
                                      </p:cBhvr>
                                      <p:rCtr x="30" y="122"/>
                                    </p:animMotion>
                                  </p:childTnLst>
                                </p:cTn>
                              </p:par>
                            </p:childTnLst>
                          </p:cTn>
                        </p:par>
                        <p:par>
                          <p:cTn id="19" fill="hold">
                            <p:stCondLst>
                              <p:cond delay="4000"/>
                            </p:stCondLst>
                            <p:childTnLst>
                              <p:par>
                                <p:cTn id="20" presetID="0" presetClass="path" presetSubtype="0" accel="50000" decel="50000" fill="hold" grpId="0" nodeType="afterEffect">
                                  <p:stCondLst>
                                    <p:cond delay="0"/>
                                  </p:stCondLst>
                                  <p:childTnLst>
                                    <p:animMotion origin="layout" path="M -6.66667E-6 8.14815E-6 L -6.66667E-6 -0.02222 " pathEditMode="relative" ptsTypes="AA">
                                      <p:cBhvr>
                                        <p:cTn id="21" dur="2000" fill="hold"/>
                                        <p:tgtEl>
                                          <p:spTgt spid="34"/>
                                        </p:tgtEl>
                                        <p:attrNameLst>
                                          <p:attrName>ppt_x</p:attrName>
                                          <p:attrName>ppt_y</p:attrName>
                                        </p:attrNameLst>
                                      </p:cBhvr>
                                    </p:animMotion>
                                  </p:childTnLst>
                                </p:cTn>
                              </p:par>
                              <p:par>
                                <p:cTn id="22" presetID="0" presetClass="path" presetSubtype="0" accel="50000" decel="50000" fill="hold" grpId="0" nodeType="withEffect">
                                  <p:stCondLst>
                                    <p:cond delay="0"/>
                                  </p:stCondLst>
                                  <p:childTnLst>
                                    <p:animMotion origin="layout" path="M 5.55556E-7 7.40741E-7 C -0.05087 0.01018 -0.10174 0.02037 -0.12292 0.02477 " pathEditMode="relative" ptsTypes="aA">
                                      <p:cBhvr>
                                        <p:cTn id="23" dur="2000" fill="hold"/>
                                        <p:tgtEl>
                                          <p:spTgt spid="76"/>
                                        </p:tgtEl>
                                        <p:attrNameLst>
                                          <p:attrName>ppt_x</p:attrName>
                                          <p:attrName>ppt_y</p:attrName>
                                        </p:attrNameLst>
                                      </p:cBhvr>
                                    </p:animMotion>
                                  </p:childTnLst>
                                </p:cTn>
                              </p:par>
                              <p:par>
                                <p:cTn id="24" presetID="0" presetClass="path" presetSubtype="0" accel="50000" decel="50000" fill="hold" grpId="0" nodeType="withEffect">
                                  <p:stCondLst>
                                    <p:cond delay="0"/>
                                  </p:stCondLst>
                                  <p:childTnLst>
                                    <p:animMotion origin="layout" path="M 3.33333E-6 -5.55556E-6 L -0.15834 -5.55556E-6 " pathEditMode="relative" ptsTypes="AA">
                                      <p:cBhvr>
                                        <p:cTn id="25" dur="2000" fill="hold"/>
                                        <p:tgtEl>
                                          <p:spTgt spid="75"/>
                                        </p:tgtEl>
                                        <p:attrNameLst>
                                          <p:attrName>ppt_x</p:attrName>
                                          <p:attrName>ppt_y</p:attrName>
                                        </p:attrNameLst>
                                      </p:cBhvr>
                                    </p:animMotion>
                                  </p:childTnLst>
                                </p:cTn>
                              </p:par>
                              <p:par>
                                <p:cTn id="26" presetID="0" presetClass="path" presetSubtype="0" accel="50000" decel="50000" fill="hold" grpId="0" nodeType="withEffect">
                                  <p:stCondLst>
                                    <p:cond delay="0"/>
                                  </p:stCondLst>
                                  <p:childTnLst>
                                    <p:animMotion origin="layout" path="M -3.33333E-6 -5.55556E-6 L 0.16667 -5.55556E-6 " pathEditMode="relative" ptsTypes="AA">
                                      <p:cBhvr>
                                        <p:cTn id="27" dur="2000" fill="hold"/>
                                        <p:tgtEl>
                                          <p:spTgt spid="86"/>
                                        </p:tgtEl>
                                        <p:attrNameLst>
                                          <p:attrName>ppt_x</p:attrName>
                                          <p:attrName>ppt_y</p:attrName>
                                        </p:attrNameLst>
                                      </p:cBhvr>
                                    </p:animMotion>
                                  </p:childTnLst>
                                </p:cTn>
                              </p:par>
                              <p:par>
                                <p:cTn id="28" presetID="0" presetClass="path" presetSubtype="0" accel="50000" decel="50000" fill="hold" grpId="0" nodeType="withEffect">
                                  <p:stCondLst>
                                    <p:cond delay="0"/>
                                  </p:stCondLst>
                                  <p:childTnLst>
                                    <p:animMotion origin="layout" path="M 6.66667E-6 -2.96296E-6 L 6.66667E-6 -0.02222 " pathEditMode="relative" ptsTypes="AA">
                                      <p:cBhvr>
                                        <p:cTn id="29" dur="2000" fill="hold"/>
                                        <p:tgtEl>
                                          <p:spTgt spid="49"/>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3.05556E-6 -2.96296E-6 L 3.05556E-6 -0.02222 " pathEditMode="relative" ptsTypes="AA">
                                      <p:cBhvr>
                                        <p:cTn id="31" dur="2000" fill="hold"/>
                                        <p:tgtEl>
                                          <p:spTgt spid="51"/>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00469 -0.00533 L -0.00903 -0.01088 " pathEditMode="relative" rAng="0" ptsTypes="AA">
                                      <p:cBhvr>
                                        <p:cTn id="33" dur="2000" fill="hold"/>
                                        <p:tgtEl>
                                          <p:spTgt spid="53"/>
                                        </p:tgtEl>
                                        <p:attrNameLst>
                                          <p:attrName>ppt_x</p:attrName>
                                          <p:attrName>ppt_y</p:attrName>
                                        </p:attrNameLst>
                                      </p:cBhvr>
                                      <p:rCtr x="-2" y="-3"/>
                                    </p:animMotion>
                                  </p:childTnLst>
                                </p:cTn>
                              </p:par>
                              <p:par>
                                <p:cTn id="34" presetID="10" presetClass="entr" presetSubtype="0" fill="hold" grpId="0" nodeType="withEffect">
                                  <p:stCondLst>
                                    <p:cond delay="0"/>
                                  </p:stCondLst>
                                  <p:childTnLst>
                                    <p:set>
                                      <p:cBhvr>
                                        <p:cTn id="35" dur="1" fill="hold">
                                          <p:stCondLst>
                                            <p:cond delay="0"/>
                                          </p:stCondLst>
                                        </p:cTn>
                                        <p:tgtEl>
                                          <p:spTgt spid="127"/>
                                        </p:tgtEl>
                                        <p:attrNameLst>
                                          <p:attrName>style.visibility</p:attrName>
                                        </p:attrNameLst>
                                      </p:cBhvr>
                                      <p:to>
                                        <p:strVal val="visible"/>
                                      </p:to>
                                    </p:set>
                                    <p:animEffect transition="in" filter="fade">
                                      <p:cBhvr>
                                        <p:cTn id="36" dur="2000"/>
                                        <p:tgtEl>
                                          <p:spTgt spid="127"/>
                                        </p:tgtEl>
                                      </p:cBhvr>
                                    </p:animEffect>
                                  </p:childTnLst>
                                </p:cTn>
                              </p:par>
                              <p:par>
                                <p:cTn id="37" presetID="10" presetClass="entr" presetSubtype="0" fill="hold" nodeType="withEffect">
                                  <p:stCondLst>
                                    <p:cond delay="0"/>
                                  </p:stCondLst>
                                  <p:childTnLst>
                                    <p:set>
                                      <p:cBhvr>
                                        <p:cTn id="38" dur="1" fill="hold">
                                          <p:stCondLst>
                                            <p:cond delay="0"/>
                                          </p:stCondLst>
                                        </p:cTn>
                                        <p:tgtEl>
                                          <p:spTgt spid="128"/>
                                        </p:tgtEl>
                                        <p:attrNameLst>
                                          <p:attrName>style.visibility</p:attrName>
                                        </p:attrNameLst>
                                      </p:cBhvr>
                                      <p:to>
                                        <p:strVal val="visible"/>
                                      </p:to>
                                    </p:set>
                                    <p:animEffect transition="in" filter="fade">
                                      <p:cBhvr>
                                        <p:cTn id="39" dur="2000"/>
                                        <p:tgtEl>
                                          <p:spTgt spid="128"/>
                                        </p:tgtEl>
                                      </p:cBhvr>
                                    </p:animEffect>
                                  </p:childTnLst>
                                </p:cTn>
                              </p:par>
                              <p:par>
                                <p:cTn id="40" presetID="10" presetClass="entr" presetSubtype="0" fill="hold" nodeType="withEffect">
                                  <p:stCondLst>
                                    <p:cond delay="0"/>
                                  </p:stCondLst>
                                  <p:childTnLst>
                                    <p:set>
                                      <p:cBhvr>
                                        <p:cTn id="41" dur="1" fill="hold">
                                          <p:stCondLst>
                                            <p:cond delay="0"/>
                                          </p:stCondLst>
                                        </p:cTn>
                                        <p:tgtEl>
                                          <p:spTgt spid="129"/>
                                        </p:tgtEl>
                                        <p:attrNameLst>
                                          <p:attrName>style.visibility</p:attrName>
                                        </p:attrNameLst>
                                      </p:cBhvr>
                                      <p:to>
                                        <p:strVal val="visible"/>
                                      </p:to>
                                    </p:set>
                                    <p:animEffect transition="in" filter="fade">
                                      <p:cBhvr>
                                        <p:cTn id="42" dur="2000"/>
                                        <p:tgtEl>
                                          <p:spTgt spid="129"/>
                                        </p:tgtEl>
                                      </p:cBhvr>
                                    </p:animEffect>
                                  </p:childTnLst>
                                </p:cTn>
                              </p:par>
                              <p:par>
                                <p:cTn id="43" presetID="10" presetClass="entr" presetSubtype="0" fill="hold" nodeType="withEffect">
                                  <p:stCondLst>
                                    <p:cond delay="0"/>
                                  </p:stCondLst>
                                  <p:childTnLst>
                                    <p:set>
                                      <p:cBhvr>
                                        <p:cTn id="44" dur="1" fill="hold">
                                          <p:stCondLst>
                                            <p:cond delay="0"/>
                                          </p:stCondLst>
                                        </p:cTn>
                                        <p:tgtEl>
                                          <p:spTgt spid="130"/>
                                        </p:tgtEl>
                                        <p:attrNameLst>
                                          <p:attrName>style.visibility</p:attrName>
                                        </p:attrNameLst>
                                      </p:cBhvr>
                                      <p:to>
                                        <p:strVal val="visible"/>
                                      </p:to>
                                    </p:set>
                                    <p:animEffect transition="in" filter="fade">
                                      <p:cBhvr>
                                        <p:cTn id="45" dur="2000"/>
                                        <p:tgtEl>
                                          <p:spTgt spid="130"/>
                                        </p:tgtEl>
                                      </p:cBhvr>
                                    </p:animEffect>
                                  </p:childTnLst>
                                </p:cTn>
                              </p:par>
                            </p:childTnLst>
                          </p:cTn>
                        </p:par>
                        <p:par>
                          <p:cTn id="46" fill="hold">
                            <p:stCondLst>
                              <p:cond delay="6000"/>
                            </p:stCondLst>
                            <p:childTnLst>
                              <p:par>
                                <p:cTn id="47" presetID="42" presetClass="path" presetSubtype="0" accel="50000" decel="50000" fill="hold" nodeType="afterEffect">
                                  <p:stCondLst>
                                    <p:cond delay="0"/>
                                  </p:stCondLst>
                                  <p:childTnLst>
                                    <p:animMotion origin="layout" path="M 3.33333E-6 -3.33333E-6 L 3.33333E-6 0.03334 " pathEditMode="relative" rAng="0" ptsTypes="AA">
                                      <p:cBhvr>
                                        <p:cTn id="48" dur="2000" fill="hold"/>
                                        <p:tgtEl>
                                          <p:spTgt spid="82"/>
                                        </p:tgtEl>
                                        <p:attrNameLst>
                                          <p:attrName>ppt_x</p:attrName>
                                          <p:attrName>ppt_y</p:attrName>
                                        </p:attrNameLst>
                                      </p:cBhvr>
                                      <p:rCtr x="0" y="17"/>
                                    </p:animMotion>
                                  </p:childTnLst>
                                </p:cTn>
                              </p:par>
                              <p:par>
                                <p:cTn id="49" presetID="0" presetClass="path" presetSubtype="0" accel="50000" decel="50000" fill="hold" grpId="0" nodeType="withEffect">
                                  <p:stCondLst>
                                    <p:cond delay="0"/>
                                  </p:stCondLst>
                                  <p:childTnLst>
                                    <p:animMotion origin="layout" path="M 0 0 L 0 0.07778 " pathEditMode="relative" ptsTypes="AA">
                                      <p:cBhvr>
                                        <p:cTn id="50" dur="2000" fill="hold"/>
                                        <p:tgtEl>
                                          <p:spTgt spid="41"/>
                                        </p:tgtEl>
                                        <p:attrNameLst>
                                          <p:attrName>ppt_x</p:attrName>
                                          <p:attrName>ppt_y</p:attrName>
                                        </p:attrNameLst>
                                      </p:cBhvr>
                                    </p:animMotion>
                                  </p:childTnLst>
                                </p:cTn>
                              </p:par>
                              <p:par>
                                <p:cTn id="51" presetID="0" presetClass="path" presetSubtype="0" accel="50000" decel="50000" fill="hold" grpId="0" nodeType="withEffect">
                                  <p:stCondLst>
                                    <p:cond delay="0"/>
                                  </p:stCondLst>
                                  <p:childTnLst>
                                    <p:animMotion origin="layout" path="M 0 0 L 0 0.07778 " pathEditMode="relative" ptsTypes="AA">
                                      <p:cBhvr>
                                        <p:cTn id="52" dur="2000" fill="hold"/>
                                        <p:tgtEl>
                                          <p:spTgt spid="43"/>
                                        </p:tgtEl>
                                        <p:attrNameLst>
                                          <p:attrName>ppt_x</p:attrName>
                                          <p:attrName>ppt_y</p:attrName>
                                        </p:attrNameLst>
                                      </p:cBhvr>
                                    </p:animMotion>
                                  </p:childTnLst>
                                </p:cTn>
                              </p:par>
                              <p:par>
                                <p:cTn id="53" presetID="0" presetClass="path" presetSubtype="0" accel="50000" decel="50000" fill="hold" grpId="0" nodeType="withEffect">
                                  <p:stCondLst>
                                    <p:cond delay="0"/>
                                  </p:stCondLst>
                                  <p:childTnLst>
                                    <p:animMotion origin="layout" path="M 0 0 L 0 0.07778 " pathEditMode="relative" ptsTypes="AA">
                                      <p:cBhvr>
                                        <p:cTn id="54" dur="2000" fill="hold"/>
                                        <p:tgtEl>
                                          <p:spTgt spid="44"/>
                                        </p:tgtEl>
                                        <p:attrNameLst>
                                          <p:attrName>ppt_x</p:attrName>
                                          <p:attrName>ppt_y</p:attrName>
                                        </p:attrNameLst>
                                      </p:cBhvr>
                                    </p:animMotion>
                                  </p:childTnLst>
                                </p:cTn>
                              </p:par>
                              <p:par>
                                <p:cTn id="55" presetID="0" presetClass="path" presetSubtype="0" accel="50000" decel="50000" fill="hold" grpId="0" nodeType="withEffect">
                                  <p:stCondLst>
                                    <p:cond delay="0"/>
                                  </p:stCondLst>
                                  <p:childTnLst>
                                    <p:animMotion origin="layout" path="M 0 0 L 0 0.07778 " pathEditMode="relative" ptsTypes="AA">
                                      <p:cBhvr>
                                        <p:cTn id="56" dur="2000" fill="hold"/>
                                        <p:tgtEl>
                                          <p:spTgt spid="54"/>
                                        </p:tgtEl>
                                        <p:attrNameLst>
                                          <p:attrName>ppt_x</p:attrName>
                                          <p:attrName>ppt_y</p:attrName>
                                        </p:attrNameLst>
                                      </p:cBhvr>
                                    </p:animMotion>
                                  </p:childTnLst>
                                </p:cTn>
                              </p:par>
                              <p:par>
                                <p:cTn id="57" presetID="0" presetClass="path" presetSubtype="0" accel="50000" decel="50000" fill="hold" grpId="0" nodeType="withEffect">
                                  <p:stCondLst>
                                    <p:cond delay="0"/>
                                  </p:stCondLst>
                                  <p:childTnLst>
                                    <p:animMotion origin="layout" path="M 0 0 L 0 0.07778 " pathEditMode="relative" ptsTypes="AA">
                                      <p:cBhvr>
                                        <p:cTn id="58" dur="2000" fill="hold"/>
                                        <p:tgtEl>
                                          <p:spTgt spid="57"/>
                                        </p:tgtEl>
                                        <p:attrNameLst>
                                          <p:attrName>ppt_x</p:attrName>
                                          <p:attrName>ppt_y</p:attrName>
                                        </p:attrNameLst>
                                      </p:cBhvr>
                                    </p:animMotion>
                                  </p:childTnLst>
                                </p:cTn>
                              </p:par>
                              <p:par>
                                <p:cTn id="59" presetID="0" presetClass="path" presetSubtype="0" accel="50000" decel="50000" fill="hold" grpId="0" nodeType="withEffect">
                                  <p:stCondLst>
                                    <p:cond delay="0"/>
                                  </p:stCondLst>
                                  <p:childTnLst>
                                    <p:animMotion origin="layout" path="M 0 0 L 0 0.07778 " pathEditMode="relative" ptsTypes="AA">
                                      <p:cBhvr>
                                        <p:cTn id="60" dur="2000" fill="hold"/>
                                        <p:tgtEl>
                                          <p:spTgt spid="58"/>
                                        </p:tgtEl>
                                        <p:attrNameLst>
                                          <p:attrName>ppt_x</p:attrName>
                                          <p:attrName>ppt_y</p:attrName>
                                        </p:attrNameLst>
                                      </p:cBhvr>
                                    </p:animMotion>
                                  </p:childTnLst>
                                </p:cTn>
                              </p:par>
                              <p:par>
                                <p:cTn id="61" presetID="0" presetClass="path" presetSubtype="0" accel="50000" decel="50000" fill="hold" grpId="0" nodeType="withEffect">
                                  <p:stCondLst>
                                    <p:cond delay="0"/>
                                  </p:stCondLst>
                                  <p:childTnLst>
                                    <p:animMotion origin="layout" path="M 0 0 L 0 0.07778 " pathEditMode="relative" ptsTypes="AA">
                                      <p:cBhvr>
                                        <p:cTn id="62" dur="2000" fill="hold"/>
                                        <p:tgtEl>
                                          <p:spTgt spid="59"/>
                                        </p:tgtEl>
                                        <p:attrNameLst>
                                          <p:attrName>ppt_x</p:attrName>
                                          <p:attrName>ppt_y</p:attrName>
                                        </p:attrNameLst>
                                      </p:cBhvr>
                                    </p:animMotion>
                                  </p:childTnLst>
                                </p:cTn>
                              </p:par>
                              <p:par>
                                <p:cTn id="63" presetID="0" presetClass="path" presetSubtype="0" accel="50000" decel="50000" fill="hold" grpId="0" nodeType="withEffect">
                                  <p:stCondLst>
                                    <p:cond delay="0"/>
                                  </p:stCondLst>
                                  <p:childTnLst>
                                    <p:animMotion origin="layout" path="M 0 0 L 0 0.07778 " pathEditMode="relative" ptsTypes="AA">
                                      <p:cBhvr>
                                        <p:cTn id="64" dur="2000" fill="hold"/>
                                        <p:tgtEl>
                                          <p:spTgt spid="60"/>
                                        </p:tgtEl>
                                        <p:attrNameLst>
                                          <p:attrName>ppt_x</p:attrName>
                                          <p:attrName>ppt_y</p:attrName>
                                        </p:attrNameLst>
                                      </p:cBhvr>
                                    </p:animMotion>
                                  </p:childTnLst>
                                </p:cTn>
                              </p:par>
                              <p:par>
                                <p:cTn id="65" presetID="0" presetClass="path" presetSubtype="0" accel="50000" decel="50000" fill="hold" grpId="0" nodeType="withEffect">
                                  <p:stCondLst>
                                    <p:cond delay="0"/>
                                  </p:stCondLst>
                                  <p:childTnLst>
                                    <p:animMotion origin="layout" path="M 0 0 L 0 0.07778 " pathEditMode="relative" ptsTypes="AA">
                                      <p:cBhvr>
                                        <p:cTn id="66" dur="2000" fill="hold"/>
                                        <p:tgtEl>
                                          <p:spTgt spid="61"/>
                                        </p:tgtEl>
                                        <p:attrNameLst>
                                          <p:attrName>ppt_x</p:attrName>
                                          <p:attrName>ppt_y</p:attrName>
                                        </p:attrNameLst>
                                      </p:cBhvr>
                                    </p:animMotion>
                                  </p:childTnLst>
                                </p:cTn>
                              </p:par>
                              <p:par>
                                <p:cTn id="67" presetID="0" presetClass="path" presetSubtype="0" accel="50000" decel="50000" fill="hold" grpId="0" nodeType="withEffect">
                                  <p:stCondLst>
                                    <p:cond delay="0"/>
                                  </p:stCondLst>
                                  <p:childTnLst>
                                    <p:animMotion origin="layout" path="M 0 0 L 0 0.07778 " pathEditMode="relative" ptsTypes="AA">
                                      <p:cBhvr>
                                        <p:cTn id="68" dur="2000" fill="hold"/>
                                        <p:tgtEl>
                                          <p:spTgt spid="62"/>
                                        </p:tgtEl>
                                        <p:attrNameLst>
                                          <p:attrName>ppt_x</p:attrName>
                                          <p:attrName>ppt_y</p:attrName>
                                        </p:attrNameLst>
                                      </p:cBhvr>
                                    </p:animMotion>
                                  </p:childTnLst>
                                </p:cTn>
                              </p:par>
                              <p:par>
                                <p:cTn id="69" presetID="0" presetClass="path" presetSubtype="0" accel="50000" decel="50000" fill="hold" grpId="0" nodeType="withEffect">
                                  <p:stCondLst>
                                    <p:cond delay="0"/>
                                  </p:stCondLst>
                                  <p:childTnLst>
                                    <p:animMotion origin="layout" path="M 0 0 L 0 0.07778 " pathEditMode="relative" ptsTypes="AA">
                                      <p:cBhvr>
                                        <p:cTn id="70" dur="2000" fill="hold"/>
                                        <p:tgtEl>
                                          <p:spTgt spid="64"/>
                                        </p:tgtEl>
                                        <p:attrNameLst>
                                          <p:attrName>ppt_x</p:attrName>
                                          <p:attrName>ppt_y</p:attrName>
                                        </p:attrNameLst>
                                      </p:cBhvr>
                                    </p:animMotion>
                                  </p:childTnLst>
                                </p:cTn>
                              </p:par>
                              <p:par>
                                <p:cTn id="71" presetID="0" presetClass="path" presetSubtype="0" accel="50000" decel="50000" fill="hold" grpId="0" nodeType="withEffect">
                                  <p:stCondLst>
                                    <p:cond delay="0"/>
                                  </p:stCondLst>
                                  <p:childTnLst>
                                    <p:animMotion origin="layout" path="M 0 0 L 0 0.07778 " pathEditMode="relative" ptsTypes="AA">
                                      <p:cBhvr>
                                        <p:cTn id="72" dur="2000" fill="hold"/>
                                        <p:tgtEl>
                                          <p:spTgt spid="65"/>
                                        </p:tgtEl>
                                        <p:attrNameLst>
                                          <p:attrName>ppt_x</p:attrName>
                                          <p:attrName>ppt_y</p:attrName>
                                        </p:attrNameLst>
                                      </p:cBhvr>
                                    </p:animMotion>
                                  </p:childTnLst>
                                </p:cTn>
                              </p:par>
                              <p:par>
                                <p:cTn id="73" presetID="0" presetClass="path" presetSubtype="0" accel="50000" decel="50000" fill="hold" grpId="0" nodeType="withEffect">
                                  <p:stCondLst>
                                    <p:cond delay="0"/>
                                  </p:stCondLst>
                                  <p:childTnLst>
                                    <p:animMotion origin="layout" path="M 0 0 L 0 0.07778 " pathEditMode="relative" ptsTypes="AA">
                                      <p:cBhvr>
                                        <p:cTn id="74" dur="2000" fill="hold"/>
                                        <p:tgtEl>
                                          <p:spTgt spid="66"/>
                                        </p:tgtEl>
                                        <p:attrNameLst>
                                          <p:attrName>ppt_x</p:attrName>
                                          <p:attrName>ppt_y</p:attrName>
                                        </p:attrNameLst>
                                      </p:cBhvr>
                                    </p:animMotion>
                                  </p:childTnLst>
                                </p:cTn>
                              </p:par>
                              <p:par>
                                <p:cTn id="75" presetID="0" presetClass="path" presetSubtype="0" accel="50000" decel="50000" fill="hold" grpId="0" nodeType="withEffect">
                                  <p:stCondLst>
                                    <p:cond delay="0"/>
                                  </p:stCondLst>
                                  <p:childTnLst>
                                    <p:animMotion origin="layout" path="M 0 0 L 0 0.07778 " pathEditMode="relative" ptsTypes="AA">
                                      <p:cBhvr>
                                        <p:cTn id="76" dur="2000" fill="hold"/>
                                        <p:tgtEl>
                                          <p:spTgt spid="67"/>
                                        </p:tgtEl>
                                        <p:attrNameLst>
                                          <p:attrName>ppt_x</p:attrName>
                                          <p:attrName>ppt_y</p:attrName>
                                        </p:attrNameLst>
                                      </p:cBhvr>
                                    </p:animMotion>
                                  </p:childTnLst>
                                </p:cTn>
                              </p:par>
                              <p:par>
                                <p:cTn id="77" presetID="0" presetClass="path" presetSubtype="0" accel="50000" decel="50000" fill="hold" grpId="0" nodeType="withEffect">
                                  <p:stCondLst>
                                    <p:cond delay="0"/>
                                  </p:stCondLst>
                                  <p:childTnLst>
                                    <p:animMotion origin="layout" path="M 0 0 L 0 0.07778 " pathEditMode="relative" ptsTypes="AA">
                                      <p:cBhvr>
                                        <p:cTn id="78" dur="2000" fill="hold"/>
                                        <p:tgtEl>
                                          <p:spTgt spid="70"/>
                                        </p:tgtEl>
                                        <p:attrNameLst>
                                          <p:attrName>ppt_x</p:attrName>
                                          <p:attrName>ppt_y</p:attrName>
                                        </p:attrNameLst>
                                      </p:cBhvr>
                                    </p:animMotion>
                                  </p:childTnLst>
                                </p:cTn>
                              </p:par>
                            </p:childTnLst>
                          </p:cTn>
                        </p:par>
                        <p:par>
                          <p:cTn id="79" fill="hold">
                            <p:stCondLst>
                              <p:cond delay="8000"/>
                            </p:stCondLst>
                            <p:childTnLst>
                              <p:par>
                                <p:cTn id="80" presetID="10" presetClass="entr" presetSubtype="0" fill="hold" grpId="0" nodeType="afterEffect">
                                  <p:stCondLst>
                                    <p:cond delay="0"/>
                                  </p:stCondLst>
                                  <p:childTnLst>
                                    <p:set>
                                      <p:cBhvr>
                                        <p:cTn id="81" dur="1" fill="hold">
                                          <p:stCondLst>
                                            <p:cond delay="0"/>
                                          </p:stCondLst>
                                        </p:cTn>
                                        <p:tgtEl>
                                          <p:spTgt spid="83"/>
                                        </p:tgtEl>
                                        <p:attrNameLst>
                                          <p:attrName>style.visibility</p:attrName>
                                        </p:attrNameLst>
                                      </p:cBhvr>
                                      <p:to>
                                        <p:strVal val="visible"/>
                                      </p:to>
                                    </p:set>
                                    <p:animEffect transition="in" filter="fade">
                                      <p:cBhvr>
                                        <p:cTn id="82" dur="2000"/>
                                        <p:tgtEl>
                                          <p:spTgt spid="83"/>
                                        </p:tgtEl>
                                      </p:cBhvr>
                                    </p:animEffect>
                                  </p:childTnLst>
                                </p:cTn>
                              </p:par>
                            </p:childTnLst>
                          </p:cTn>
                        </p:par>
                        <p:par>
                          <p:cTn id="83" fill="hold">
                            <p:stCondLst>
                              <p:cond delay="10000"/>
                            </p:stCondLst>
                            <p:childTnLst>
                              <p:par>
                                <p:cTn id="84" presetID="1" presetClass="entr" presetSubtype="0" fill="hold" grpId="0" nodeType="afterEffect">
                                  <p:stCondLst>
                                    <p:cond delay="0"/>
                                  </p:stCondLst>
                                  <p:childTnLst>
                                    <p:set>
                                      <p:cBhvr>
                                        <p:cTn id="85" dur="1" fill="hold">
                                          <p:stCondLst>
                                            <p:cond delay="0"/>
                                          </p:stCondLst>
                                        </p:cTn>
                                        <p:tgtEl>
                                          <p:spTgt spid="96"/>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97"/>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72"/>
                                        </p:tgtEl>
                                        <p:attrNameLst>
                                          <p:attrName>style.visibility</p:attrName>
                                        </p:attrNameLst>
                                      </p:cBhvr>
                                      <p:to>
                                        <p:strVal val="visible"/>
                                      </p:to>
                                    </p:set>
                                  </p:childTnLst>
                                </p:cTn>
                              </p:par>
                            </p:childTnLst>
                          </p:cTn>
                        </p:par>
                        <p:par>
                          <p:cTn id="90" fill="hold">
                            <p:stCondLst>
                              <p:cond delay="10000"/>
                            </p:stCondLst>
                            <p:childTnLst>
                              <p:par>
                                <p:cTn id="91" presetID="0" presetClass="path" presetSubtype="0" accel="50000" decel="50000" fill="hold" grpId="0" nodeType="afterEffect">
                                  <p:stCondLst>
                                    <p:cond delay="0"/>
                                  </p:stCondLst>
                                  <p:childTnLst>
                                    <p:animMotion origin="layout" path="M -5.55556E-7 1.85185E-6 L -0.01666 1.85185E-6 " pathEditMode="relative" ptsTypes="AA">
                                      <p:cBhvr>
                                        <p:cTn id="92" dur="2000" fill="hold"/>
                                        <p:tgtEl>
                                          <p:spTgt spid="91"/>
                                        </p:tgtEl>
                                        <p:attrNameLst>
                                          <p:attrName>ppt_x</p:attrName>
                                          <p:attrName>ppt_y</p:attrName>
                                        </p:attrNameLst>
                                      </p:cBhvr>
                                    </p:animMotion>
                                  </p:childTnLst>
                                </p:cTn>
                              </p:par>
                              <p:par>
                                <p:cTn id="93" presetID="0" presetClass="path" presetSubtype="0" accel="50000" decel="50000" fill="hold" grpId="0" nodeType="withEffect">
                                  <p:stCondLst>
                                    <p:cond delay="0"/>
                                  </p:stCondLst>
                                  <p:childTnLst>
                                    <p:animMotion origin="layout" path="M 2.77778E-7 -2.59259E-6 L -0.00833 -2.59259E-6 " pathEditMode="relative" ptsTypes="AA">
                                      <p:cBhvr>
                                        <p:cTn id="94" dur="2000" fill="hold"/>
                                        <p:tgtEl>
                                          <p:spTgt spid="93"/>
                                        </p:tgtEl>
                                        <p:attrNameLst>
                                          <p:attrName>ppt_x</p:attrName>
                                          <p:attrName>ppt_y</p:attrName>
                                        </p:attrNameLst>
                                      </p:cBhvr>
                                    </p:animMotion>
                                  </p:childTnLst>
                                </p:cTn>
                              </p:par>
                              <p:par>
                                <p:cTn id="95" presetID="0" presetClass="path" presetSubtype="0" accel="50000" decel="50000" fill="hold" grpId="0" nodeType="withEffect">
                                  <p:stCondLst>
                                    <p:cond delay="0"/>
                                  </p:stCondLst>
                                  <p:childTnLst>
                                    <p:animMotion origin="layout" path="M -5.55556E-7 1.85185E-6 L -0.02118 -0.0044 " pathEditMode="relative" rAng="0" ptsTypes="AA">
                                      <p:cBhvr>
                                        <p:cTn id="96" dur="2000" fill="hold"/>
                                        <p:tgtEl>
                                          <p:spTgt spid="95"/>
                                        </p:tgtEl>
                                        <p:attrNameLst>
                                          <p:attrName>ppt_x</p:attrName>
                                          <p:attrName>ppt_y</p:attrName>
                                        </p:attrNameLst>
                                      </p:cBhvr>
                                      <p:rCtr x="-11" y="-2"/>
                                    </p:animMotion>
                                  </p:childTnLst>
                                </p:cTn>
                              </p:par>
                            </p:childTnLst>
                          </p:cTn>
                        </p:par>
                        <p:par>
                          <p:cTn id="97" fill="hold">
                            <p:stCondLst>
                              <p:cond delay="12000"/>
                            </p:stCondLst>
                            <p:childTnLst>
                              <p:par>
                                <p:cTn id="98" presetID="1" presetClass="entr" presetSubtype="0" fill="hold" grpId="1" nodeType="afterEffect">
                                  <p:stCondLst>
                                    <p:cond delay="0"/>
                                  </p:stCondLst>
                                  <p:childTnLst>
                                    <p:set>
                                      <p:cBhvr>
                                        <p:cTn id="99" dur="1" fill="hold">
                                          <p:stCondLst>
                                            <p:cond delay="0"/>
                                          </p:stCondLst>
                                        </p:cTn>
                                        <p:tgtEl>
                                          <p:spTgt spid="144"/>
                                        </p:tgtEl>
                                        <p:attrNameLst>
                                          <p:attrName>style.visibility</p:attrName>
                                        </p:attrNameLst>
                                      </p:cBhvr>
                                      <p:to>
                                        <p:strVal val="visible"/>
                                      </p:to>
                                    </p:set>
                                  </p:childTnLst>
                                </p:cTn>
                              </p:par>
                              <p:par>
                                <p:cTn id="100" presetID="0" presetClass="path" presetSubtype="0" accel="50000" decel="50000" fill="hold" grpId="0" nodeType="withEffect">
                                  <p:stCondLst>
                                    <p:cond delay="0"/>
                                  </p:stCondLst>
                                  <p:childTnLst>
                                    <p:animMotion origin="layout" path="M 3.33333E-6 -3.33333E-6 L 0.00416 0.45 " pathEditMode="relative" rAng="0" ptsTypes="AA">
                                      <p:cBhvr>
                                        <p:cTn id="101" dur="2000" fill="hold"/>
                                        <p:tgtEl>
                                          <p:spTgt spid="144"/>
                                        </p:tgtEl>
                                        <p:attrNameLst>
                                          <p:attrName>ppt_x</p:attrName>
                                          <p:attrName>ppt_y</p:attrName>
                                        </p:attrNameLst>
                                      </p:cBhvr>
                                      <p:rCtr x="2" y="2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34" grpId="0" animBg="1"/>
      <p:bldP spid="41" grpId="0" animBg="1"/>
      <p:bldP spid="43" grpId="0" animBg="1"/>
      <p:bldP spid="44" grpId="0" animBg="1"/>
      <p:bldP spid="46" grpId="1" animBg="1"/>
      <p:bldP spid="46" grpId="2" animBg="1"/>
      <p:bldP spid="47" grpId="1" animBg="1"/>
      <p:bldP spid="49" grpId="0" animBg="1"/>
      <p:bldP spid="51" grpId="0" animBg="1"/>
      <p:bldP spid="53" grpId="0" animBg="1"/>
      <p:bldP spid="54" grpId="0" animBg="1"/>
      <p:bldP spid="57" grpId="0" animBg="1"/>
      <p:bldP spid="58" grpId="0" animBg="1"/>
      <p:bldP spid="59" grpId="0" animBg="1"/>
      <p:bldP spid="60" grpId="0" animBg="1"/>
      <p:bldP spid="61" grpId="0" animBg="1"/>
      <p:bldP spid="62" grpId="0" animBg="1"/>
      <p:bldP spid="64" grpId="0" animBg="1"/>
      <p:bldP spid="65" grpId="0" animBg="1"/>
      <p:bldP spid="66" grpId="0" animBg="1"/>
      <p:bldP spid="67" grpId="0" animBg="1"/>
      <p:bldP spid="70" grpId="0" animBg="1"/>
      <p:bldP spid="75" grpId="0" animBg="1"/>
      <p:bldP spid="76" grpId="0" animBg="1"/>
      <p:bldP spid="83" grpId="0" animBg="1"/>
      <p:bldP spid="86" grpId="0" animBg="1"/>
      <p:bldP spid="91" grpId="0" animBg="1"/>
      <p:bldP spid="93" grpId="0" animBg="1"/>
      <p:bldP spid="95" grpId="0" animBg="1"/>
      <p:bldP spid="96" grpId="0" animBg="1"/>
      <p:bldP spid="97" grpId="0" animBg="1"/>
      <p:bldP spid="142" grpId="0" animBg="1"/>
      <p:bldP spid="144" grpId="0" animBg="1"/>
      <p:bldP spid="144" grpId="1" animBg="1"/>
      <p:bldP spid="7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a:xfrm>
            <a:off x="301625" y="155575"/>
            <a:ext cx="8534400" cy="758825"/>
          </a:xfrm>
        </p:spPr>
        <p:txBody>
          <a:bodyPr/>
          <a:lstStyle/>
          <a:p>
            <a:r>
              <a:rPr lang="en-US" smtClean="0"/>
              <a:t>Crayfish NMJ</a:t>
            </a:r>
          </a:p>
        </p:txBody>
      </p:sp>
      <p:sp>
        <p:nvSpPr>
          <p:cNvPr id="5" name="Slide Number Placeholder 4"/>
          <p:cNvSpPr>
            <a:spLocks noGrp="1"/>
          </p:cNvSpPr>
          <p:nvPr>
            <p:ph type="sldNum" sz="quarter" idx="12"/>
          </p:nvPr>
        </p:nvSpPr>
        <p:spPr/>
        <p:txBody>
          <a:bodyPr/>
          <a:lstStyle/>
          <a:p>
            <a:pPr>
              <a:defRPr/>
            </a:pPr>
            <a:fld id="{659294CF-0C30-44C5-B9FE-D41A86BE21C9}" type="slidenum">
              <a:rPr lang="en-US" smtClean="0"/>
              <a:pPr>
                <a:defRPr/>
              </a:pPr>
              <a:t>45</a:t>
            </a:fld>
            <a:endParaRPr lang="en-US" dirty="0"/>
          </a:p>
        </p:txBody>
      </p:sp>
      <p:pic>
        <p:nvPicPr>
          <p:cNvPr id="248835" name="Picture 6" descr="NMJ 2.tif"/>
          <p:cNvPicPr>
            <a:picLocks noChangeAspect="1"/>
          </p:cNvPicPr>
          <p:nvPr/>
        </p:nvPicPr>
        <p:blipFill>
          <a:blip r:embed="rId3" cstate="print"/>
          <a:srcRect/>
          <a:stretch>
            <a:fillRect/>
          </a:stretch>
        </p:blipFill>
        <p:spPr bwMode="auto">
          <a:xfrm>
            <a:off x="762000" y="1603375"/>
            <a:ext cx="7634288" cy="4721225"/>
          </a:xfrm>
          <a:prstGeom prst="rect">
            <a:avLst/>
          </a:prstGeom>
          <a:noFill/>
          <a:ln w="9525">
            <a:solidFill>
              <a:srgbClr val="A2A8BA"/>
            </a:solidFill>
            <a:miter lim="800000"/>
            <a:headEnd/>
            <a:tailEnd/>
          </a:ln>
        </p:spPr>
      </p:pic>
      <p:sp>
        <p:nvSpPr>
          <p:cNvPr id="8" name="Flowchart: Connector 7"/>
          <p:cNvSpPr/>
          <p:nvPr/>
        </p:nvSpPr>
        <p:spPr>
          <a:xfrm>
            <a:off x="4191000" y="4111625"/>
            <a:ext cx="152400" cy="152400"/>
          </a:xfrm>
          <a:prstGeom prst="flowChartConnector">
            <a:avLst/>
          </a:prstGeom>
          <a:solidFill>
            <a:srgbClr val="FF0000"/>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lowchart: Connector 8"/>
          <p:cNvSpPr/>
          <p:nvPr/>
        </p:nvSpPr>
        <p:spPr>
          <a:xfrm>
            <a:off x="4343400" y="4264025"/>
            <a:ext cx="152400" cy="152400"/>
          </a:xfrm>
          <a:prstGeom prst="flowChartConnector">
            <a:avLst/>
          </a:prstGeom>
          <a:solidFill>
            <a:srgbClr val="FF0000"/>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Flowchart: Connector 9"/>
          <p:cNvSpPr/>
          <p:nvPr/>
        </p:nvSpPr>
        <p:spPr>
          <a:xfrm>
            <a:off x="4495800" y="4111625"/>
            <a:ext cx="152400" cy="152400"/>
          </a:xfrm>
          <a:prstGeom prst="flowChartConnector">
            <a:avLst/>
          </a:prstGeom>
          <a:solidFill>
            <a:srgbClr val="FF0000"/>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Flowchart: Connector 10"/>
          <p:cNvSpPr/>
          <p:nvPr/>
        </p:nvSpPr>
        <p:spPr>
          <a:xfrm>
            <a:off x="4343400" y="3959225"/>
            <a:ext cx="152400" cy="152400"/>
          </a:xfrm>
          <a:prstGeom prst="flowChartConnector">
            <a:avLst/>
          </a:prstGeom>
          <a:solidFill>
            <a:srgbClr val="FF0000"/>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ight Arrow 11"/>
          <p:cNvSpPr/>
          <p:nvPr/>
        </p:nvSpPr>
        <p:spPr>
          <a:xfrm rot="10800000">
            <a:off x="4572000" y="3505200"/>
            <a:ext cx="685800" cy="152400"/>
          </a:xfrm>
          <a:prstGeom prst="rightArrow">
            <a:avLst/>
          </a:prstGeom>
          <a:solidFill>
            <a:srgbClr val="1706F8"/>
          </a:solidFill>
          <a:ln>
            <a:solidFill>
              <a:srgbClr val="1706F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8841" name="TextBox 12"/>
          <p:cNvSpPr txBox="1">
            <a:spLocks noChangeArrowheads="1"/>
          </p:cNvSpPr>
          <p:nvPr/>
        </p:nvSpPr>
        <p:spPr bwMode="auto">
          <a:xfrm>
            <a:off x="5334000" y="3352800"/>
            <a:ext cx="762000" cy="477838"/>
          </a:xfrm>
          <a:prstGeom prst="rect">
            <a:avLst/>
          </a:prstGeom>
          <a:noFill/>
          <a:ln w="9525">
            <a:noFill/>
            <a:miter lim="800000"/>
            <a:headEnd/>
            <a:tailEnd/>
          </a:ln>
        </p:spPr>
        <p:txBody>
          <a:bodyPr>
            <a:spAutoFit/>
          </a:bodyPr>
          <a:lstStyle/>
          <a:p>
            <a:r>
              <a:rPr lang="en-US" sz="2500">
                <a:solidFill>
                  <a:srgbClr val="1706F8"/>
                </a:solidFill>
              </a:rPr>
              <a:t>Ca</a:t>
            </a:r>
            <a:r>
              <a:rPr lang="en-US" sz="2500" baseline="30000">
                <a:solidFill>
                  <a:srgbClr val="1706F8"/>
                </a:solidFill>
              </a:rPr>
              <a:t>2+</a:t>
            </a:r>
          </a:p>
        </p:txBody>
      </p:sp>
      <p:sp>
        <p:nvSpPr>
          <p:cNvPr id="248842" name="TextBox 13"/>
          <p:cNvSpPr txBox="1">
            <a:spLocks noChangeArrowheads="1"/>
          </p:cNvSpPr>
          <p:nvPr/>
        </p:nvSpPr>
        <p:spPr bwMode="auto">
          <a:xfrm>
            <a:off x="3048000" y="3810000"/>
            <a:ext cx="1447800" cy="400050"/>
          </a:xfrm>
          <a:prstGeom prst="rect">
            <a:avLst/>
          </a:prstGeom>
          <a:noFill/>
          <a:ln w="9525">
            <a:noFill/>
            <a:miter lim="800000"/>
            <a:headEnd/>
            <a:tailEnd/>
          </a:ln>
        </p:spPr>
        <p:txBody>
          <a:bodyPr>
            <a:spAutoFit/>
          </a:bodyPr>
          <a:lstStyle/>
          <a:p>
            <a:r>
              <a:rPr lang="en-US" sz="2000">
                <a:solidFill>
                  <a:srgbClr val="FF0000"/>
                </a:solidFill>
              </a:rPr>
              <a:t>Glutamate</a:t>
            </a:r>
          </a:p>
        </p:txBody>
      </p:sp>
      <p:sp>
        <p:nvSpPr>
          <p:cNvPr id="248843" name="TextBox 14"/>
          <p:cNvSpPr txBox="1">
            <a:spLocks noChangeArrowheads="1"/>
          </p:cNvSpPr>
          <p:nvPr/>
        </p:nvSpPr>
        <p:spPr bwMode="auto">
          <a:xfrm>
            <a:off x="762000" y="1524000"/>
            <a:ext cx="1905000" cy="384175"/>
          </a:xfrm>
          <a:prstGeom prst="rect">
            <a:avLst/>
          </a:prstGeom>
          <a:noFill/>
          <a:ln w="9525">
            <a:noFill/>
            <a:miter lim="800000"/>
            <a:headEnd/>
            <a:tailEnd/>
          </a:ln>
        </p:spPr>
        <p:txBody>
          <a:bodyPr>
            <a:spAutoFit/>
          </a:bodyPr>
          <a:lstStyle/>
          <a:p>
            <a:r>
              <a:rPr lang="en-US">
                <a:solidFill>
                  <a:schemeClr val="tx1"/>
                </a:solidFill>
              </a:rPr>
              <a:t>Pre-synaptic</a:t>
            </a:r>
          </a:p>
        </p:txBody>
      </p:sp>
      <p:sp>
        <p:nvSpPr>
          <p:cNvPr id="16" name="TextBox 15"/>
          <p:cNvSpPr txBox="1"/>
          <p:nvPr/>
        </p:nvSpPr>
        <p:spPr>
          <a:xfrm>
            <a:off x="1905000" y="2895600"/>
            <a:ext cx="1676400" cy="400050"/>
          </a:xfrm>
          <a:prstGeom prst="rect">
            <a:avLst/>
          </a:prstGeom>
          <a:noFill/>
        </p:spPr>
        <p:txBody>
          <a:bodyPr>
            <a:spAutoFit/>
          </a:bodyPr>
          <a:lstStyle/>
          <a:p>
            <a:pPr>
              <a:defRPr/>
            </a:pPr>
            <a:r>
              <a:rPr lang="en-US" sz="2000" dirty="0">
                <a:solidFill>
                  <a:schemeClr val="accent6">
                    <a:lumMod val="75000"/>
                  </a:schemeClr>
                </a:solidFill>
                <a:latin typeface="+mn-lt"/>
              </a:rPr>
              <a:t>Motor Nerve</a:t>
            </a:r>
          </a:p>
        </p:txBody>
      </p:sp>
      <p:sp>
        <p:nvSpPr>
          <p:cNvPr id="248845" name="TextBox 16"/>
          <p:cNvSpPr txBox="1">
            <a:spLocks noChangeArrowheads="1"/>
          </p:cNvSpPr>
          <p:nvPr/>
        </p:nvSpPr>
        <p:spPr bwMode="auto">
          <a:xfrm>
            <a:off x="762000" y="5867400"/>
            <a:ext cx="1905000" cy="384175"/>
          </a:xfrm>
          <a:prstGeom prst="rect">
            <a:avLst/>
          </a:prstGeom>
          <a:noFill/>
          <a:ln w="9525">
            <a:noFill/>
            <a:miter lim="800000"/>
            <a:headEnd/>
            <a:tailEnd/>
          </a:ln>
        </p:spPr>
        <p:txBody>
          <a:bodyPr>
            <a:spAutoFit/>
          </a:bodyPr>
          <a:lstStyle/>
          <a:p>
            <a:r>
              <a:rPr lang="en-US">
                <a:solidFill>
                  <a:schemeClr val="tx1"/>
                </a:solidFill>
              </a:rPr>
              <a:t>Post-synaptic</a:t>
            </a:r>
          </a:p>
        </p:txBody>
      </p:sp>
      <p:sp>
        <p:nvSpPr>
          <p:cNvPr id="18" name="TextBox 17"/>
          <p:cNvSpPr txBox="1"/>
          <p:nvPr/>
        </p:nvSpPr>
        <p:spPr>
          <a:xfrm>
            <a:off x="762000" y="4476750"/>
            <a:ext cx="1905000" cy="400050"/>
          </a:xfrm>
          <a:prstGeom prst="rect">
            <a:avLst/>
          </a:prstGeom>
          <a:noFill/>
        </p:spPr>
        <p:txBody>
          <a:bodyPr>
            <a:spAutoFit/>
          </a:bodyPr>
          <a:lstStyle/>
          <a:p>
            <a:pPr>
              <a:defRPr/>
            </a:pPr>
            <a:r>
              <a:rPr lang="en-US" sz="2000" dirty="0">
                <a:solidFill>
                  <a:schemeClr val="accent6">
                    <a:lumMod val="75000"/>
                  </a:schemeClr>
                </a:solidFill>
                <a:latin typeface="+mn-lt"/>
              </a:rPr>
              <a:t>Muscle Fiber</a:t>
            </a:r>
          </a:p>
        </p:txBody>
      </p:sp>
      <p:grpSp>
        <p:nvGrpSpPr>
          <p:cNvPr id="32" name="Group 31"/>
          <p:cNvGrpSpPr>
            <a:grpSpLocks/>
          </p:cNvGrpSpPr>
          <p:nvPr/>
        </p:nvGrpSpPr>
        <p:grpSpPr bwMode="auto">
          <a:xfrm>
            <a:off x="4498975" y="1849438"/>
            <a:ext cx="3260725" cy="969962"/>
            <a:chOff x="4498460" y="1849564"/>
            <a:chExt cx="3261225" cy="969533"/>
          </a:xfrm>
        </p:grpSpPr>
        <p:grpSp>
          <p:nvGrpSpPr>
            <p:cNvPr id="248857" name="Group 39"/>
            <p:cNvGrpSpPr>
              <a:grpSpLocks/>
            </p:cNvGrpSpPr>
            <p:nvPr/>
          </p:nvGrpSpPr>
          <p:grpSpPr bwMode="auto">
            <a:xfrm rot="-4146835">
              <a:off x="5443714" y="904310"/>
              <a:ext cx="969533" cy="2860042"/>
              <a:chOff x="6257563" y="5721290"/>
              <a:chExt cx="805045" cy="1438020"/>
            </a:xfrm>
          </p:grpSpPr>
          <p:cxnSp>
            <p:nvCxnSpPr>
              <p:cNvPr id="28" name="Straight Connector 27"/>
              <p:cNvCxnSpPr>
                <a:stCxn id="30" idx="7"/>
              </p:cNvCxnSpPr>
              <p:nvPr/>
            </p:nvCxnSpPr>
            <p:spPr>
              <a:xfrm rot="14724250" flipH="1">
                <a:off x="6279943" y="6300347"/>
                <a:ext cx="1361921" cy="202908"/>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30" idx="2"/>
              </p:cNvCxnSpPr>
              <p:nvPr/>
            </p:nvCxnSpPr>
            <p:spPr>
              <a:xfrm rot="20124250" flipH="1">
                <a:off x="6698520" y="5779841"/>
                <a:ext cx="34257" cy="1378685"/>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0" name="Flowchart: Connector 29"/>
              <p:cNvSpPr/>
              <p:nvPr/>
            </p:nvSpPr>
            <p:spPr>
              <a:xfrm>
                <a:off x="6258186" y="5796005"/>
                <a:ext cx="167334" cy="85419"/>
              </a:xfrm>
              <a:prstGeom prst="flowChartConnector">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48858" name="TextBox 30"/>
            <p:cNvSpPr txBox="1">
              <a:spLocks noChangeArrowheads="1"/>
            </p:cNvSpPr>
            <p:nvPr/>
          </p:nvSpPr>
          <p:spPr bwMode="auto">
            <a:xfrm rot="-342578">
              <a:off x="5245085" y="1876740"/>
              <a:ext cx="2514600" cy="381000"/>
            </a:xfrm>
            <a:prstGeom prst="rect">
              <a:avLst/>
            </a:prstGeom>
            <a:noFill/>
            <a:ln w="9525">
              <a:noFill/>
              <a:miter lim="800000"/>
              <a:headEnd/>
              <a:tailEnd/>
            </a:ln>
          </p:spPr>
          <p:txBody>
            <a:bodyPr>
              <a:spAutoFit/>
            </a:bodyPr>
            <a:lstStyle/>
            <a:p>
              <a:r>
                <a:rPr lang="en-US">
                  <a:solidFill>
                    <a:schemeClr val="tx1"/>
                  </a:solidFill>
                </a:rPr>
                <a:t>Intracellular Electrode</a:t>
              </a:r>
            </a:p>
          </p:txBody>
        </p:sp>
      </p:grpSp>
      <p:grpSp>
        <p:nvGrpSpPr>
          <p:cNvPr id="33" name="Group 32"/>
          <p:cNvGrpSpPr>
            <a:grpSpLocks/>
          </p:cNvGrpSpPr>
          <p:nvPr/>
        </p:nvGrpSpPr>
        <p:grpSpPr bwMode="auto">
          <a:xfrm rot="-2522780">
            <a:off x="5978525" y="3405188"/>
            <a:ext cx="3260725" cy="969962"/>
            <a:chOff x="4498460" y="1849564"/>
            <a:chExt cx="3261225" cy="969533"/>
          </a:xfrm>
        </p:grpSpPr>
        <p:grpSp>
          <p:nvGrpSpPr>
            <p:cNvPr id="248852" name="Group 39"/>
            <p:cNvGrpSpPr>
              <a:grpSpLocks/>
            </p:cNvGrpSpPr>
            <p:nvPr/>
          </p:nvGrpSpPr>
          <p:grpSpPr bwMode="auto">
            <a:xfrm rot="-4146835">
              <a:off x="5443718" y="904302"/>
              <a:ext cx="969534" cy="2860042"/>
              <a:chOff x="6257563" y="5721290"/>
              <a:chExt cx="805045" cy="1438020"/>
            </a:xfrm>
          </p:grpSpPr>
          <p:cxnSp>
            <p:nvCxnSpPr>
              <p:cNvPr id="36" name="Straight Connector 35"/>
              <p:cNvCxnSpPr>
                <a:stCxn id="38" idx="7"/>
              </p:cNvCxnSpPr>
              <p:nvPr/>
            </p:nvCxnSpPr>
            <p:spPr>
              <a:xfrm rot="14724250" flipH="1">
                <a:off x="6281056" y="6299930"/>
                <a:ext cx="1361921" cy="202908"/>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8" idx="2"/>
              </p:cNvCxnSpPr>
              <p:nvPr/>
            </p:nvCxnSpPr>
            <p:spPr>
              <a:xfrm rot="20124250" flipH="1">
                <a:off x="6699875" y="5780417"/>
                <a:ext cx="34257" cy="1378685"/>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8" name="Flowchart: Connector 37"/>
              <p:cNvSpPr/>
              <p:nvPr/>
            </p:nvSpPr>
            <p:spPr>
              <a:xfrm>
                <a:off x="6259307" y="5796178"/>
                <a:ext cx="167334" cy="85420"/>
              </a:xfrm>
              <a:prstGeom prst="flowChartConnector">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48853" name="TextBox 34"/>
            <p:cNvSpPr txBox="1">
              <a:spLocks noChangeArrowheads="1"/>
            </p:cNvSpPr>
            <p:nvPr/>
          </p:nvSpPr>
          <p:spPr bwMode="auto">
            <a:xfrm rot="-342578">
              <a:off x="5245085" y="1876740"/>
              <a:ext cx="2514600" cy="381000"/>
            </a:xfrm>
            <a:prstGeom prst="rect">
              <a:avLst/>
            </a:prstGeom>
            <a:noFill/>
            <a:ln w="9525">
              <a:noFill/>
              <a:miter lim="800000"/>
              <a:headEnd/>
              <a:tailEnd/>
            </a:ln>
          </p:spPr>
          <p:txBody>
            <a:bodyPr>
              <a:spAutoFit/>
            </a:bodyPr>
            <a:lstStyle/>
            <a:p>
              <a:r>
                <a:rPr lang="en-US">
                  <a:solidFill>
                    <a:schemeClr val="tx1"/>
                  </a:solidFill>
                </a:rPr>
                <a:t>Intracellular Electrode</a:t>
              </a:r>
            </a:p>
          </p:txBody>
        </p:sp>
      </p:grpSp>
      <p:sp>
        <p:nvSpPr>
          <p:cNvPr id="39" name="TextBox 38"/>
          <p:cNvSpPr txBox="1">
            <a:spLocks noChangeArrowheads="1"/>
          </p:cNvSpPr>
          <p:nvPr/>
        </p:nvSpPr>
        <p:spPr bwMode="auto">
          <a:xfrm>
            <a:off x="5105400" y="5445125"/>
            <a:ext cx="3200400" cy="1108075"/>
          </a:xfrm>
          <a:prstGeom prst="rect">
            <a:avLst/>
          </a:prstGeom>
          <a:noFill/>
          <a:ln w="9525">
            <a:noFill/>
            <a:miter lim="800000"/>
            <a:headEnd/>
            <a:tailEnd/>
          </a:ln>
        </p:spPr>
        <p:txBody>
          <a:bodyPr>
            <a:spAutoFit/>
          </a:bodyPr>
          <a:lstStyle/>
          <a:p>
            <a:r>
              <a:rPr lang="en-US" sz="2200">
                <a:solidFill>
                  <a:schemeClr val="tx1"/>
                </a:solidFill>
              </a:rPr>
              <a:t>Excitatory Post-synaptic Potentials (EPSPs)</a:t>
            </a:r>
          </a:p>
          <a:p>
            <a:endParaRPr lang="en-US" sz="2200">
              <a:solidFill>
                <a:schemeClr val="tx1"/>
              </a:solidFill>
            </a:endParaRPr>
          </a:p>
        </p:txBody>
      </p:sp>
      <p:sp>
        <p:nvSpPr>
          <p:cNvPr id="40" name="TextBox 39"/>
          <p:cNvSpPr txBox="1">
            <a:spLocks noChangeArrowheads="1"/>
          </p:cNvSpPr>
          <p:nvPr/>
        </p:nvSpPr>
        <p:spPr bwMode="auto">
          <a:xfrm rot="-209313">
            <a:off x="5334000" y="2265363"/>
            <a:ext cx="1828800" cy="476250"/>
          </a:xfrm>
          <a:prstGeom prst="rect">
            <a:avLst/>
          </a:prstGeom>
          <a:noFill/>
          <a:ln w="9525">
            <a:noFill/>
            <a:miter lim="800000"/>
            <a:headEnd/>
            <a:tailEnd/>
          </a:ln>
        </p:spPr>
        <p:txBody>
          <a:bodyPr>
            <a:spAutoFit/>
          </a:bodyPr>
          <a:lstStyle/>
          <a:p>
            <a:r>
              <a:rPr lang="en-US" sz="2500">
                <a:solidFill>
                  <a:srgbClr val="7030A0"/>
                </a:solidFill>
              </a:rPr>
              <a:t>Stimulate</a:t>
            </a:r>
          </a:p>
        </p:txBody>
      </p:sp>
      <p:sp>
        <p:nvSpPr>
          <p:cNvPr id="41" name="TextBox 40"/>
          <p:cNvSpPr txBox="1">
            <a:spLocks noChangeArrowheads="1"/>
          </p:cNvSpPr>
          <p:nvPr/>
        </p:nvSpPr>
        <p:spPr bwMode="auto">
          <a:xfrm>
            <a:off x="5867400" y="5160963"/>
            <a:ext cx="1828800" cy="477837"/>
          </a:xfrm>
          <a:prstGeom prst="rect">
            <a:avLst/>
          </a:prstGeom>
          <a:noFill/>
          <a:ln w="9525">
            <a:noFill/>
            <a:miter lim="800000"/>
            <a:headEnd/>
            <a:tailEnd/>
          </a:ln>
        </p:spPr>
        <p:txBody>
          <a:bodyPr>
            <a:spAutoFit/>
          </a:bodyPr>
          <a:lstStyle/>
          <a:p>
            <a:r>
              <a:rPr lang="en-US" sz="2500">
                <a:solidFill>
                  <a:srgbClr val="7030A0"/>
                </a:solidFill>
              </a:rPr>
              <a:t>Record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1"/>
          <p:cNvSpPr>
            <a:spLocks noGrp="1"/>
          </p:cNvSpPr>
          <p:nvPr>
            <p:ph type="title"/>
          </p:nvPr>
        </p:nvSpPr>
        <p:spPr>
          <a:xfrm>
            <a:off x="301625" y="152400"/>
            <a:ext cx="8534400" cy="758825"/>
          </a:xfrm>
        </p:spPr>
        <p:txBody>
          <a:bodyPr/>
          <a:lstStyle/>
          <a:p>
            <a:r>
              <a:rPr lang="en-US" smtClean="0"/>
              <a:t>Recording the Autonomic Response</a:t>
            </a:r>
          </a:p>
        </p:txBody>
      </p:sp>
      <p:sp>
        <p:nvSpPr>
          <p:cNvPr id="5" name="Slide Number Placeholder 4"/>
          <p:cNvSpPr>
            <a:spLocks noGrp="1"/>
          </p:cNvSpPr>
          <p:nvPr>
            <p:ph type="sldNum" sz="quarter" idx="12"/>
          </p:nvPr>
        </p:nvSpPr>
        <p:spPr/>
        <p:txBody>
          <a:bodyPr/>
          <a:lstStyle/>
          <a:p>
            <a:pPr>
              <a:defRPr/>
            </a:pPr>
            <a:fld id="{14FDAE86-5464-4C38-B93C-37D71EA17461}" type="slidenum">
              <a:rPr lang="en-US" smtClean="0"/>
              <a:pPr>
                <a:defRPr/>
              </a:pPr>
              <a:t>46</a:t>
            </a:fld>
            <a:endParaRPr lang="en-US" dirty="0"/>
          </a:p>
        </p:txBody>
      </p:sp>
      <p:pic>
        <p:nvPicPr>
          <p:cNvPr id="250883" name="Picture 18" descr="HR Vr wire modified 2 copy.jpg"/>
          <p:cNvPicPr>
            <a:picLocks noChangeAspect="1" noChangeArrowheads="1"/>
          </p:cNvPicPr>
          <p:nvPr/>
        </p:nvPicPr>
        <p:blipFill>
          <a:blip r:embed="rId3" cstate="print"/>
          <a:srcRect/>
          <a:stretch>
            <a:fillRect/>
          </a:stretch>
        </p:blipFill>
        <p:spPr bwMode="auto">
          <a:xfrm>
            <a:off x="4724400" y="2209800"/>
            <a:ext cx="3848100" cy="2895600"/>
          </a:xfrm>
          <a:prstGeom prst="rect">
            <a:avLst/>
          </a:prstGeom>
          <a:noFill/>
          <a:ln w="9525">
            <a:solidFill>
              <a:srgbClr val="A2A8BA"/>
            </a:solidFill>
            <a:miter lim="800000"/>
            <a:headEnd/>
            <a:tailEnd/>
          </a:ln>
        </p:spPr>
      </p:pic>
      <p:sp>
        <p:nvSpPr>
          <p:cNvPr id="7" name="TextBox 6"/>
          <p:cNvSpPr txBox="1">
            <a:spLocks noChangeArrowheads="1"/>
          </p:cNvSpPr>
          <p:nvPr/>
        </p:nvSpPr>
        <p:spPr bwMode="auto">
          <a:xfrm>
            <a:off x="228600" y="2133600"/>
            <a:ext cx="4191000" cy="3940175"/>
          </a:xfrm>
          <a:prstGeom prst="rect">
            <a:avLst/>
          </a:prstGeom>
          <a:noFill/>
          <a:ln w="9525">
            <a:noFill/>
            <a:miter lim="800000"/>
            <a:headEnd/>
            <a:tailEnd/>
          </a:ln>
        </p:spPr>
        <p:txBody>
          <a:bodyPr>
            <a:spAutoFit/>
          </a:bodyPr>
          <a:lstStyle/>
          <a:p>
            <a:r>
              <a:rPr lang="en-US" sz="2500"/>
              <a:t>Assessment of intrinsic state of the organism</a:t>
            </a:r>
          </a:p>
          <a:p>
            <a:endParaRPr lang="en-US" sz="2500"/>
          </a:p>
          <a:p>
            <a:r>
              <a:rPr lang="en-US" sz="2500"/>
              <a:t>Counts of Heart Rate (HR) &amp; </a:t>
            </a:r>
          </a:p>
          <a:p>
            <a:r>
              <a:rPr lang="en-US" sz="2500"/>
              <a:t>Ventilation Rate (VR)</a:t>
            </a:r>
          </a:p>
          <a:p>
            <a:endParaRPr lang="en-US" sz="2500"/>
          </a:p>
          <a:p>
            <a:r>
              <a:rPr lang="en-US" sz="2500"/>
              <a:t>Direct measure of organism’s response to a changing environment</a:t>
            </a:r>
          </a:p>
          <a:p>
            <a:endParaRPr lang="en-US" sz="25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a:grpSpLocks/>
          </p:cNvGrpSpPr>
          <p:nvPr/>
        </p:nvGrpSpPr>
        <p:grpSpPr bwMode="auto">
          <a:xfrm>
            <a:off x="2286000" y="3163888"/>
            <a:ext cx="5105400" cy="3236912"/>
            <a:chOff x="2286000" y="3164597"/>
            <a:chExt cx="5105400" cy="3236203"/>
          </a:xfrm>
        </p:grpSpPr>
        <p:pic>
          <p:nvPicPr>
            <p:cNvPr id="252946" name="Picture 19" descr="102708aHRVR.jpg"/>
            <p:cNvPicPr>
              <a:picLocks noChangeAspect="1"/>
            </p:cNvPicPr>
            <p:nvPr/>
          </p:nvPicPr>
          <p:blipFill>
            <a:blip r:embed="rId3" cstate="print"/>
            <a:srcRect/>
            <a:stretch>
              <a:fillRect/>
            </a:stretch>
          </p:blipFill>
          <p:spPr bwMode="auto">
            <a:xfrm>
              <a:off x="2286000" y="3164597"/>
              <a:ext cx="5105400" cy="3236203"/>
            </a:xfrm>
            <a:prstGeom prst="rect">
              <a:avLst/>
            </a:prstGeom>
            <a:noFill/>
            <a:ln w="9525">
              <a:solidFill>
                <a:schemeClr val="tx1"/>
              </a:solidFill>
              <a:miter lim="800000"/>
              <a:headEnd/>
              <a:tailEnd/>
            </a:ln>
          </p:spPr>
        </p:pic>
        <p:cxnSp>
          <p:nvCxnSpPr>
            <p:cNvPr id="21" name="Straight Connector 20"/>
            <p:cNvCxnSpPr/>
            <p:nvPr/>
          </p:nvCxnSpPr>
          <p:spPr>
            <a:xfrm>
              <a:off x="3124200" y="4039117"/>
              <a:ext cx="457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2930" name="Title 1"/>
          <p:cNvSpPr>
            <a:spLocks noGrp="1"/>
          </p:cNvSpPr>
          <p:nvPr>
            <p:ph type="title"/>
          </p:nvPr>
        </p:nvSpPr>
        <p:spPr>
          <a:xfrm>
            <a:off x="301625" y="381000"/>
            <a:ext cx="8534400" cy="533400"/>
          </a:xfrm>
        </p:spPr>
        <p:txBody>
          <a:bodyPr/>
          <a:lstStyle/>
          <a:p>
            <a:pPr eaLnBrk="1" hangingPunct="1"/>
            <a:r>
              <a:rPr lang="en-US" smtClean="0">
                <a:solidFill>
                  <a:srgbClr val="7A0000"/>
                </a:solidFill>
              </a:rPr>
              <a:t>Autonomic Recordings </a:t>
            </a:r>
            <a:endParaRPr lang="en-US" baseline="30000" smtClean="0">
              <a:solidFill>
                <a:srgbClr val="7A0000"/>
              </a:solidFill>
            </a:endParaRPr>
          </a:p>
        </p:txBody>
      </p:sp>
      <p:sp>
        <p:nvSpPr>
          <p:cNvPr id="5" name="Slide Number Placeholder 4"/>
          <p:cNvSpPr>
            <a:spLocks noGrp="1"/>
          </p:cNvSpPr>
          <p:nvPr>
            <p:ph type="sldNum" sz="quarter" idx="12"/>
          </p:nvPr>
        </p:nvSpPr>
        <p:spPr/>
        <p:txBody>
          <a:bodyPr/>
          <a:lstStyle/>
          <a:p>
            <a:pPr>
              <a:defRPr/>
            </a:pPr>
            <a:fld id="{DE617255-6B8B-4C6F-AE18-AA4C877209E2}" type="slidenum">
              <a:rPr lang="en-US"/>
              <a:pPr>
                <a:defRPr/>
              </a:pPr>
              <a:t>47</a:t>
            </a:fld>
            <a:endParaRPr lang="en-US"/>
          </a:p>
        </p:txBody>
      </p:sp>
      <p:pic>
        <p:nvPicPr>
          <p:cNvPr id="54" name="Picture 70" descr="% Change HR Sig.jpg"/>
          <p:cNvPicPr>
            <a:picLocks noChangeAspect="1"/>
          </p:cNvPicPr>
          <p:nvPr/>
        </p:nvPicPr>
        <p:blipFill>
          <a:blip r:embed="rId4" cstate="print"/>
          <a:srcRect/>
          <a:stretch>
            <a:fillRect/>
          </a:stretch>
        </p:blipFill>
        <p:spPr bwMode="auto">
          <a:xfrm>
            <a:off x="1349375" y="3505200"/>
            <a:ext cx="3108325" cy="2895600"/>
          </a:xfrm>
          <a:prstGeom prst="rect">
            <a:avLst/>
          </a:prstGeom>
          <a:noFill/>
          <a:ln w="9525">
            <a:solidFill>
              <a:schemeClr val="tx1"/>
            </a:solidFill>
            <a:miter lim="800000"/>
            <a:headEnd/>
            <a:tailEnd/>
          </a:ln>
        </p:spPr>
      </p:pic>
      <p:pic>
        <p:nvPicPr>
          <p:cNvPr id="55" name="Picture 71" descr="%Change VRSig.jpg"/>
          <p:cNvPicPr>
            <a:picLocks noChangeAspect="1"/>
          </p:cNvPicPr>
          <p:nvPr/>
        </p:nvPicPr>
        <p:blipFill>
          <a:blip r:embed="rId5" cstate="print"/>
          <a:srcRect/>
          <a:stretch>
            <a:fillRect/>
          </a:stretch>
        </p:blipFill>
        <p:spPr bwMode="auto">
          <a:xfrm>
            <a:off x="4702175" y="3505200"/>
            <a:ext cx="3090863" cy="2895600"/>
          </a:xfrm>
          <a:prstGeom prst="rect">
            <a:avLst/>
          </a:prstGeom>
          <a:noFill/>
          <a:ln w="9525">
            <a:solidFill>
              <a:schemeClr val="tx1"/>
            </a:solidFill>
            <a:miter lim="800000"/>
            <a:headEnd/>
            <a:tailEnd/>
          </a:ln>
        </p:spPr>
      </p:pic>
      <p:sp>
        <p:nvSpPr>
          <p:cNvPr id="56" name="Rectangle 55"/>
          <p:cNvSpPr/>
          <p:nvPr/>
        </p:nvSpPr>
        <p:spPr>
          <a:xfrm>
            <a:off x="1600200" y="5791200"/>
            <a:ext cx="2819400" cy="122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Rectangle 66"/>
          <p:cNvSpPr/>
          <p:nvPr/>
        </p:nvSpPr>
        <p:spPr>
          <a:xfrm>
            <a:off x="4953000" y="5791200"/>
            <a:ext cx="2819400" cy="122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0"/>
          <p:cNvSpPr txBox="1">
            <a:spLocks noChangeArrowheads="1"/>
          </p:cNvSpPr>
          <p:nvPr/>
        </p:nvSpPr>
        <p:spPr bwMode="auto">
          <a:xfrm>
            <a:off x="2438400" y="1978025"/>
            <a:ext cx="1905000" cy="384175"/>
          </a:xfrm>
          <a:prstGeom prst="rect">
            <a:avLst/>
          </a:prstGeom>
          <a:noFill/>
          <a:ln w="9525">
            <a:noFill/>
            <a:miter lim="800000"/>
            <a:headEnd/>
            <a:tailEnd/>
          </a:ln>
        </p:spPr>
        <p:txBody>
          <a:bodyPr>
            <a:spAutoFit/>
          </a:bodyPr>
          <a:lstStyle/>
          <a:p>
            <a:pPr algn="ctr"/>
            <a:r>
              <a:rPr lang="en-US">
                <a:solidFill>
                  <a:schemeClr val="tx1"/>
                </a:solidFill>
              </a:rPr>
              <a:t>CO2 Exposure</a:t>
            </a:r>
          </a:p>
        </p:txBody>
      </p:sp>
      <p:cxnSp>
        <p:nvCxnSpPr>
          <p:cNvPr id="16" name="Straight Arrow Connector 15"/>
          <p:cNvCxnSpPr/>
          <p:nvPr/>
        </p:nvCxnSpPr>
        <p:spPr>
          <a:xfrm rot="5400000">
            <a:off x="2553494" y="3163094"/>
            <a:ext cx="16002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3" name="Picture 52" descr="100 co2 physiology.tif"/>
          <p:cNvPicPr>
            <a:picLocks noChangeAspect="1"/>
          </p:cNvPicPr>
          <p:nvPr/>
        </p:nvPicPr>
        <p:blipFill>
          <a:blip r:embed="rId6" cstate="print"/>
          <a:srcRect/>
          <a:stretch>
            <a:fillRect/>
          </a:stretch>
        </p:blipFill>
        <p:spPr bwMode="auto">
          <a:xfrm>
            <a:off x="2727325" y="3186113"/>
            <a:ext cx="3438525" cy="3214687"/>
          </a:xfrm>
          <a:prstGeom prst="rect">
            <a:avLst/>
          </a:prstGeom>
          <a:noFill/>
          <a:ln w="9525">
            <a:solidFill>
              <a:schemeClr val="tx1"/>
            </a:solidFill>
            <a:miter lim="800000"/>
            <a:headEnd/>
            <a:tailEnd/>
          </a:ln>
        </p:spPr>
      </p:pic>
      <p:grpSp>
        <p:nvGrpSpPr>
          <p:cNvPr id="28" name="Group 27"/>
          <p:cNvGrpSpPr>
            <a:grpSpLocks/>
          </p:cNvGrpSpPr>
          <p:nvPr/>
        </p:nvGrpSpPr>
        <p:grpSpPr bwMode="auto">
          <a:xfrm>
            <a:off x="4724400" y="2435225"/>
            <a:ext cx="1905000" cy="1223963"/>
            <a:chOff x="4724400" y="2434679"/>
            <a:chExt cx="1905000" cy="1223715"/>
          </a:xfrm>
        </p:grpSpPr>
        <p:cxnSp>
          <p:nvCxnSpPr>
            <p:cNvPr id="22" name="Straight Arrow Connector 21"/>
            <p:cNvCxnSpPr/>
            <p:nvPr/>
          </p:nvCxnSpPr>
          <p:spPr>
            <a:xfrm rot="5400000">
              <a:off x="5295986" y="3237791"/>
              <a:ext cx="838030" cy="31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2945" name="TextBox 23"/>
            <p:cNvSpPr txBox="1">
              <a:spLocks noChangeArrowheads="1"/>
            </p:cNvSpPr>
            <p:nvPr/>
          </p:nvSpPr>
          <p:spPr bwMode="auto">
            <a:xfrm>
              <a:off x="4724400" y="2434679"/>
              <a:ext cx="1905000" cy="384721"/>
            </a:xfrm>
            <a:prstGeom prst="rect">
              <a:avLst/>
            </a:prstGeom>
            <a:noFill/>
            <a:ln w="9525">
              <a:noFill/>
              <a:miter lim="800000"/>
              <a:headEnd/>
              <a:tailEnd/>
            </a:ln>
          </p:spPr>
          <p:txBody>
            <a:bodyPr>
              <a:spAutoFit/>
            </a:bodyPr>
            <a:lstStyle/>
            <a:p>
              <a:pPr algn="ctr"/>
              <a:r>
                <a:rPr lang="en-US">
                  <a:solidFill>
                    <a:srgbClr val="1706F8"/>
                  </a:solidFill>
                </a:rPr>
                <a:t>Ventilation Rate</a:t>
              </a:r>
            </a:p>
          </p:txBody>
        </p:sp>
      </p:grpSp>
      <p:grpSp>
        <p:nvGrpSpPr>
          <p:cNvPr id="29" name="Group 28"/>
          <p:cNvGrpSpPr>
            <a:grpSpLocks/>
          </p:cNvGrpSpPr>
          <p:nvPr/>
        </p:nvGrpSpPr>
        <p:grpSpPr bwMode="auto">
          <a:xfrm>
            <a:off x="7239000" y="3886200"/>
            <a:ext cx="1676400" cy="677863"/>
            <a:chOff x="7239001" y="3886200"/>
            <a:chExt cx="1676399" cy="677108"/>
          </a:xfrm>
        </p:grpSpPr>
        <p:cxnSp>
          <p:nvCxnSpPr>
            <p:cNvPr id="25" name="Straight Arrow Connector 24"/>
            <p:cNvCxnSpPr/>
            <p:nvPr/>
          </p:nvCxnSpPr>
          <p:spPr>
            <a:xfrm rot="10800000">
              <a:off x="7239001" y="4266776"/>
              <a:ext cx="838199" cy="158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2943" name="TextBox 26"/>
            <p:cNvSpPr txBox="1">
              <a:spLocks noChangeArrowheads="1"/>
            </p:cNvSpPr>
            <p:nvPr/>
          </p:nvSpPr>
          <p:spPr bwMode="auto">
            <a:xfrm>
              <a:off x="8001000" y="3886200"/>
              <a:ext cx="914400" cy="677108"/>
            </a:xfrm>
            <a:prstGeom prst="rect">
              <a:avLst/>
            </a:prstGeom>
            <a:noFill/>
            <a:ln w="9525">
              <a:noFill/>
              <a:miter lim="800000"/>
              <a:headEnd/>
              <a:tailEnd/>
            </a:ln>
          </p:spPr>
          <p:txBody>
            <a:bodyPr>
              <a:spAutoFit/>
            </a:bodyPr>
            <a:lstStyle/>
            <a:p>
              <a:pPr algn="ctr"/>
              <a:r>
                <a:rPr lang="en-US">
                  <a:solidFill>
                    <a:srgbClr val="FF0000"/>
                  </a:solidFill>
                </a:rPr>
                <a:t>Heart Rate</a:t>
              </a:r>
            </a:p>
          </p:txBody>
        </p:sp>
      </p:grpSp>
      <p:sp>
        <p:nvSpPr>
          <p:cNvPr id="26" name="TextBox 25"/>
          <p:cNvSpPr txBox="1">
            <a:spLocks noChangeArrowheads="1"/>
          </p:cNvSpPr>
          <p:nvPr/>
        </p:nvSpPr>
        <p:spPr bwMode="auto">
          <a:xfrm>
            <a:off x="3429000" y="3429000"/>
            <a:ext cx="838200" cy="215900"/>
          </a:xfrm>
          <a:prstGeom prst="rect">
            <a:avLst/>
          </a:prstGeom>
          <a:noFill/>
          <a:ln w="9525">
            <a:noFill/>
            <a:miter lim="800000"/>
            <a:headEnd/>
            <a:tailEnd/>
          </a:ln>
        </p:spPr>
        <p:txBody>
          <a:bodyPr>
            <a:spAutoFit/>
          </a:bodyPr>
          <a:lstStyle/>
          <a:p>
            <a:r>
              <a:rPr lang="en-US" sz="800"/>
              <a:t>N=5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19"/>
                                        </p:tgtEl>
                                      </p:cBhvr>
                                      <p:by x="50000" y="50000"/>
                                    </p:animScale>
                                  </p:childTnLst>
                                </p:cTn>
                              </p:par>
                              <p:par>
                                <p:cTn id="7" presetID="56" presetClass="path" presetSubtype="0" accel="50000" decel="50000" fill="hold" nodeType="withEffect">
                                  <p:stCondLst>
                                    <p:cond delay="0"/>
                                  </p:stCondLst>
                                  <p:childTnLst>
                                    <p:animMotion origin="layout" path="M 3.33333E-6 -2.22222E-6 L -0.3625 -0.36389 " pathEditMode="relative" rAng="0" ptsTypes="AA">
                                      <p:cBhvr>
                                        <p:cTn id="8" dur="1000" fill="hold"/>
                                        <p:tgtEl>
                                          <p:spTgt spid="19"/>
                                        </p:tgtEl>
                                        <p:attrNameLst>
                                          <p:attrName>ppt_x</p:attrName>
                                          <p:attrName>ppt_y</p:attrName>
                                        </p:attrNameLst>
                                      </p:cBhvr>
                                      <p:rCtr x="-181" y="-182"/>
                                    </p:animMotion>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6" presetClass="emph" presetSubtype="0" fill="hold" nodeType="withEffect">
                                  <p:stCondLst>
                                    <p:cond delay="0"/>
                                  </p:stCondLst>
                                  <p:childTnLst>
                                    <p:animScale>
                                      <p:cBhvr>
                                        <p:cTn id="26" dur="500" fill="hold"/>
                                        <p:tgtEl>
                                          <p:spTgt spid="53"/>
                                        </p:tgtEl>
                                      </p:cBhvr>
                                      <p:by x="50000" y="50000"/>
                                    </p:animScale>
                                  </p:childTnLst>
                                </p:cTn>
                              </p:par>
                              <p:par>
                                <p:cTn id="27" presetID="56" presetClass="path" presetSubtype="0" accel="50000" decel="50000" fill="hold" nodeType="withEffect">
                                  <p:stCondLst>
                                    <p:cond delay="0"/>
                                  </p:stCondLst>
                                  <p:childTnLst>
                                    <p:animMotion origin="layout" path="M -4.72222E-6 3.88529E-6 L 0.38872 -0.36518 " pathEditMode="relative" rAng="0" ptsTypes="AA">
                                      <p:cBhvr>
                                        <p:cTn id="28" dur="1000" fill="hold"/>
                                        <p:tgtEl>
                                          <p:spTgt spid="53"/>
                                        </p:tgtEl>
                                        <p:attrNameLst>
                                          <p:attrName>ppt_x</p:attrName>
                                          <p:attrName>ppt_y</p:attrName>
                                        </p:attrNameLst>
                                      </p:cBhvr>
                                      <p:rCtr x="194" y="-183"/>
                                    </p:animMotion>
                                  </p:childTnLst>
                                </p:cTn>
                              </p:par>
                              <p:par>
                                <p:cTn id="29" presetID="1"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7" grpId="0" animBg="1"/>
      <p:bldP spid="11" grpId="0"/>
      <p:bldP spid="26" grpId="0"/>
      <p:bldP spid="26"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Title 1"/>
          <p:cNvSpPr>
            <a:spLocks noGrp="1"/>
          </p:cNvSpPr>
          <p:nvPr>
            <p:ph type="title"/>
          </p:nvPr>
        </p:nvSpPr>
        <p:spPr>
          <a:xfrm>
            <a:off x="301625" y="152400"/>
            <a:ext cx="8534400" cy="758825"/>
          </a:xfrm>
        </p:spPr>
        <p:txBody>
          <a:bodyPr/>
          <a:lstStyle/>
          <a:p>
            <a:r>
              <a:rPr lang="en-US" smtClean="0"/>
              <a:t>Physiology:  Heart &amp; Scaphognathite</a:t>
            </a:r>
          </a:p>
        </p:txBody>
      </p:sp>
      <p:sp>
        <p:nvSpPr>
          <p:cNvPr id="5" name="Slide Number Placeholder 4"/>
          <p:cNvSpPr>
            <a:spLocks noGrp="1"/>
          </p:cNvSpPr>
          <p:nvPr>
            <p:ph type="sldNum" sz="quarter" idx="12"/>
          </p:nvPr>
        </p:nvSpPr>
        <p:spPr/>
        <p:txBody>
          <a:bodyPr/>
          <a:lstStyle/>
          <a:p>
            <a:pPr>
              <a:defRPr/>
            </a:pPr>
            <a:fld id="{7DD20774-81F9-4D22-A4FD-68C1BAEFCD62}" type="slidenum">
              <a:rPr lang="en-US" smtClean="0"/>
              <a:pPr>
                <a:defRPr/>
              </a:pPr>
              <a:t>48</a:t>
            </a:fld>
            <a:endParaRPr lang="en-US" dirty="0"/>
          </a:p>
        </p:txBody>
      </p:sp>
      <p:pic>
        <p:nvPicPr>
          <p:cNvPr id="254979" name="Picture 18" descr="HR Vr wire modified 2 copy.jpg"/>
          <p:cNvPicPr>
            <a:picLocks noChangeAspect="1" noChangeArrowheads="1"/>
          </p:cNvPicPr>
          <p:nvPr/>
        </p:nvPicPr>
        <p:blipFill>
          <a:blip r:embed="rId3" cstate="print"/>
          <a:srcRect/>
          <a:stretch>
            <a:fillRect/>
          </a:stretch>
        </p:blipFill>
        <p:spPr bwMode="auto">
          <a:xfrm>
            <a:off x="3657600" y="3200400"/>
            <a:ext cx="1924050" cy="1447800"/>
          </a:xfrm>
          <a:prstGeom prst="rect">
            <a:avLst/>
          </a:prstGeom>
          <a:noFill/>
          <a:ln w="9525">
            <a:solidFill>
              <a:srgbClr val="A2A8BA"/>
            </a:solidFill>
            <a:miter lim="800000"/>
            <a:headEnd/>
            <a:tailEnd/>
          </a:ln>
        </p:spPr>
      </p:pic>
      <p:grpSp>
        <p:nvGrpSpPr>
          <p:cNvPr id="3" name="Group 36"/>
          <p:cNvGrpSpPr>
            <a:grpSpLocks/>
          </p:cNvGrpSpPr>
          <p:nvPr/>
        </p:nvGrpSpPr>
        <p:grpSpPr bwMode="auto">
          <a:xfrm>
            <a:off x="304800" y="1981200"/>
            <a:ext cx="3200400" cy="3962400"/>
            <a:chOff x="4953000" y="1600200"/>
            <a:chExt cx="3824867" cy="4495800"/>
          </a:xfrm>
        </p:grpSpPr>
        <p:grpSp>
          <p:nvGrpSpPr>
            <p:cNvPr id="255004" name="Group 34"/>
            <p:cNvGrpSpPr>
              <a:grpSpLocks/>
            </p:cNvGrpSpPr>
            <p:nvPr/>
          </p:nvGrpSpPr>
          <p:grpSpPr bwMode="auto">
            <a:xfrm>
              <a:off x="4953000" y="1600200"/>
              <a:ext cx="3824867" cy="4495800"/>
              <a:chOff x="4953000" y="1600200"/>
              <a:chExt cx="3824867" cy="4495800"/>
            </a:xfrm>
          </p:grpSpPr>
          <p:grpSp>
            <p:nvGrpSpPr>
              <p:cNvPr id="255006" name="Group 32"/>
              <p:cNvGrpSpPr>
                <a:grpSpLocks/>
              </p:cNvGrpSpPr>
              <p:nvPr/>
            </p:nvGrpSpPr>
            <p:grpSpPr bwMode="auto">
              <a:xfrm>
                <a:off x="4953000" y="1600200"/>
                <a:ext cx="3048000" cy="4495800"/>
                <a:chOff x="5078185" y="1274323"/>
                <a:chExt cx="3102428" cy="4669277"/>
              </a:xfrm>
            </p:grpSpPr>
            <p:grpSp>
              <p:nvGrpSpPr>
                <p:cNvPr id="33" name="Group 6"/>
                <p:cNvGrpSpPr/>
                <p:nvPr/>
              </p:nvGrpSpPr>
              <p:grpSpPr>
                <a:xfrm>
                  <a:off x="5791200" y="1752600"/>
                  <a:ext cx="1676400" cy="1600200"/>
                  <a:chOff x="2286000" y="0"/>
                  <a:chExt cx="1676400" cy="1600200"/>
                </a:xfrm>
                <a:solidFill>
                  <a:srgbClr val="FAFAA4"/>
                </a:solidFill>
              </p:grpSpPr>
              <p:sp>
                <p:nvSpPr>
                  <p:cNvPr id="8" name="Rectangle 7"/>
                  <p:cNvSpPr/>
                  <p:nvPr/>
                </p:nvSpPr>
                <p:spPr>
                  <a:xfrm>
                    <a:off x="2438400" y="0"/>
                    <a:ext cx="1371600" cy="1143000"/>
                  </a:xfrm>
                  <a:prstGeom prst="rect">
                    <a:avLst/>
                  </a:prstGeom>
                  <a:grp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7-Point Star 8"/>
                  <p:cNvSpPr/>
                  <p:nvPr/>
                </p:nvSpPr>
                <p:spPr>
                  <a:xfrm>
                    <a:off x="2286000" y="533400"/>
                    <a:ext cx="1676400" cy="1066800"/>
                  </a:xfrm>
                  <a:prstGeom prst="star7">
                    <a:avLst/>
                  </a:prstGeom>
                  <a:grp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0" name="Heart 9"/>
                <p:cNvSpPr/>
                <p:nvPr/>
              </p:nvSpPr>
              <p:spPr>
                <a:xfrm>
                  <a:off x="5182466" y="3734299"/>
                  <a:ext cx="2894772" cy="2209301"/>
                </a:xfrm>
                <a:prstGeom prst="heart">
                  <a:avLst/>
                </a:prstGeom>
                <a:solidFill>
                  <a:srgbClr val="99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6325698" y="3734299"/>
                  <a:ext cx="75315" cy="748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6325698" y="3275976"/>
                  <a:ext cx="75315" cy="7669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630817" y="2971052"/>
                  <a:ext cx="75315" cy="766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572" y="3429374"/>
                  <a:ext cx="77245" cy="7669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6706132" y="2971052"/>
                  <a:ext cx="75314" cy="766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6781446" y="3201148"/>
                  <a:ext cx="77245" cy="748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6553572" y="3734299"/>
                  <a:ext cx="77245" cy="748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6401013" y="3201148"/>
                  <a:ext cx="77245" cy="748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6630817" y="2896224"/>
                  <a:ext cx="75315" cy="748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a:xfrm>
                  <a:off x="6858691" y="3580902"/>
                  <a:ext cx="75315" cy="766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p:cNvSpPr/>
                <p:nvPr/>
              </p:nvSpPr>
              <p:spPr>
                <a:xfrm>
                  <a:off x="6706132" y="2896224"/>
                  <a:ext cx="75314" cy="748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a:xfrm>
                  <a:off x="6781446" y="2971052"/>
                  <a:ext cx="77245" cy="766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5943333" y="2058149"/>
                  <a:ext cx="1373037" cy="761376"/>
                </a:xfrm>
                <a:prstGeom prst="rect">
                  <a:avLst/>
                </a:prstGeom>
                <a:solidFill>
                  <a:srgbClr val="FAFA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4" name="Straight Connector 23"/>
                <p:cNvCxnSpPr/>
                <p:nvPr/>
              </p:nvCxnSpPr>
              <p:spPr>
                <a:xfrm rot="5400000">
                  <a:off x="6783220" y="2286374"/>
                  <a:ext cx="1066301"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5410182" y="2286374"/>
                  <a:ext cx="106630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Diagonal Stripe 25"/>
                <p:cNvSpPr/>
                <p:nvPr/>
              </p:nvSpPr>
              <p:spPr>
                <a:xfrm rot="18898988">
                  <a:off x="6101031" y="3918047"/>
                  <a:ext cx="377882" cy="152560"/>
                </a:xfrm>
                <a:prstGeom prst="diagStrip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7" name="Diagonal Stripe 26"/>
                <p:cNvSpPr/>
                <p:nvPr/>
              </p:nvSpPr>
              <p:spPr>
                <a:xfrm rot="8169004">
                  <a:off x="6024441" y="3842800"/>
                  <a:ext cx="376572" cy="153398"/>
                </a:xfrm>
                <a:prstGeom prst="diagStrip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8" name="Oval 27"/>
                <p:cNvSpPr/>
                <p:nvPr/>
              </p:nvSpPr>
              <p:spPr>
                <a:xfrm rot="18708991">
                  <a:off x="6901449" y="3814466"/>
                  <a:ext cx="76699" cy="772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rot="18708991">
                  <a:off x="6721854" y="3825690"/>
                  <a:ext cx="76699" cy="772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Diagonal Stripe 29"/>
                <p:cNvSpPr/>
                <p:nvPr/>
              </p:nvSpPr>
              <p:spPr>
                <a:xfrm rot="16007979">
                  <a:off x="6678440" y="3998488"/>
                  <a:ext cx="377882" cy="152559"/>
                </a:xfrm>
                <a:prstGeom prst="diagStrip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1" name="Diagonal Stripe 30"/>
                <p:cNvSpPr/>
                <p:nvPr/>
              </p:nvSpPr>
              <p:spPr>
                <a:xfrm rot="5277995">
                  <a:off x="6600200" y="4001292"/>
                  <a:ext cx="376012" cy="152560"/>
                </a:xfrm>
                <a:prstGeom prst="diagStrip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55031" name="TextBox 31"/>
                <p:cNvSpPr txBox="1">
                  <a:spLocks noChangeArrowheads="1"/>
                </p:cNvSpPr>
                <p:nvPr/>
              </p:nvSpPr>
              <p:spPr bwMode="auto">
                <a:xfrm>
                  <a:off x="5078185" y="1274323"/>
                  <a:ext cx="3102428" cy="431531"/>
                </a:xfrm>
                <a:prstGeom prst="rect">
                  <a:avLst/>
                </a:prstGeom>
                <a:noFill/>
                <a:ln w="9525">
                  <a:noFill/>
                  <a:miter lim="800000"/>
                  <a:headEnd/>
                  <a:tailEnd/>
                </a:ln>
              </p:spPr>
              <p:txBody>
                <a:bodyPr>
                  <a:spAutoFit/>
                </a:bodyPr>
                <a:lstStyle/>
                <a:p>
                  <a:pPr algn="ctr"/>
                  <a:r>
                    <a:rPr lang="en-US" sz="2100">
                      <a:solidFill>
                        <a:schemeClr val="tx1"/>
                      </a:solidFill>
                    </a:rPr>
                    <a:t>Neurogenic</a:t>
                  </a:r>
                </a:p>
              </p:txBody>
            </p:sp>
          </p:grpSp>
          <p:sp>
            <p:nvSpPr>
              <p:cNvPr id="255007" name="TextBox 33"/>
              <p:cNvSpPr txBox="1">
                <a:spLocks noChangeArrowheads="1"/>
              </p:cNvSpPr>
              <p:nvPr/>
            </p:nvSpPr>
            <p:spPr bwMode="auto">
              <a:xfrm>
                <a:off x="7071730" y="3505200"/>
                <a:ext cx="1706137" cy="471430"/>
              </a:xfrm>
              <a:prstGeom prst="rect">
                <a:avLst/>
              </a:prstGeom>
              <a:noFill/>
              <a:ln w="9525">
                <a:noFill/>
                <a:miter lim="800000"/>
                <a:headEnd/>
                <a:tailEnd/>
              </a:ln>
            </p:spPr>
            <p:txBody>
              <a:bodyPr>
                <a:spAutoFit/>
              </a:bodyPr>
              <a:lstStyle/>
              <a:p>
                <a:r>
                  <a:rPr lang="en-US" sz="2100">
                    <a:solidFill>
                      <a:schemeClr val="tx1"/>
                    </a:solidFill>
                  </a:rPr>
                  <a:t>Glutamate</a:t>
                </a:r>
              </a:p>
            </p:txBody>
          </p:sp>
        </p:grpSp>
        <p:sp>
          <p:nvSpPr>
            <p:cNvPr id="255005" name="TextBox 35"/>
            <p:cNvSpPr txBox="1">
              <a:spLocks noChangeArrowheads="1"/>
            </p:cNvSpPr>
            <p:nvPr/>
          </p:nvSpPr>
          <p:spPr bwMode="auto">
            <a:xfrm>
              <a:off x="5410200" y="4674513"/>
              <a:ext cx="2133600" cy="430887"/>
            </a:xfrm>
            <a:prstGeom prst="rect">
              <a:avLst/>
            </a:prstGeom>
            <a:noFill/>
            <a:ln w="9525">
              <a:noFill/>
              <a:miter lim="800000"/>
              <a:headEnd/>
              <a:tailEnd/>
            </a:ln>
          </p:spPr>
          <p:txBody>
            <a:bodyPr>
              <a:spAutoFit/>
            </a:bodyPr>
            <a:lstStyle/>
            <a:p>
              <a:pPr algn="ctr"/>
              <a:r>
                <a:rPr lang="en-US" sz="2200">
                  <a:solidFill>
                    <a:schemeClr val="tx1"/>
                  </a:solidFill>
                </a:rPr>
                <a:t>Gap junctions</a:t>
              </a:r>
            </a:p>
          </p:txBody>
        </p:sp>
      </p:grpSp>
      <p:grpSp>
        <p:nvGrpSpPr>
          <p:cNvPr id="35" name="Group 36"/>
          <p:cNvGrpSpPr>
            <a:grpSpLocks/>
          </p:cNvGrpSpPr>
          <p:nvPr/>
        </p:nvGrpSpPr>
        <p:grpSpPr bwMode="auto">
          <a:xfrm>
            <a:off x="6400800" y="2133600"/>
            <a:ext cx="1993900" cy="3648075"/>
            <a:chOff x="5779223" y="1676400"/>
            <a:chExt cx="1993177" cy="3648577"/>
          </a:xfrm>
        </p:grpSpPr>
        <p:grpSp>
          <p:nvGrpSpPr>
            <p:cNvPr id="254987" name="Group 11"/>
            <p:cNvGrpSpPr>
              <a:grpSpLocks/>
            </p:cNvGrpSpPr>
            <p:nvPr/>
          </p:nvGrpSpPr>
          <p:grpSpPr bwMode="auto">
            <a:xfrm rot="2196163">
              <a:off x="6279663" y="2118017"/>
              <a:ext cx="848952" cy="3206960"/>
              <a:chOff x="6055068" y="2150007"/>
              <a:chExt cx="848952" cy="3206960"/>
            </a:xfrm>
          </p:grpSpPr>
          <p:sp>
            <p:nvSpPr>
              <p:cNvPr id="52" name="Moon 51"/>
              <p:cNvSpPr/>
              <p:nvPr/>
            </p:nvSpPr>
            <p:spPr>
              <a:xfrm rot="1516120">
                <a:off x="6498805" y="2149713"/>
                <a:ext cx="403079" cy="1676631"/>
              </a:xfrm>
              <a:prstGeom prst="mo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lumMod val="75000"/>
                      <a:lumOff val="25000"/>
                    </a:schemeClr>
                  </a:solidFill>
                </a:endParaRPr>
              </a:p>
            </p:txBody>
          </p:sp>
          <p:sp>
            <p:nvSpPr>
              <p:cNvPr id="53" name="Oval 52"/>
              <p:cNvSpPr/>
              <p:nvPr/>
            </p:nvSpPr>
            <p:spPr>
              <a:xfrm>
                <a:off x="6246631" y="3582519"/>
                <a:ext cx="380862" cy="38105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lumMod val="75000"/>
                      <a:lumOff val="25000"/>
                    </a:schemeClr>
                  </a:solidFill>
                </a:endParaRPr>
              </a:p>
            </p:txBody>
          </p:sp>
          <p:sp>
            <p:nvSpPr>
              <p:cNvPr id="54" name="Moon 53"/>
              <p:cNvSpPr/>
              <p:nvPr/>
            </p:nvSpPr>
            <p:spPr>
              <a:xfrm rot="12085181">
                <a:off x="6054631" y="3679609"/>
                <a:ext cx="455447" cy="1676631"/>
              </a:xfrm>
              <a:prstGeom prst="mo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lumMod val="75000"/>
                      <a:lumOff val="25000"/>
                    </a:schemeClr>
                  </a:solidFill>
                </a:endParaRPr>
              </a:p>
            </p:txBody>
          </p:sp>
        </p:grpSp>
        <p:sp>
          <p:nvSpPr>
            <p:cNvPr id="254988" name="TextBox 38"/>
            <p:cNvSpPr txBox="1">
              <a:spLocks noChangeArrowheads="1"/>
            </p:cNvSpPr>
            <p:nvPr/>
          </p:nvSpPr>
          <p:spPr bwMode="auto">
            <a:xfrm>
              <a:off x="6172200" y="1676400"/>
              <a:ext cx="1600200" cy="384721"/>
            </a:xfrm>
            <a:prstGeom prst="rect">
              <a:avLst/>
            </a:prstGeom>
            <a:noFill/>
            <a:ln w="9525">
              <a:noFill/>
              <a:miter lim="800000"/>
              <a:headEnd/>
              <a:tailEnd/>
            </a:ln>
          </p:spPr>
          <p:txBody>
            <a:bodyPr>
              <a:spAutoFit/>
            </a:bodyPr>
            <a:lstStyle/>
            <a:p>
              <a:r>
                <a:rPr lang="en-US">
                  <a:solidFill>
                    <a:schemeClr val="tx1"/>
                  </a:solidFill>
                </a:rPr>
                <a:t>Neurogenic</a:t>
              </a:r>
            </a:p>
          </p:txBody>
        </p:sp>
        <p:grpSp>
          <p:nvGrpSpPr>
            <p:cNvPr id="254989" name="Group 18"/>
            <p:cNvGrpSpPr>
              <a:grpSpLocks/>
            </p:cNvGrpSpPr>
            <p:nvPr/>
          </p:nvGrpSpPr>
          <p:grpSpPr bwMode="auto">
            <a:xfrm rot="-1357258">
              <a:off x="5779223" y="2114794"/>
              <a:ext cx="685800" cy="1388109"/>
              <a:chOff x="5715000" y="1981200"/>
              <a:chExt cx="685800" cy="1388109"/>
            </a:xfrm>
          </p:grpSpPr>
          <p:sp>
            <p:nvSpPr>
              <p:cNvPr id="48" name="7-Point Star 47"/>
              <p:cNvSpPr/>
              <p:nvPr/>
            </p:nvSpPr>
            <p:spPr>
              <a:xfrm>
                <a:off x="5715036" y="2742128"/>
                <a:ext cx="685551" cy="625561"/>
              </a:xfrm>
              <a:prstGeom prst="star7">
                <a:avLst/>
              </a:prstGeom>
              <a:solidFill>
                <a:srgbClr val="FAFAA4"/>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48"/>
              <p:cNvSpPr/>
              <p:nvPr/>
            </p:nvSpPr>
            <p:spPr>
              <a:xfrm>
                <a:off x="5804464" y="1980450"/>
                <a:ext cx="520511" cy="1100288"/>
              </a:xfrm>
              <a:prstGeom prst="rect">
                <a:avLst/>
              </a:prstGeom>
              <a:solidFill>
                <a:srgbClr val="FAFAA4"/>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Rectangle 49"/>
              <p:cNvSpPr/>
              <p:nvPr/>
            </p:nvSpPr>
            <p:spPr>
              <a:xfrm>
                <a:off x="5791459" y="2361442"/>
                <a:ext cx="533206" cy="733526"/>
              </a:xfrm>
              <a:prstGeom prst="rect">
                <a:avLst/>
              </a:prstGeom>
              <a:solidFill>
                <a:srgbClr val="FAFA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1" name="Straight Connector 50"/>
              <p:cNvCxnSpPr/>
              <p:nvPr/>
            </p:nvCxnSpPr>
            <p:spPr>
              <a:xfrm rot="5400000">
                <a:off x="5295850" y="2551596"/>
                <a:ext cx="9907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Oval 40"/>
            <p:cNvSpPr/>
            <p:nvPr/>
          </p:nvSpPr>
          <p:spPr>
            <a:xfrm>
              <a:off x="6248953" y="3353031"/>
              <a:ext cx="74586" cy="7303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Oval 41"/>
            <p:cNvSpPr/>
            <p:nvPr/>
          </p:nvSpPr>
          <p:spPr>
            <a:xfrm>
              <a:off x="6248953" y="3048189"/>
              <a:ext cx="74586" cy="7303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Oval 42"/>
            <p:cNvSpPr/>
            <p:nvPr/>
          </p:nvSpPr>
          <p:spPr>
            <a:xfrm>
              <a:off x="6248953" y="3124399"/>
              <a:ext cx="74586" cy="7303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Oval 43"/>
            <p:cNvSpPr/>
            <p:nvPr/>
          </p:nvSpPr>
          <p:spPr>
            <a:xfrm>
              <a:off x="6629814" y="3505452"/>
              <a:ext cx="74586" cy="7303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Oval 44"/>
            <p:cNvSpPr/>
            <p:nvPr/>
          </p:nvSpPr>
          <p:spPr>
            <a:xfrm>
              <a:off x="6477470" y="3505452"/>
              <a:ext cx="74586" cy="7303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Oval 45"/>
            <p:cNvSpPr/>
            <p:nvPr/>
          </p:nvSpPr>
          <p:spPr>
            <a:xfrm>
              <a:off x="6325125" y="3124399"/>
              <a:ext cx="74586" cy="7303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6480644" y="3346680"/>
              <a:ext cx="74586" cy="7303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56" name="Straight Arrow Connector 55"/>
          <p:cNvCxnSpPr/>
          <p:nvPr/>
        </p:nvCxnSpPr>
        <p:spPr>
          <a:xfrm rot="5400000">
            <a:off x="7239000" y="3276600"/>
            <a:ext cx="533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a:spLocks noChangeArrowheads="1"/>
          </p:cNvSpPr>
          <p:nvPr/>
        </p:nvSpPr>
        <p:spPr bwMode="auto">
          <a:xfrm>
            <a:off x="7696200" y="2892425"/>
            <a:ext cx="457200" cy="384175"/>
          </a:xfrm>
          <a:prstGeom prst="rect">
            <a:avLst/>
          </a:prstGeom>
          <a:noFill/>
          <a:ln w="9525">
            <a:noFill/>
            <a:miter lim="800000"/>
            <a:headEnd/>
            <a:tailEnd/>
          </a:ln>
        </p:spPr>
        <p:txBody>
          <a:bodyPr>
            <a:spAutoFit/>
          </a:bodyPr>
          <a:lstStyle/>
          <a:p>
            <a:r>
              <a:rPr lang="en-US"/>
              <a:t>??</a:t>
            </a:r>
          </a:p>
        </p:txBody>
      </p:sp>
      <p:sp>
        <p:nvSpPr>
          <p:cNvPr id="58" name="TextBox 57"/>
          <p:cNvSpPr txBox="1">
            <a:spLocks noChangeArrowheads="1"/>
          </p:cNvSpPr>
          <p:nvPr/>
        </p:nvSpPr>
        <p:spPr bwMode="auto">
          <a:xfrm>
            <a:off x="762000" y="1524000"/>
            <a:ext cx="1676400" cy="381000"/>
          </a:xfrm>
          <a:prstGeom prst="rect">
            <a:avLst/>
          </a:prstGeom>
          <a:noFill/>
          <a:ln w="9525">
            <a:noFill/>
            <a:miter lim="800000"/>
            <a:headEnd/>
            <a:tailEnd/>
          </a:ln>
        </p:spPr>
        <p:txBody>
          <a:bodyPr>
            <a:spAutoFit/>
          </a:bodyPr>
          <a:lstStyle/>
          <a:p>
            <a:pPr algn="ctr"/>
            <a:r>
              <a:rPr lang="en-US">
                <a:solidFill>
                  <a:srgbClr val="800000"/>
                </a:solidFill>
              </a:rPr>
              <a:t>HEART</a:t>
            </a:r>
          </a:p>
        </p:txBody>
      </p:sp>
      <p:sp>
        <p:nvSpPr>
          <p:cNvPr id="59" name="TextBox 58"/>
          <p:cNvSpPr txBox="1">
            <a:spLocks noChangeArrowheads="1"/>
          </p:cNvSpPr>
          <p:nvPr/>
        </p:nvSpPr>
        <p:spPr bwMode="auto">
          <a:xfrm>
            <a:off x="6324600" y="1524000"/>
            <a:ext cx="2438400" cy="384175"/>
          </a:xfrm>
          <a:prstGeom prst="rect">
            <a:avLst/>
          </a:prstGeom>
          <a:noFill/>
          <a:ln w="9525">
            <a:noFill/>
            <a:miter lim="800000"/>
            <a:headEnd/>
            <a:tailEnd/>
          </a:ln>
        </p:spPr>
        <p:txBody>
          <a:bodyPr>
            <a:spAutoFit/>
          </a:bodyPr>
          <a:lstStyle/>
          <a:p>
            <a:pPr algn="ctr"/>
            <a:r>
              <a:rPr lang="en-US">
                <a:solidFill>
                  <a:srgbClr val="800000"/>
                </a:solidFill>
              </a:rPr>
              <a:t>SCAPHOGNATHITE</a:t>
            </a:r>
          </a:p>
        </p:txBody>
      </p:sp>
      <p:sp>
        <p:nvSpPr>
          <p:cNvPr id="60" name="TextBox 59"/>
          <p:cNvSpPr txBox="1">
            <a:spLocks noChangeArrowheads="1"/>
          </p:cNvSpPr>
          <p:nvPr/>
        </p:nvSpPr>
        <p:spPr bwMode="auto">
          <a:xfrm>
            <a:off x="2667000" y="5867400"/>
            <a:ext cx="4191000" cy="477838"/>
          </a:xfrm>
          <a:prstGeom prst="rect">
            <a:avLst/>
          </a:prstGeom>
          <a:noFill/>
          <a:ln w="9525">
            <a:noFill/>
            <a:miter lim="800000"/>
            <a:headEnd/>
            <a:tailEnd/>
          </a:ln>
        </p:spPr>
        <p:txBody>
          <a:bodyPr>
            <a:spAutoFit/>
          </a:bodyPr>
          <a:lstStyle/>
          <a:p>
            <a:r>
              <a:rPr lang="en-US" sz="2500"/>
              <a:t>Mechanistic Actions of CO2?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a:xfrm>
            <a:off x="301625" y="152400"/>
            <a:ext cx="8534400" cy="758825"/>
          </a:xfrm>
        </p:spPr>
        <p:txBody>
          <a:bodyPr/>
          <a:lstStyle/>
          <a:p>
            <a:r>
              <a:rPr lang="en-US" smtClean="0"/>
              <a:t>Mechanisms of Autonomic Response</a:t>
            </a:r>
          </a:p>
        </p:txBody>
      </p:sp>
      <p:sp>
        <p:nvSpPr>
          <p:cNvPr id="5" name="Slide Number Placeholder 4"/>
          <p:cNvSpPr>
            <a:spLocks noGrp="1"/>
          </p:cNvSpPr>
          <p:nvPr>
            <p:ph type="sldNum" sz="quarter" idx="12"/>
          </p:nvPr>
        </p:nvSpPr>
        <p:spPr/>
        <p:txBody>
          <a:bodyPr/>
          <a:lstStyle/>
          <a:p>
            <a:pPr>
              <a:defRPr/>
            </a:pPr>
            <a:fld id="{33DC7D2D-5D11-4A7E-8DC8-E02FEFA45D03}" type="slidenum">
              <a:rPr lang="en-US" smtClean="0"/>
              <a:pPr>
                <a:defRPr/>
              </a:pPr>
              <a:t>49</a:t>
            </a:fld>
            <a:endParaRPr lang="en-US" dirty="0"/>
          </a:p>
        </p:txBody>
      </p:sp>
      <p:sp>
        <p:nvSpPr>
          <p:cNvPr id="30" name="TextBox 29"/>
          <p:cNvSpPr txBox="1"/>
          <p:nvPr/>
        </p:nvSpPr>
        <p:spPr>
          <a:xfrm>
            <a:off x="304800" y="1295400"/>
            <a:ext cx="8686800" cy="5340350"/>
          </a:xfrm>
          <a:prstGeom prst="rect">
            <a:avLst/>
          </a:prstGeom>
          <a:noFill/>
        </p:spPr>
        <p:txBody>
          <a:bodyPr>
            <a:spAutoFit/>
          </a:bodyPr>
          <a:lstStyle/>
          <a:p>
            <a:pPr>
              <a:defRPr/>
            </a:pPr>
            <a:r>
              <a:rPr lang="en-US" sz="2500" u="sng" dirty="0">
                <a:solidFill>
                  <a:schemeClr val="tx2">
                    <a:lumMod val="75000"/>
                  </a:schemeClr>
                </a:solidFill>
              </a:rPr>
              <a:t>Heart</a:t>
            </a:r>
            <a:r>
              <a:rPr lang="en-US" sz="2500" dirty="0">
                <a:solidFill>
                  <a:schemeClr val="tx2">
                    <a:lumMod val="75000"/>
                  </a:schemeClr>
                </a:solidFill>
              </a:rPr>
              <a:t>  </a:t>
            </a:r>
            <a:endParaRPr lang="en-US" sz="2500" dirty="0">
              <a:solidFill>
                <a:schemeClr val="tx2">
                  <a:lumMod val="75000"/>
                </a:schemeClr>
              </a:solidFill>
              <a:sym typeface="Wingdings" pitchFamily="2" charset="2"/>
            </a:endParaRPr>
          </a:p>
          <a:p>
            <a:pPr marL="457200" indent="-457200">
              <a:defRPr/>
            </a:pPr>
            <a:r>
              <a:rPr lang="en-US" sz="2500" b="0" dirty="0">
                <a:solidFill>
                  <a:schemeClr val="tx2">
                    <a:lumMod val="75000"/>
                  </a:schemeClr>
                </a:solidFill>
                <a:sym typeface="Wingdings" pitchFamily="2" charset="2"/>
              </a:rPr>
              <a:t>Glutamate (neurotransmitter), known gap junctions in heart cells</a:t>
            </a:r>
          </a:p>
          <a:p>
            <a:pPr marL="457200" indent="-457200">
              <a:defRPr/>
            </a:pPr>
            <a:endParaRPr lang="en-US" sz="800" b="0" dirty="0">
              <a:solidFill>
                <a:schemeClr val="tx2">
                  <a:lumMod val="75000"/>
                </a:schemeClr>
              </a:solidFill>
              <a:sym typeface="Wingdings" pitchFamily="2" charset="2"/>
            </a:endParaRPr>
          </a:p>
          <a:p>
            <a:pPr marL="457200" indent="-457200">
              <a:buFontTx/>
              <a:buAutoNum type="arabicPeriod"/>
              <a:defRPr/>
            </a:pPr>
            <a:r>
              <a:rPr lang="en-US" sz="2500" b="0" dirty="0">
                <a:solidFill>
                  <a:schemeClr val="tx2">
                    <a:lumMod val="75000"/>
                  </a:schemeClr>
                </a:solidFill>
                <a:sym typeface="Wingdings" pitchFamily="2" charset="2"/>
              </a:rPr>
              <a:t>Effect most likely due to CO2 on cardiac gap junctions (as previously described in lateral giant neuron)</a:t>
            </a:r>
          </a:p>
          <a:p>
            <a:pPr marL="457200" indent="-457200">
              <a:buFontTx/>
              <a:buAutoNum type="arabicPeriod"/>
              <a:defRPr/>
            </a:pPr>
            <a:r>
              <a:rPr lang="en-US" sz="2500" b="0" dirty="0">
                <a:solidFill>
                  <a:schemeClr val="tx2">
                    <a:lumMod val="75000"/>
                  </a:schemeClr>
                </a:solidFill>
                <a:sym typeface="Wingdings" pitchFamily="2" charset="2"/>
              </a:rPr>
              <a:t>Effect at the chemical synapses due to neurogenic control unknown  </a:t>
            </a:r>
          </a:p>
          <a:p>
            <a:pPr>
              <a:defRPr/>
            </a:pPr>
            <a:endParaRPr lang="en-US" sz="1500" dirty="0">
              <a:solidFill>
                <a:schemeClr val="tx2">
                  <a:lumMod val="75000"/>
                </a:schemeClr>
              </a:solidFill>
              <a:sym typeface="Wingdings" pitchFamily="2" charset="2"/>
            </a:endParaRPr>
          </a:p>
          <a:p>
            <a:pPr>
              <a:defRPr/>
            </a:pPr>
            <a:r>
              <a:rPr lang="en-US" sz="2500" u="sng" dirty="0">
                <a:solidFill>
                  <a:schemeClr val="tx2">
                    <a:lumMod val="75000"/>
                  </a:schemeClr>
                </a:solidFill>
                <a:sym typeface="Wingdings" pitchFamily="2" charset="2"/>
              </a:rPr>
              <a:t>Scaphognathites </a:t>
            </a:r>
            <a:r>
              <a:rPr lang="en-US" sz="2500" dirty="0">
                <a:solidFill>
                  <a:schemeClr val="tx2">
                    <a:lumMod val="75000"/>
                  </a:schemeClr>
                </a:solidFill>
                <a:sym typeface="Wingdings" pitchFamily="2" charset="2"/>
              </a:rPr>
              <a:t> </a:t>
            </a:r>
          </a:p>
          <a:p>
            <a:pPr marL="457200" indent="-457200">
              <a:defRPr/>
            </a:pPr>
            <a:r>
              <a:rPr lang="en-US" sz="2500" b="0" dirty="0" err="1">
                <a:solidFill>
                  <a:schemeClr val="tx2">
                    <a:lumMod val="75000"/>
                  </a:schemeClr>
                </a:solidFill>
              </a:rPr>
              <a:t>Hemiganglion</a:t>
            </a:r>
            <a:r>
              <a:rPr lang="en-US" sz="2500" b="0" dirty="0">
                <a:solidFill>
                  <a:schemeClr val="tx2">
                    <a:lumMod val="75000"/>
                  </a:schemeClr>
                </a:solidFill>
              </a:rPr>
              <a:t> nerve carries impulses to the muscles going to the SG which are depressors and </a:t>
            </a:r>
            <a:r>
              <a:rPr lang="en-US" sz="2500" b="0" dirty="0" err="1">
                <a:solidFill>
                  <a:schemeClr val="tx2">
                    <a:lumMod val="75000"/>
                  </a:schemeClr>
                </a:solidFill>
              </a:rPr>
              <a:t>levators</a:t>
            </a:r>
            <a:r>
              <a:rPr lang="en-US" sz="2500" b="0" dirty="0">
                <a:solidFill>
                  <a:schemeClr val="tx2">
                    <a:lumMod val="75000"/>
                  </a:schemeClr>
                </a:solidFill>
              </a:rPr>
              <a:t>, innervated by a separate nerve trunk.  Neurotransmitter unknown.</a:t>
            </a:r>
          </a:p>
          <a:p>
            <a:pPr marL="457200" indent="-457200">
              <a:defRPr/>
            </a:pPr>
            <a:endParaRPr lang="en-US" sz="800" b="0" dirty="0">
              <a:solidFill>
                <a:schemeClr val="tx2">
                  <a:lumMod val="75000"/>
                </a:schemeClr>
              </a:solidFill>
            </a:endParaRPr>
          </a:p>
          <a:p>
            <a:pPr marL="457200" indent="-457200">
              <a:buFontTx/>
              <a:buAutoNum type="arabicPeriod"/>
              <a:defRPr/>
            </a:pPr>
            <a:r>
              <a:rPr lang="en-US" sz="2500" b="0" dirty="0">
                <a:solidFill>
                  <a:schemeClr val="tx2">
                    <a:lumMod val="75000"/>
                  </a:schemeClr>
                </a:solidFill>
              </a:rPr>
              <a:t>Gap junctions - unknown  </a:t>
            </a:r>
          </a:p>
          <a:p>
            <a:pPr marL="457200" indent="-457200">
              <a:buFontTx/>
              <a:buAutoNum type="arabicPeriod"/>
              <a:defRPr/>
            </a:pPr>
            <a:r>
              <a:rPr lang="en-US" sz="2500" b="0" dirty="0">
                <a:solidFill>
                  <a:schemeClr val="tx2">
                    <a:lumMod val="75000"/>
                  </a:schemeClr>
                </a:solidFill>
              </a:rPr>
              <a:t>Effect at the chemical synapses - unknown</a:t>
            </a:r>
            <a:endParaRPr lang="en-US" sz="2500" dirty="0">
              <a:solidFill>
                <a:schemeClr val="tx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301625" y="304800"/>
            <a:ext cx="8534400" cy="533400"/>
          </a:xfrm>
        </p:spPr>
        <p:txBody>
          <a:bodyPr/>
          <a:lstStyle/>
          <a:p>
            <a:pPr eaLnBrk="1" hangingPunct="1"/>
            <a:r>
              <a:rPr lang="en-US" smtClean="0">
                <a:solidFill>
                  <a:srgbClr val="7A0000"/>
                </a:solidFill>
              </a:rPr>
              <a:t>Carbon Dioxide</a:t>
            </a:r>
          </a:p>
        </p:txBody>
      </p:sp>
      <p:sp>
        <p:nvSpPr>
          <p:cNvPr id="4" name="Slide Number Placeholder 3"/>
          <p:cNvSpPr>
            <a:spLocks noGrp="1"/>
          </p:cNvSpPr>
          <p:nvPr>
            <p:ph type="sldNum" sz="quarter" idx="12"/>
          </p:nvPr>
        </p:nvSpPr>
        <p:spPr/>
        <p:txBody>
          <a:bodyPr/>
          <a:lstStyle/>
          <a:p>
            <a:pPr>
              <a:defRPr/>
            </a:pPr>
            <a:fld id="{99521860-C8A3-4C36-B8E5-AC285233BC8D}" type="slidenum">
              <a:rPr lang="en-US"/>
              <a:pPr>
                <a:defRPr/>
              </a:pPr>
              <a:t>5</a:t>
            </a:fld>
            <a:endParaRPr lang="en-US"/>
          </a:p>
        </p:txBody>
      </p:sp>
      <p:sp>
        <p:nvSpPr>
          <p:cNvPr id="71683" name="Content Placeholder 2"/>
          <p:cNvSpPr>
            <a:spLocks noGrp="1"/>
          </p:cNvSpPr>
          <p:nvPr>
            <p:ph sz="quarter" idx="4294967295"/>
          </p:nvPr>
        </p:nvSpPr>
        <p:spPr>
          <a:xfrm>
            <a:off x="304800" y="1676400"/>
            <a:ext cx="8610600" cy="4724400"/>
          </a:xfrm>
        </p:spPr>
        <p:txBody>
          <a:bodyPr/>
          <a:lstStyle/>
          <a:p>
            <a:pPr marL="344488" indent="-344488" eaLnBrk="1" hangingPunct="1">
              <a:lnSpc>
                <a:spcPct val="70000"/>
              </a:lnSpc>
              <a:spcAft>
                <a:spcPts val="300"/>
              </a:spcAft>
              <a:buClr>
                <a:schemeClr val="accent2"/>
              </a:buClr>
              <a:buSzPct val="75000"/>
              <a:buFont typeface="Wingdings" pitchFamily="2" charset="2"/>
              <a:buChar char="q"/>
              <a:defRPr/>
            </a:pPr>
            <a:r>
              <a:rPr lang="en-US" sz="2600" dirty="0" smtClean="0">
                <a:solidFill>
                  <a:srgbClr val="4D5367"/>
                </a:solidFill>
                <a:latin typeface="Calibri" pitchFamily="34" charset="0"/>
                <a:cs typeface="Arial" pitchFamily="34" charset="0"/>
              </a:rPr>
              <a:t>Effects Vertebrates and Invertebrates alike</a:t>
            </a:r>
          </a:p>
          <a:p>
            <a:pPr marL="344488" indent="-344488" eaLnBrk="1" hangingPunct="1">
              <a:lnSpc>
                <a:spcPct val="70000"/>
              </a:lnSpc>
              <a:spcAft>
                <a:spcPts val="300"/>
              </a:spcAft>
              <a:buClr>
                <a:schemeClr val="accent2"/>
              </a:buClr>
              <a:buSzPct val="75000"/>
              <a:buFont typeface="Wingdings" pitchFamily="2" charset="2"/>
              <a:buChar char="q"/>
              <a:defRPr/>
            </a:pPr>
            <a:endParaRPr lang="en-US" sz="2600" dirty="0" smtClean="0">
              <a:solidFill>
                <a:srgbClr val="4D5367"/>
              </a:solidFill>
              <a:latin typeface="Calibri" pitchFamily="34" charset="0"/>
              <a:cs typeface="Arial" pitchFamily="34" charset="0"/>
            </a:endParaRPr>
          </a:p>
          <a:p>
            <a:pPr marL="344488" indent="-344488" eaLnBrk="1" hangingPunct="1">
              <a:lnSpc>
                <a:spcPct val="70000"/>
              </a:lnSpc>
              <a:spcAft>
                <a:spcPts val="300"/>
              </a:spcAft>
              <a:buClr>
                <a:schemeClr val="accent2"/>
              </a:buClr>
              <a:buSzPct val="75000"/>
              <a:buFont typeface="Wingdings" pitchFamily="2" charset="2"/>
              <a:buChar char="q"/>
              <a:defRPr/>
            </a:pPr>
            <a:endParaRPr lang="en-US" sz="2600" dirty="0" smtClean="0">
              <a:solidFill>
                <a:srgbClr val="4D5367"/>
              </a:solidFill>
              <a:latin typeface="Calibri" pitchFamily="34" charset="0"/>
              <a:cs typeface="Arial" pitchFamily="34" charset="0"/>
            </a:endParaRPr>
          </a:p>
          <a:p>
            <a:pPr marL="344488" indent="-344488" eaLnBrk="1" hangingPunct="1">
              <a:lnSpc>
                <a:spcPct val="70000"/>
              </a:lnSpc>
              <a:spcAft>
                <a:spcPts val="300"/>
              </a:spcAft>
              <a:buClr>
                <a:schemeClr val="accent2"/>
              </a:buClr>
              <a:buSzPct val="75000"/>
              <a:buFont typeface="Wingdings" pitchFamily="2" charset="2"/>
              <a:buChar char="q"/>
              <a:defRPr/>
            </a:pPr>
            <a:r>
              <a:rPr lang="en-US" sz="2600" dirty="0" smtClean="0">
                <a:solidFill>
                  <a:srgbClr val="4D5367"/>
                </a:solidFill>
                <a:latin typeface="Calibri" pitchFamily="34" charset="0"/>
                <a:cs typeface="Arial" pitchFamily="34" charset="0"/>
              </a:rPr>
              <a:t>Highly efficient </a:t>
            </a:r>
            <a:r>
              <a:rPr lang="en-US" sz="2600" dirty="0" smtClean="0">
                <a:solidFill>
                  <a:srgbClr val="4D5367"/>
                </a:solidFill>
                <a:latin typeface="Calibri" pitchFamily="34" charset="0"/>
                <a:cs typeface="Arial" pitchFamily="34" charset="0"/>
                <a:sym typeface="Wingdings" pitchFamily="2" charset="2"/>
              </a:rPr>
              <a:t> Readily crosses the membrane</a:t>
            </a:r>
          </a:p>
          <a:p>
            <a:pPr marL="344488" indent="-344488" eaLnBrk="1" hangingPunct="1">
              <a:lnSpc>
                <a:spcPct val="70000"/>
              </a:lnSpc>
              <a:spcAft>
                <a:spcPts val="300"/>
              </a:spcAft>
              <a:buClr>
                <a:schemeClr val="accent2"/>
              </a:buClr>
              <a:buSzPct val="75000"/>
              <a:buFont typeface="Wingdings" pitchFamily="2" charset="2"/>
              <a:buChar char="q"/>
              <a:defRPr/>
            </a:pPr>
            <a:endParaRPr lang="en-US" sz="2600" dirty="0" smtClean="0">
              <a:solidFill>
                <a:srgbClr val="4D5367"/>
              </a:solidFill>
              <a:latin typeface="Calibri" pitchFamily="34" charset="0"/>
              <a:cs typeface="Arial" pitchFamily="34" charset="0"/>
            </a:endParaRPr>
          </a:p>
          <a:p>
            <a:pPr marL="344488" indent="-344488" eaLnBrk="1" hangingPunct="1">
              <a:lnSpc>
                <a:spcPct val="70000"/>
              </a:lnSpc>
              <a:spcAft>
                <a:spcPts val="300"/>
              </a:spcAft>
              <a:buClr>
                <a:schemeClr val="accent2"/>
              </a:buClr>
              <a:buSzPct val="75000"/>
              <a:buFont typeface="Wingdings" pitchFamily="2" charset="2"/>
              <a:buChar char="q"/>
              <a:defRPr/>
            </a:pPr>
            <a:endParaRPr lang="en-US" sz="2600" dirty="0" smtClean="0">
              <a:solidFill>
                <a:srgbClr val="4D5367"/>
              </a:solidFill>
              <a:latin typeface="Calibri" pitchFamily="34" charset="0"/>
              <a:cs typeface="Arial" pitchFamily="34" charset="0"/>
            </a:endParaRPr>
          </a:p>
          <a:p>
            <a:pPr marL="344488" indent="-344488" eaLnBrk="1" hangingPunct="1">
              <a:lnSpc>
                <a:spcPct val="70000"/>
              </a:lnSpc>
              <a:spcAft>
                <a:spcPts val="300"/>
              </a:spcAft>
              <a:buClr>
                <a:schemeClr val="accent2"/>
              </a:buClr>
              <a:buSzPct val="75000"/>
              <a:buFont typeface="Wingdings" pitchFamily="2" charset="2"/>
              <a:buChar char="q"/>
              <a:defRPr/>
            </a:pPr>
            <a:r>
              <a:rPr lang="en-US" sz="2600" dirty="0" smtClean="0">
                <a:solidFill>
                  <a:srgbClr val="4D5367"/>
                </a:solidFill>
                <a:latin typeface="Calibri" pitchFamily="34" charset="0"/>
                <a:cs typeface="Arial" pitchFamily="34" charset="0"/>
              </a:rPr>
              <a:t>Easily reversible in most tissues</a:t>
            </a:r>
          </a:p>
          <a:p>
            <a:pPr marL="344488" indent="-344488" eaLnBrk="1" hangingPunct="1">
              <a:lnSpc>
                <a:spcPct val="70000"/>
              </a:lnSpc>
              <a:spcAft>
                <a:spcPts val="300"/>
              </a:spcAft>
              <a:buClr>
                <a:schemeClr val="accent2"/>
              </a:buClr>
              <a:buSzPct val="75000"/>
              <a:buFont typeface="Wingdings" pitchFamily="2" charset="2"/>
              <a:buChar char="q"/>
              <a:defRPr/>
            </a:pPr>
            <a:endParaRPr lang="en-US" sz="2600" dirty="0" smtClean="0">
              <a:solidFill>
                <a:srgbClr val="4D5367"/>
              </a:solidFill>
              <a:latin typeface="Calibri" pitchFamily="34" charset="0"/>
              <a:cs typeface="Arial" pitchFamily="34" charset="0"/>
            </a:endParaRPr>
          </a:p>
          <a:p>
            <a:pPr marL="344488" indent="-344488" eaLnBrk="1" hangingPunct="1">
              <a:lnSpc>
                <a:spcPct val="70000"/>
              </a:lnSpc>
              <a:spcAft>
                <a:spcPts val="300"/>
              </a:spcAft>
              <a:buClr>
                <a:schemeClr val="accent2"/>
              </a:buClr>
              <a:buSzPct val="75000"/>
              <a:buFont typeface="Wingdings" pitchFamily="2" charset="2"/>
              <a:buChar char="q"/>
              <a:defRPr/>
            </a:pPr>
            <a:endParaRPr lang="en-US" sz="2600" dirty="0" smtClean="0">
              <a:solidFill>
                <a:srgbClr val="4D5367"/>
              </a:solidFill>
              <a:latin typeface="Calibri" pitchFamily="34" charset="0"/>
              <a:cs typeface="Arial" pitchFamily="34" charset="0"/>
            </a:endParaRPr>
          </a:p>
          <a:p>
            <a:pPr marL="344488" indent="-344488" eaLnBrk="1" hangingPunct="1">
              <a:lnSpc>
                <a:spcPct val="70000"/>
              </a:lnSpc>
              <a:spcAft>
                <a:spcPts val="300"/>
              </a:spcAft>
              <a:buClr>
                <a:schemeClr val="accent2"/>
              </a:buClr>
              <a:buSzPct val="75000"/>
              <a:buFont typeface="Wingdings" pitchFamily="2" charset="2"/>
              <a:buChar char="q"/>
              <a:defRPr/>
            </a:pPr>
            <a:r>
              <a:rPr lang="en-US" sz="2600" dirty="0" err="1" smtClean="0">
                <a:solidFill>
                  <a:srgbClr val="4D5367"/>
                </a:solidFill>
                <a:latin typeface="Calibri" pitchFamily="34" charset="0"/>
                <a:cs typeface="Arial" pitchFamily="34" charset="0"/>
              </a:rPr>
              <a:t>Rh</a:t>
            </a:r>
            <a:r>
              <a:rPr lang="en-US" sz="2600" dirty="0" smtClean="0">
                <a:solidFill>
                  <a:srgbClr val="4D5367"/>
                </a:solidFill>
                <a:latin typeface="Calibri" pitchFamily="34" charset="0"/>
                <a:cs typeface="Arial" pitchFamily="34" charset="0"/>
              </a:rPr>
              <a:t> </a:t>
            </a:r>
            <a:r>
              <a:rPr lang="en-US" sz="2600" dirty="0" err="1" smtClean="0">
                <a:solidFill>
                  <a:srgbClr val="4D5367"/>
                </a:solidFill>
                <a:latin typeface="Calibri" pitchFamily="34" charset="0"/>
                <a:cs typeface="Arial" pitchFamily="34" charset="0"/>
              </a:rPr>
              <a:t>Protien</a:t>
            </a:r>
            <a:r>
              <a:rPr lang="en-US" sz="2600" dirty="0" smtClean="0">
                <a:solidFill>
                  <a:srgbClr val="4D5367"/>
                </a:solidFill>
                <a:latin typeface="Calibri" pitchFamily="34" charset="0"/>
                <a:cs typeface="Arial" pitchFamily="34" charset="0"/>
              </a:rPr>
              <a:t> Channels (Red Blood Cells)!</a:t>
            </a:r>
          </a:p>
          <a:p>
            <a:pPr marL="344488" indent="-344488" eaLnBrk="1" hangingPunct="1">
              <a:lnSpc>
                <a:spcPct val="70000"/>
              </a:lnSpc>
              <a:spcAft>
                <a:spcPts val="300"/>
              </a:spcAft>
              <a:buClr>
                <a:schemeClr val="accent2"/>
              </a:buClr>
              <a:buSzPct val="75000"/>
              <a:buFont typeface="Wingdings" pitchFamily="2" charset="2"/>
              <a:buChar char="q"/>
              <a:defRPr/>
            </a:pPr>
            <a:endParaRPr lang="en-US" sz="2500" dirty="0" smtClean="0">
              <a:solidFill>
                <a:srgbClr val="4D5367"/>
              </a:solidFill>
              <a:latin typeface="Calibri" pitchFamily="34" charset="0"/>
              <a:cs typeface="Arial" pitchFamily="34" charset="0"/>
            </a:endParaRPr>
          </a:p>
          <a:p>
            <a:pPr eaLnBrk="1" hangingPunct="1">
              <a:lnSpc>
                <a:spcPct val="80000"/>
              </a:lnSpc>
              <a:buClr>
                <a:schemeClr val="accent2"/>
              </a:buClr>
              <a:buSzPct val="65000"/>
              <a:buFont typeface="Wingdings" pitchFamily="2" charset="2"/>
              <a:buNone/>
              <a:defRPr/>
            </a:pPr>
            <a:endParaRPr lang="en-US" sz="2500" dirty="0" smtClean="0">
              <a:solidFill>
                <a:srgbClr val="4D5367"/>
              </a:solidFill>
              <a:latin typeface="Calibri" pitchFamily="34" charset="0"/>
              <a:cs typeface="Arial" pitchFamily="34" charset="0"/>
            </a:endParaRPr>
          </a:p>
        </p:txBody>
      </p:sp>
      <p:pic>
        <p:nvPicPr>
          <p:cNvPr id="189441" name="Picture 1"/>
          <p:cNvPicPr>
            <a:picLocks noChangeAspect="1" noChangeArrowheads="1"/>
          </p:cNvPicPr>
          <p:nvPr/>
        </p:nvPicPr>
        <p:blipFill>
          <a:blip r:embed="rId3" cstate="print"/>
          <a:srcRect/>
          <a:stretch>
            <a:fillRect/>
          </a:stretch>
        </p:blipFill>
        <p:spPr bwMode="auto">
          <a:xfrm>
            <a:off x="6553200" y="3962400"/>
            <a:ext cx="2095500" cy="2266950"/>
          </a:xfrm>
          <a:prstGeom prst="rect">
            <a:avLst/>
          </a:prstGeom>
          <a:noFill/>
          <a:ln w="9525">
            <a:solidFill>
              <a:srgbClr val="727B96"/>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8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94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Title 1"/>
          <p:cNvSpPr>
            <a:spLocks noGrp="1"/>
          </p:cNvSpPr>
          <p:nvPr>
            <p:ph type="title"/>
          </p:nvPr>
        </p:nvSpPr>
        <p:spPr>
          <a:xfrm>
            <a:off x="301625" y="152400"/>
            <a:ext cx="8534400" cy="758825"/>
          </a:xfrm>
        </p:spPr>
        <p:txBody>
          <a:bodyPr/>
          <a:lstStyle/>
          <a:p>
            <a:r>
              <a:rPr lang="en-US" smtClean="0"/>
              <a:t>SUMMARY: Autonomic Response</a:t>
            </a:r>
            <a:endParaRPr lang="en-US" baseline="-25000" smtClean="0"/>
          </a:p>
        </p:txBody>
      </p:sp>
      <p:sp>
        <p:nvSpPr>
          <p:cNvPr id="5" name="Slide Number Placeholder 4"/>
          <p:cNvSpPr>
            <a:spLocks noGrp="1"/>
          </p:cNvSpPr>
          <p:nvPr>
            <p:ph type="sldNum" sz="quarter" idx="12"/>
          </p:nvPr>
        </p:nvSpPr>
        <p:spPr/>
        <p:txBody>
          <a:bodyPr/>
          <a:lstStyle/>
          <a:p>
            <a:pPr>
              <a:defRPr/>
            </a:pPr>
            <a:fld id="{D423EE77-5C61-46D0-A7A7-3A4FF0CCD235}" type="slidenum">
              <a:rPr lang="en-US" smtClean="0"/>
              <a:pPr>
                <a:defRPr/>
              </a:pPr>
              <a:t>50</a:t>
            </a:fld>
            <a:endParaRPr lang="en-US" dirty="0"/>
          </a:p>
        </p:txBody>
      </p:sp>
      <p:sp>
        <p:nvSpPr>
          <p:cNvPr id="259075" name="TextBox 6"/>
          <p:cNvSpPr txBox="1">
            <a:spLocks noChangeArrowheads="1"/>
          </p:cNvSpPr>
          <p:nvPr/>
        </p:nvSpPr>
        <p:spPr bwMode="auto">
          <a:xfrm>
            <a:off x="304800" y="1706563"/>
            <a:ext cx="8534400" cy="3170237"/>
          </a:xfrm>
          <a:prstGeom prst="rect">
            <a:avLst/>
          </a:prstGeom>
          <a:noFill/>
          <a:ln w="9525">
            <a:noFill/>
            <a:miter lim="800000"/>
            <a:headEnd/>
            <a:tailEnd/>
          </a:ln>
        </p:spPr>
        <p:txBody>
          <a:bodyPr>
            <a:spAutoFit/>
          </a:bodyPr>
          <a:lstStyle/>
          <a:p>
            <a:pPr marL="457200" indent="-457200"/>
            <a:r>
              <a:rPr lang="en-US" sz="2500" b="0"/>
              <a:t>-  The previously identified effect with carbon dioxide exposure is shown here by a cessation heart (HR) and ventilatory (VR) rates after approximately 10 minutes, a steady decrease in locomotor activity, as well as unresponsiveness to stimuli prior to HR and VR cessation.</a:t>
            </a:r>
          </a:p>
          <a:p>
            <a:pPr marL="457200" indent="-457200"/>
            <a:endParaRPr lang="en-US" sz="2500" b="0"/>
          </a:p>
          <a:p>
            <a:pPr marL="457200" indent="-457200"/>
            <a:r>
              <a:rPr lang="en-US" sz="2500" b="0"/>
              <a:t>-  In addition, the paralytic effect is not seen with low pH or hypoxic environments, suggesting a CO2 effect.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Number Placeholder 1"/>
          <p:cNvSpPr>
            <a:spLocks noGrp="1"/>
          </p:cNvSpPr>
          <p:nvPr>
            <p:ph type="sldNum" sz="quarter" idx="12"/>
          </p:nvPr>
        </p:nvSpPr>
        <p:spPr>
          <a:noFill/>
        </p:spPr>
        <p:txBody>
          <a:bodyPr/>
          <a:lstStyle/>
          <a:p>
            <a:fld id="{71396B12-1ED9-43FC-AD87-C39C5E103E6F}" type="slidenum">
              <a:rPr lang="en-US" smtClean="0"/>
              <a:pPr/>
              <a:t>51</a:t>
            </a:fld>
            <a:endParaRPr lang="en-US" smtClean="0"/>
          </a:p>
        </p:txBody>
      </p:sp>
      <p:grpSp>
        <p:nvGrpSpPr>
          <p:cNvPr id="261122" name="Group 1"/>
          <p:cNvGrpSpPr>
            <a:grpSpLocks/>
          </p:cNvGrpSpPr>
          <p:nvPr/>
        </p:nvGrpSpPr>
        <p:grpSpPr bwMode="auto">
          <a:xfrm>
            <a:off x="228600" y="1684338"/>
            <a:ext cx="8383588" cy="914400"/>
            <a:chOff x="15086906" y="11526267"/>
            <a:chExt cx="8077894" cy="1448793"/>
          </a:xfrm>
        </p:grpSpPr>
        <p:cxnSp>
          <p:nvCxnSpPr>
            <p:cNvPr id="261134" name="Straight Connector 3"/>
            <p:cNvCxnSpPr>
              <a:cxnSpLocks noChangeShapeType="1"/>
            </p:cNvCxnSpPr>
            <p:nvPr/>
          </p:nvCxnSpPr>
          <p:spPr bwMode="auto">
            <a:xfrm rot="5400000">
              <a:off x="17463927" y="11792570"/>
              <a:ext cx="533400" cy="794"/>
            </a:xfrm>
            <a:prstGeom prst="line">
              <a:avLst/>
            </a:prstGeom>
            <a:noFill/>
            <a:ln w="9525" algn="ctr">
              <a:solidFill>
                <a:srgbClr val="4D5367"/>
              </a:solidFill>
              <a:round/>
              <a:headEnd/>
              <a:tailEnd/>
            </a:ln>
          </p:spPr>
        </p:cxnSp>
        <p:cxnSp>
          <p:nvCxnSpPr>
            <p:cNvPr id="261135" name="Straight Connector 5"/>
            <p:cNvCxnSpPr>
              <a:cxnSpLocks noChangeShapeType="1"/>
            </p:cNvCxnSpPr>
            <p:nvPr/>
          </p:nvCxnSpPr>
          <p:spPr bwMode="auto">
            <a:xfrm rot="5400000">
              <a:off x="19740522" y="11792176"/>
              <a:ext cx="533400" cy="1588"/>
            </a:xfrm>
            <a:prstGeom prst="line">
              <a:avLst/>
            </a:prstGeom>
            <a:noFill/>
            <a:ln w="9525" algn="ctr">
              <a:solidFill>
                <a:srgbClr val="4D5367"/>
              </a:solidFill>
              <a:round/>
              <a:headEnd/>
              <a:tailEnd/>
            </a:ln>
          </p:spPr>
        </p:cxnSp>
        <p:cxnSp>
          <p:nvCxnSpPr>
            <p:cNvPr id="261136" name="Straight Connector 6"/>
            <p:cNvCxnSpPr>
              <a:cxnSpLocks noChangeShapeType="1"/>
            </p:cNvCxnSpPr>
            <p:nvPr/>
          </p:nvCxnSpPr>
          <p:spPr bwMode="auto">
            <a:xfrm rot="5400000">
              <a:off x="22060694" y="11792174"/>
              <a:ext cx="533400" cy="1588"/>
            </a:xfrm>
            <a:prstGeom prst="line">
              <a:avLst/>
            </a:prstGeom>
            <a:noFill/>
            <a:ln w="38100" algn="ctr">
              <a:solidFill>
                <a:srgbClr val="4D5367"/>
              </a:solidFill>
              <a:round/>
              <a:headEnd/>
              <a:tailEnd/>
            </a:ln>
          </p:spPr>
        </p:cxnSp>
        <p:sp>
          <p:nvSpPr>
            <p:cNvPr id="261137" name="TextBox 7"/>
            <p:cNvSpPr txBox="1">
              <a:spLocks noChangeArrowheads="1"/>
            </p:cNvSpPr>
            <p:nvPr/>
          </p:nvSpPr>
          <p:spPr bwMode="auto">
            <a:xfrm>
              <a:off x="15086906" y="12155087"/>
              <a:ext cx="1372206" cy="819973"/>
            </a:xfrm>
            <a:prstGeom prst="rect">
              <a:avLst/>
            </a:prstGeom>
            <a:noFill/>
            <a:ln w="9525">
              <a:noFill/>
              <a:miter lim="800000"/>
              <a:headEnd/>
              <a:tailEnd/>
            </a:ln>
          </p:spPr>
          <p:txBody>
            <a:bodyPr>
              <a:spAutoFit/>
            </a:bodyPr>
            <a:lstStyle/>
            <a:p>
              <a:pPr algn="ctr"/>
              <a:r>
                <a:rPr lang="en-US" sz="1400">
                  <a:latin typeface="Georgia" pitchFamily="18" charset="0"/>
                </a:rPr>
                <a:t>Normal Saline</a:t>
              </a:r>
            </a:p>
          </p:txBody>
        </p:sp>
        <p:sp>
          <p:nvSpPr>
            <p:cNvPr id="261138" name="TextBox 8"/>
            <p:cNvSpPr txBox="1">
              <a:spLocks noChangeArrowheads="1"/>
            </p:cNvSpPr>
            <p:nvPr/>
          </p:nvSpPr>
          <p:spPr bwMode="auto">
            <a:xfrm>
              <a:off x="17171833" y="12129932"/>
              <a:ext cx="1219229" cy="819973"/>
            </a:xfrm>
            <a:prstGeom prst="rect">
              <a:avLst/>
            </a:prstGeom>
            <a:noFill/>
            <a:ln w="9525">
              <a:noFill/>
              <a:miter lim="800000"/>
              <a:headEnd/>
              <a:tailEnd/>
            </a:ln>
          </p:spPr>
          <p:txBody>
            <a:bodyPr>
              <a:spAutoFit/>
            </a:bodyPr>
            <a:lstStyle/>
            <a:p>
              <a:pPr algn="ctr"/>
              <a:r>
                <a:rPr lang="en-US" sz="1400">
                  <a:latin typeface="Georgia" pitchFamily="18" charset="0"/>
                </a:rPr>
                <a:t>Saline + CO</a:t>
              </a:r>
              <a:r>
                <a:rPr lang="en-US" sz="1400" baseline="-25000">
                  <a:latin typeface="Georgia" pitchFamily="18" charset="0"/>
                </a:rPr>
                <a:t>2</a:t>
              </a:r>
            </a:p>
          </p:txBody>
        </p:sp>
        <p:sp>
          <p:nvSpPr>
            <p:cNvPr id="261139" name="TextBox 10"/>
            <p:cNvSpPr txBox="1">
              <a:spLocks noChangeArrowheads="1"/>
            </p:cNvSpPr>
            <p:nvPr/>
          </p:nvSpPr>
          <p:spPr bwMode="auto">
            <a:xfrm>
              <a:off x="18905042" y="12114837"/>
              <a:ext cx="2210522" cy="819972"/>
            </a:xfrm>
            <a:prstGeom prst="rect">
              <a:avLst/>
            </a:prstGeom>
            <a:noFill/>
            <a:ln w="9525">
              <a:noFill/>
              <a:miter lim="800000"/>
              <a:headEnd/>
              <a:tailEnd/>
            </a:ln>
          </p:spPr>
          <p:txBody>
            <a:bodyPr>
              <a:spAutoFit/>
            </a:bodyPr>
            <a:lstStyle/>
            <a:p>
              <a:pPr algn="ctr"/>
              <a:r>
                <a:rPr lang="en-US" sz="1400">
                  <a:latin typeface="Georgia" pitchFamily="18" charset="0"/>
                </a:rPr>
                <a:t>Saline + CO</a:t>
              </a:r>
              <a:r>
                <a:rPr lang="en-US" sz="1400" baseline="-25000">
                  <a:latin typeface="Georgia" pitchFamily="18" charset="0"/>
                </a:rPr>
                <a:t>2 </a:t>
              </a:r>
              <a:r>
                <a:rPr lang="en-US" sz="1400">
                  <a:latin typeface="Georgia" pitchFamily="18" charset="0"/>
                </a:rPr>
                <a:t>+ Glutamate</a:t>
              </a:r>
              <a:endParaRPr lang="en-US" sz="1400" baseline="-25000">
                <a:latin typeface="Georgia" pitchFamily="18" charset="0"/>
              </a:endParaRPr>
            </a:p>
          </p:txBody>
        </p:sp>
        <p:sp>
          <p:nvSpPr>
            <p:cNvPr id="261140" name="TextBox 11"/>
            <p:cNvSpPr txBox="1">
              <a:spLocks noChangeArrowheads="1"/>
            </p:cNvSpPr>
            <p:nvPr/>
          </p:nvSpPr>
          <p:spPr bwMode="auto">
            <a:xfrm>
              <a:off x="21488169" y="12114837"/>
              <a:ext cx="1676631" cy="828996"/>
            </a:xfrm>
            <a:prstGeom prst="rect">
              <a:avLst/>
            </a:prstGeom>
            <a:noFill/>
            <a:ln w="9525">
              <a:noFill/>
              <a:miter lim="800000"/>
              <a:headEnd/>
              <a:tailEnd/>
            </a:ln>
          </p:spPr>
          <p:txBody>
            <a:bodyPr>
              <a:spAutoFit/>
            </a:bodyPr>
            <a:lstStyle/>
            <a:p>
              <a:pPr algn="ctr"/>
              <a:r>
                <a:rPr lang="en-US" sz="1400">
                  <a:latin typeface="Georgia" pitchFamily="18" charset="0"/>
                </a:rPr>
                <a:t>Saline </a:t>
              </a:r>
            </a:p>
            <a:p>
              <a:pPr algn="ctr"/>
              <a:r>
                <a:rPr lang="en-US" sz="1400">
                  <a:latin typeface="Georgia" pitchFamily="18" charset="0"/>
                </a:rPr>
                <a:t>Washout</a:t>
              </a:r>
            </a:p>
          </p:txBody>
        </p:sp>
      </p:grpSp>
      <p:sp>
        <p:nvSpPr>
          <p:cNvPr id="18" name="Down Arrow 17"/>
          <p:cNvSpPr/>
          <p:nvPr/>
        </p:nvSpPr>
        <p:spPr>
          <a:xfrm>
            <a:off x="838200" y="2674938"/>
            <a:ext cx="152400" cy="1447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Down Arrow 19"/>
          <p:cNvSpPr/>
          <p:nvPr/>
        </p:nvSpPr>
        <p:spPr>
          <a:xfrm>
            <a:off x="2895600" y="2674938"/>
            <a:ext cx="152400" cy="1447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1125" name="TextBox 21"/>
          <p:cNvSpPr txBox="1">
            <a:spLocks noChangeArrowheads="1"/>
          </p:cNvSpPr>
          <p:nvPr/>
        </p:nvSpPr>
        <p:spPr bwMode="auto">
          <a:xfrm>
            <a:off x="381000" y="4351338"/>
            <a:ext cx="1143000" cy="677862"/>
          </a:xfrm>
          <a:prstGeom prst="rect">
            <a:avLst/>
          </a:prstGeom>
          <a:noFill/>
          <a:ln w="9525">
            <a:noFill/>
            <a:miter lim="800000"/>
            <a:headEnd/>
            <a:tailEnd/>
          </a:ln>
        </p:spPr>
        <p:txBody>
          <a:bodyPr>
            <a:spAutoFit/>
          </a:bodyPr>
          <a:lstStyle/>
          <a:p>
            <a:pPr algn="ctr"/>
            <a:r>
              <a:rPr lang="en-US"/>
              <a:t>RMP</a:t>
            </a:r>
          </a:p>
          <a:p>
            <a:pPr algn="ctr"/>
            <a:r>
              <a:rPr lang="en-US"/>
              <a:t>~ -75mV</a:t>
            </a:r>
          </a:p>
        </p:txBody>
      </p:sp>
      <p:sp>
        <p:nvSpPr>
          <p:cNvPr id="261126" name="TextBox 22"/>
          <p:cNvSpPr txBox="1">
            <a:spLocks noChangeArrowheads="1"/>
          </p:cNvSpPr>
          <p:nvPr/>
        </p:nvSpPr>
        <p:spPr bwMode="auto">
          <a:xfrm>
            <a:off x="2286000" y="4351338"/>
            <a:ext cx="1295400" cy="677862"/>
          </a:xfrm>
          <a:prstGeom prst="rect">
            <a:avLst/>
          </a:prstGeom>
          <a:noFill/>
          <a:ln w="9525">
            <a:noFill/>
            <a:miter lim="800000"/>
            <a:headEnd/>
            <a:tailEnd/>
          </a:ln>
        </p:spPr>
        <p:txBody>
          <a:bodyPr>
            <a:spAutoFit/>
          </a:bodyPr>
          <a:lstStyle/>
          <a:p>
            <a:pPr algn="ctr"/>
            <a:r>
              <a:rPr lang="en-US"/>
              <a:t>EPSPs </a:t>
            </a:r>
          </a:p>
          <a:p>
            <a:pPr algn="ctr"/>
            <a:r>
              <a:rPr lang="en-US"/>
              <a:t>Drop out</a:t>
            </a:r>
          </a:p>
        </p:txBody>
      </p:sp>
      <p:sp>
        <p:nvSpPr>
          <p:cNvPr id="24" name="Down Arrow 23"/>
          <p:cNvSpPr/>
          <p:nvPr/>
        </p:nvSpPr>
        <p:spPr>
          <a:xfrm>
            <a:off x="7696200" y="2674938"/>
            <a:ext cx="152400" cy="1447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Down Arrow 24"/>
          <p:cNvSpPr/>
          <p:nvPr/>
        </p:nvSpPr>
        <p:spPr>
          <a:xfrm>
            <a:off x="5257800" y="2674938"/>
            <a:ext cx="152400" cy="1447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1129" name="TextBox 25"/>
          <p:cNvSpPr txBox="1">
            <a:spLocks noChangeArrowheads="1"/>
          </p:cNvSpPr>
          <p:nvPr/>
        </p:nvSpPr>
        <p:spPr bwMode="auto">
          <a:xfrm>
            <a:off x="4191000" y="4351338"/>
            <a:ext cx="2286000" cy="677862"/>
          </a:xfrm>
          <a:prstGeom prst="rect">
            <a:avLst/>
          </a:prstGeom>
          <a:noFill/>
          <a:ln w="9525">
            <a:noFill/>
            <a:miter lim="800000"/>
            <a:headEnd/>
            <a:tailEnd/>
          </a:ln>
        </p:spPr>
        <p:txBody>
          <a:bodyPr>
            <a:spAutoFit/>
          </a:bodyPr>
          <a:lstStyle/>
          <a:p>
            <a:pPr algn="ctr"/>
            <a:r>
              <a:rPr lang="en-US"/>
              <a:t>No EPSPs; </a:t>
            </a:r>
          </a:p>
          <a:p>
            <a:pPr algn="ctr"/>
            <a:r>
              <a:rPr lang="en-US"/>
              <a:t>No Depolarization</a:t>
            </a:r>
          </a:p>
        </p:txBody>
      </p:sp>
      <p:sp>
        <p:nvSpPr>
          <p:cNvPr id="261130" name="TextBox 26"/>
          <p:cNvSpPr txBox="1">
            <a:spLocks noChangeArrowheads="1"/>
          </p:cNvSpPr>
          <p:nvPr/>
        </p:nvSpPr>
        <p:spPr bwMode="auto">
          <a:xfrm>
            <a:off x="6781800" y="4351338"/>
            <a:ext cx="2057400" cy="677862"/>
          </a:xfrm>
          <a:prstGeom prst="rect">
            <a:avLst/>
          </a:prstGeom>
          <a:noFill/>
          <a:ln w="9525">
            <a:noFill/>
            <a:miter lim="800000"/>
            <a:headEnd/>
            <a:tailEnd/>
          </a:ln>
        </p:spPr>
        <p:txBody>
          <a:bodyPr>
            <a:spAutoFit/>
          </a:bodyPr>
          <a:lstStyle/>
          <a:p>
            <a:pPr algn="ctr"/>
            <a:r>
              <a:rPr lang="en-US"/>
              <a:t>Slow to Recover; Normal EPSPs</a:t>
            </a:r>
          </a:p>
        </p:txBody>
      </p:sp>
      <p:cxnSp>
        <p:nvCxnSpPr>
          <p:cNvPr id="261131" name="Straight Connector 3"/>
          <p:cNvCxnSpPr>
            <a:cxnSpLocks noChangeShapeType="1"/>
          </p:cNvCxnSpPr>
          <p:nvPr/>
        </p:nvCxnSpPr>
        <p:spPr bwMode="auto">
          <a:xfrm rot="5400000">
            <a:off x="744538" y="1852613"/>
            <a:ext cx="338137" cy="1587"/>
          </a:xfrm>
          <a:prstGeom prst="line">
            <a:avLst/>
          </a:prstGeom>
          <a:noFill/>
          <a:ln w="38100" algn="ctr">
            <a:solidFill>
              <a:srgbClr val="4D5367"/>
            </a:solidFill>
            <a:round/>
            <a:headEnd/>
            <a:tailEnd/>
          </a:ln>
        </p:spPr>
      </p:cxnSp>
      <p:cxnSp>
        <p:nvCxnSpPr>
          <p:cNvPr id="30" name="Straight Connector 29"/>
          <p:cNvCxnSpPr/>
          <p:nvPr/>
        </p:nvCxnSpPr>
        <p:spPr>
          <a:xfrm>
            <a:off x="914400" y="1836738"/>
            <a:ext cx="6858000" cy="0"/>
          </a:xfrm>
          <a:prstGeom prst="line">
            <a:avLst/>
          </a:prstGeom>
          <a:ln w="38100">
            <a:solidFill>
              <a:srgbClr val="727B96"/>
            </a:solidFill>
          </a:ln>
        </p:spPr>
        <p:style>
          <a:lnRef idx="1">
            <a:schemeClr val="accent1"/>
          </a:lnRef>
          <a:fillRef idx="0">
            <a:schemeClr val="accent1"/>
          </a:fillRef>
          <a:effectRef idx="0">
            <a:schemeClr val="accent1"/>
          </a:effectRef>
          <a:fontRef idx="minor">
            <a:schemeClr val="tx1"/>
          </a:fontRef>
        </p:style>
      </p:cxnSp>
      <p:sp>
        <p:nvSpPr>
          <p:cNvPr id="261133" name="TextBox 30"/>
          <p:cNvSpPr txBox="1">
            <a:spLocks noChangeArrowheads="1"/>
          </p:cNvSpPr>
          <p:nvPr/>
        </p:nvSpPr>
        <p:spPr bwMode="auto">
          <a:xfrm>
            <a:off x="304800" y="360363"/>
            <a:ext cx="8534400" cy="554037"/>
          </a:xfrm>
          <a:prstGeom prst="rect">
            <a:avLst/>
          </a:prstGeom>
          <a:noFill/>
          <a:ln w="9525">
            <a:noFill/>
            <a:miter lim="800000"/>
            <a:headEnd/>
            <a:tailEnd/>
          </a:ln>
        </p:spPr>
        <p:txBody>
          <a:bodyPr>
            <a:spAutoFit/>
          </a:bodyPr>
          <a:lstStyle/>
          <a:p>
            <a:pPr algn="ctr"/>
            <a:r>
              <a:rPr lang="en-US" sz="3000">
                <a:solidFill>
                  <a:srgbClr val="800000"/>
                </a:solidFill>
                <a:latin typeface="Georgia" pitchFamily="18" charset="0"/>
              </a:rPr>
              <a:t>Effect of CO2 at NMJ</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Number Placeholder 1"/>
          <p:cNvSpPr>
            <a:spLocks noGrp="1"/>
          </p:cNvSpPr>
          <p:nvPr>
            <p:ph type="sldNum" sz="quarter" idx="12"/>
          </p:nvPr>
        </p:nvSpPr>
        <p:spPr>
          <a:noFill/>
        </p:spPr>
        <p:txBody>
          <a:bodyPr/>
          <a:lstStyle/>
          <a:p>
            <a:fld id="{E6F46914-E2AC-438D-8AAF-3D7481480EAE}" type="slidenum">
              <a:rPr lang="en-US" smtClean="0"/>
              <a:pPr/>
              <a:t>52</a:t>
            </a:fld>
            <a:endParaRPr lang="en-US" smtClean="0"/>
          </a:p>
        </p:txBody>
      </p:sp>
      <p:pic>
        <p:nvPicPr>
          <p:cNvPr id="263170" name="Picture 3" descr="Flow Through copy.tif"/>
          <p:cNvPicPr>
            <a:picLocks noChangeAspect="1"/>
          </p:cNvPicPr>
          <p:nvPr/>
        </p:nvPicPr>
        <p:blipFill>
          <a:blip r:embed="rId3" cstate="print"/>
          <a:srcRect/>
          <a:stretch>
            <a:fillRect/>
          </a:stretch>
        </p:blipFill>
        <p:spPr bwMode="auto">
          <a:xfrm>
            <a:off x="685800" y="1676400"/>
            <a:ext cx="7693025" cy="3733800"/>
          </a:xfrm>
          <a:prstGeom prst="rect">
            <a:avLst/>
          </a:prstGeom>
          <a:noFill/>
          <a:ln w="9525">
            <a:solidFill>
              <a:schemeClr val="tx1"/>
            </a:solidFill>
            <a:miter lim="800000"/>
            <a:headEnd/>
            <a:tailEnd/>
          </a:ln>
        </p:spPr>
      </p:pic>
      <p:sp>
        <p:nvSpPr>
          <p:cNvPr id="263171" name="TextBox 4"/>
          <p:cNvSpPr txBox="1">
            <a:spLocks noChangeArrowheads="1"/>
          </p:cNvSpPr>
          <p:nvPr/>
        </p:nvSpPr>
        <p:spPr bwMode="auto">
          <a:xfrm>
            <a:off x="2362200" y="609600"/>
            <a:ext cx="4572000" cy="384175"/>
          </a:xfrm>
          <a:prstGeom prst="rect">
            <a:avLst/>
          </a:prstGeom>
          <a:noFill/>
          <a:ln w="9525">
            <a:noFill/>
            <a:miter lim="800000"/>
            <a:headEnd/>
            <a:tailEnd/>
          </a:ln>
        </p:spPr>
        <p:txBody>
          <a:bodyPr>
            <a:spAutoFit/>
          </a:bodyPr>
          <a:lstStyle/>
          <a:p>
            <a:pPr algn="ctr"/>
            <a:r>
              <a:rPr lang="en-US">
                <a:solidFill>
                  <a:srgbClr val="800000"/>
                </a:solidFill>
              </a:rPr>
              <a:t>CO2 Repellent?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Number Placeholder 1"/>
          <p:cNvSpPr>
            <a:spLocks noGrp="1"/>
          </p:cNvSpPr>
          <p:nvPr>
            <p:ph type="sldNum" sz="quarter" idx="12"/>
          </p:nvPr>
        </p:nvSpPr>
        <p:spPr>
          <a:noFill/>
        </p:spPr>
        <p:txBody>
          <a:bodyPr/>
          <a:lstStyle/>
          <a:p>
            <a:fld id="{8E11DABB-D611-468F-8F0D-75C3941400A9}" type="slidenum">
              <a:rPr lang="en-US" smtClean="0"/>
              <a:pPr/>
              <a:t>53</a:t>
            </a:fld>
            <a:endParaRPr lang="en-US" smtClean="0"/>
          </a:p>
        </p:txBody>
      </p:sp>
      <p:pic>
        <p:nvPicPr>
          <p:cNvPr id="265218" name="Picture 4" descr="CD flatten.tif"/>
          <p:cNvPicPr>
            <a:picLocks noChangeAspect="1"/>
          </p:cNvPicPr>
          <p:nvPr/>
        </p:nvPicPr>
        <p:blipFill>
          <a:blip r:embed="rId3" cstate="print"/>
          <a:srcRect/>
          <a:stretch>
            <a:fillRect/>
          </a:stretch>
        </p:blipFill>
        <p:spPr bwMode="auto">
          <a:xfrm>
            <a:off x="0" y="1976438"/>
            <a:ext cx="9144000" cy="2905125"/>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Number Placeholder 1"/>
          <p:cNvSpPr>
            <a:spLocks noGrp="1"/>
          </p:cNvSpPr>
          <p:nvPr>
            <p:ph type="sldNum" sz="quarter" idx="12"/>
          </p:nvPr>
        </p:nvSpPr>
        <p:spPr>
          <a:noFill/>
        </p:spPr>
        <p:txBody>
          <a:bodyPr/>
          <a:lstStyle/>
          <a:p>
            <a:fld id="{760E62E7-2A2D-4F4C-BF31-2B0FBEF90160}" type="slidenum">
              <a:rPr lang="en-US" smtClean="0"/>
              <a:pPr/>
              <a:t>54</a:t>
            </a:fld>
            <a:endParaRPr lang="en-US" smtClean="0"/>
          </a:p>
        </p:txBody>
      </p:sp>
      <p:sp>
        <p:nvSpPr>
          <p:cNvPr id="267266" name="Rectangle 3"/>
          <p:cNvSpPr>
            <a:spLocks noChangeArrowheads="1"/>
          </p:cNvSpPr>
          <p:nvPr/>
        </p:nvSpPr>
        <p:spPr bwMode="auto">
          <a:xfrm>
            <a:off x="685800" y="1600200"/>
            <a:ext cx="8077200" cy="3970338"/>
          </a:xfrm>
          <a:prstGeom prst="rect">
            <a:avLst/>
          </a:prstGeom>
          <a:noFill/>
          <a:ln w="9525">
            <a:noFill/>
            <a:miter lim="800000"/>
            <a:headEnd/>
            <a:tailEnd/>
          </a:ln>
        </p:spPr>
        <p:txBody>
          <a:bodyPr>
            <a:spAutoFit/>
          </a:bodyPr>
          <a:lstStyle/>
          <a:p>
            <a:pPr>
              <a:spcBef>
                <a:spcPts val="1200"/>
              </a:spcBef>
              <a:spcAft>
                <a:spcPts val="1200"/>
              </a:spcAft>
            </a:pPr>
            <a:r>
              <a:rPr lang="en-US"/>
              <a:t>DOMOIC ACID -- Fly</a:t>
            </a:r>
          </a:p>
          <a:p>
            <a:pPr>
              <a:spcBef>
                <a:spcPts val="1200"/>
              </a:spcBef>
              <a:spcAft>
                <a:spcPts val="1200"/>
              </a:spcAft>
            </a:pPr>
            <a:endParaRPr lang="en-US"/>
          </a:p>
          <a:p>
            <a:pPr>
              <a:spcBef>
                <a:spcPts val="1200"/>
              </a:spcBef>
              <a:spcAft>
                <a:spcPts val="1200"/>
              </a:spcAft>
            </a:pPr>
            <a:r>
              <a:rPr lang="en-US"/>
              <a:t>Fly – reduced amplitude and frequency mini’s  </a:t>
            </a:r>
          </a:p>
          <a:p>
            <a:pPr>
              <a:spcBef>
                <a:spcPts val="1200"/>
              </a:spcBef>
              <a:spcAft>
                <a:spcPts val="1200"/>
              </a:spcAft>
            </a:pPr>
            <a:r>
              <a:rPr lang="en-US"/>
              <a:t>No change in RMP </a:t>
            </a:r>
          </a:p>
          <a:p>
            <a:pPr>
              <a:spcBef>
                <a:spcPts val="1200"/>
              </a:spcBef>
              <a:spcAft>
                <a:spcPts val="1200"/>
              </a:spcAft>
            </a:pPr>
            <a:r>
              <a:rPr lang="en-US"/>
              <a:t>suggests domoic acid is an antagonist to the postsynaptic glutamate receptors. </a:t>
            </a:r>
          </a:p>
          <a:p>
            <a:pPr>
              <a:spcBef>
                <a:spcPts val="1200"/>
              </a:spcBef>
              <a:spcAft>
                <a:spcPts val="1200"/>
              </a:spcAft>
            </a:pPr>
            <a:r>
              <a:rPr lang="en-US"/>
              <a:t>Reduced frequency of the mEPSPs is due to the gradual reduction in the mEPSP amplitude, such that they are not discernable from noise in the baseline and thus are not detected to monitor their frequency</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Number Placeholder 1"/>
          <p:cNvSpPr>
            <a:spLocks noGrp="1"/>
          </p:cNvSpPr>
          <p:nvPr>
            <p:ph type="sldNum" sz="quarter" idx="12"/>
          </p:nvPr>
        </p:nvSpPr>
        <p:spPr>
          <a:noFill/>
        </p:spPr>
        <p:txBody>
          <a:bodyPr/>
          <a:lstStyle/>
          <a:p>
            <a:fld id="{FC9995C0-A07F-48BA-8EAC-72EF0C468F7E}" type="slidenum">
              <a:rPr lang="en-US" smtClean="0"/>
              <a:pPr/>
              <a:t>55</a:t>
            </a:fld>
            <a:endParaRPr lang="en-US" smtClean="0"/>
          </a:p>
        </p:txBody>
      </p:sp>
      <p:pic>
        <p:nvPicPr>
          <p:cNvPr id="269314" name="Picture 3" descr="carbon cycle.tif"/>
          <p:cNvPicPr>
            <a:picLocks noChangeAspect="1"/>
          </p:cNvPicPr>
          <p:nvPr/>
        </p:nvPicPr>
        <p:blipFill>
          <a:blip r:embed="rId3" cstate="print"/>
          <a:srcRect/>
          <a:stretch>
            <a:fillRect/>
          </a:stretch>
        </p:blipFill>
        <p:spPr bwMode="auto">
          <a:xfrm>
            <a:off x="365125" y="155575"/>
            <a:ext cx="8474075" cy="655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Number Placeholder 1"/>
          <p:cNvSpPr>
            <a:spLocks noGrp="1"/>
          </p:cNvSpPr>
          <p:nvPr>
            <p:ph type="sldNum" sz="quarter" idx="12"/>
          </p:nvPr>
        </p:nvSpPr>
        <p:spPr>
          <a:noFill/>
        </p:spPr>
        <p:txBody>
          <a:bodyPr/>
          <a:lstStyle/>
          <a:p>
            <a:fld id="{F67F8D08-732D-4C91-8081-96ECC64F5952}" type="slidenum">
              <a:rPr lang="en-US" smtClean="0"/>
              <a:pPr/>
              <a:t>56</a:t>
            </a:fld>
            <a:endParaRPr lang="en-US" smtClean="0"/>
          </a:p>
        </p:txBody>
      </p:sp>
      <p:pic>
        <p:nvPicPr>
          <p:cNvPr id="271362" name="Picture 2" descr="630px-Carbon_dioxide_pressure-temperature_phase_diagram.svg.png"/>
          <p:cNvPicPr>
            <a:picLocks noChangeAspect="1"/>
          </p:cNvPicPr>
          <p:nvPr/>
        </p:nvPicPr>
        <p:blipFill>
          <a:blip r:embed="rId3" cstate="print"/>
          <a:srcRect/>
          <a:stretch>
            <a:fillRect/>
          </a:stretch>
        </p:blipFill>
        <p:spPr bwMode="auto">
          <a:xfrm>
            <a:off x="1292225" y="-53975"/>
            <a:ext cx="6937375" cy="6607175"/>
          </a:xfrm>
          <a:prstGeom prst="rect">
            <a:avLst/>
          </a:prstGeom>
          <a:noFill/>
          <a:ln w="9525">
            <a:noFill/>
            <a:miter lim="800000"/>
            <a:headEnd/>
            <a:tailEnd/>
          </a:ln>
        </p:spPr>
      </p:pic>
      <p:sp>
        <p:nvSpPr>
          <p:cNvPr id="9" name="Rectangle 8"/>
          <p:cNvSpPr/>
          <p:nvPr/>
        </p:nvSpPr>
        <p:spPr>
          <a:xfrm>
            <a:off x="2438400" y="5562600"/>
            <a:ext cx="5791200" cy="304800"/>
          </a:xfrm>
          <a:prstGeom prst="rect">
            <a:avLst/>
          </a:prstGeom>
          <a:solidFill>
            <a:srgbClr val="E9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1364" name="TextBox 3"/>
          <p:cNvSpPr txBox="1">
            <a:spLocks noChangeArrowheads="1"/>
          </p:cNvSpPr>
          <p:nvPr/>
        </p:nvSpPr>
        <p:spPr bwMode="auto">
          <a:xfrm>
            <a:off x="2590800" y="5562600"/>
            <a:ext cx="533400" cy="384175"/>
          </a:xfrm>
          <a:prstGeom prst="rect">
            <a:avLst/>
          </a:prstGeom>
          <a:noFill/>
          <a:ln w="9525">
            <a:noFill/>
            <a:miter lim="800000"/>
            <a:headEnd/>
            <a:tailEnd/>
          </a:ln>
        </p:spPr>
        <p:txBody>
          <a:bodyPr>
            <a:spAutoFit/>
          </a:bodyPr>
          <a:lstStyle/>
          <a:p>
            <a:r>
              <a:rPr lang="en-US">
                <a:solidFill>
                  <a:schemeClr val="tx1"/>
                </a:solidFill>
              </a:rPr>
              <a:t>-73</a:t>
            </a:r>
          </a:p>
        </p:txBody>
      </p:sp>
      <p:sp>
        <p:nvSpPr>
          <p:cNvPr id="271365" name="TextBox 4"/>
          <p:cNvSpPr txBox="1">
            <a:spLocks noChangeArrowheads="1"/>
          </p:cNvSpPr>
          <p:nvPr/>
        </p:nvSpPr>
        <p:spPr bwMode="auto">
          <a:xfrm>
            <a:off x="3810000" y="5562600"/>
            <a:ext cx="533400" cy="384175"/>
          </a:xfrm>
          <a:prstGeom prst="rect">
            <a:avLst/>
          </a:prstGeom>
          <a:noFill/>
          <a:ln w="9525">
            <a:noFill/>
            <a:miter lim="800000"/>
            <a:headEnd/>
            <a:tailEnd/>
          </a:ln>
        </p:spPr>
        <p:txBody>
          <a:bodyPr>
            <a:spAutoFit/>
          </a:bodyPr>
          <a:lstStyle/>
          <a:p>
            <a:r>
              <a:rPr lang="en-US">
                <a:solidFill>
                  <a:schemeClr val="tx1"/>
                </a:solidFill>
              </a:rPr>
              <a:t>-23</a:t>
            </a:r>
          </a:p>
        </p:txBody>
      </p:sp>
      <p:sp>
        <p:nvSpPr>
          <p:cNvPr id="271366" name="TextBox 5"/>
          <p:cNvSpPr txBox="1">
            <a:spLocks noChangeArrowheads="1"/>
          </p:cNvSpPr>
          <p:nvPr/>
        </p:nvSpPr>
        <p:spPr bwMode="auto">
          <a:xfrm>
            <a:off x="5105400" y="5562600"/>
            <a:ext cx="533400" cy="384175"/>
          </a:xfrm>
          <a:prstGeom prst="rect">
            <a:avLst/>
          </a:prstGeom>
          <a:noFill/>
          <a:ln w="9525">
            <a:noFill/>
            <a:miter lim="800000"/>
            <a:headEnd/>
            <a:tailEnd/>
          </a:ln>
        </p:spPr>
        <p:txBody>
          <a:bodyPr>
            <a:spAutoFit/>
          </a:bodyPr>
          <a:lstStyle/>
          <a:p>
            <a:r>
              <a:rPr lang="en-US">
                <a:solidFill>
                  <a:schemeClr val="tx1"/>
                </a:solidFill>
              </a:rPr>
              <a:t>27</a:t>
            </a:r>
          </a:p>
        </p:txBody>
      </p:sp>
      <p:sp>
        <p:nvSpPr>
          <p:cNvPr id="271367" name="TextBox 6"/>
          <p:cNvSpPr txBox="1">
            <a:spLocks noChangeArrowheads="1"/>
          </p:cNvSpPr>
          <p:nvPr/>
        </p:nvSpPr>
        <p:spPr bwMode="auto">
          <a:xfrm>
            <a:off x="6324600" y="5559425"/>
            <a:ext cx="533400" cy="384175"/>
          </a:xfrm>
          <a:prstGeom prst="rect">
            <a:avLst/>
          </a:prstGeom>
          <a:noFill/>
          <a:ln w="9525">
            <a:noFill/>
            <a:miter lim="800000"/>
            <a:headEnd/>
            <a:tailEnd/>
          </a:ln>
        </p:spPr>
        <p:txBody>
          <a:bodyPr>
            <a:spAutoFit/>
          </a:bodyPr>
          <a:lstStyle/>
          <a:p>
            <a:r>
              <a:rPr lang="en-US">
                <a:solidFill>
                  <a:schemeClr val="tx1"/>
                </a:solidFill>
              </a:rPr>
              <a:t>77</a:t>
            </a:r>
          </a:p>
        </p:txBody>
      </p:sp>
      <p:sp>
        <p:nvSpPr>
          <p:cNvPr id="271368" name="TextBox 7"/>
          <p:cNvSpPr txBox="1">
            <a:spLocks noChangeArrowheads="1"/>
          </p:cNvSpPr>
          <p:nvPr/>
        </p:nvSpPr>
        <p:spPr bwMode="auto">
          <a:xfrm>
            <a:off x="7467600" y="5562600"/>
            <a:ext cx="609600" cy="384175"/>
          </a:xfrm>
          <a:prstGeom prst="rect">
            <a:avLst/>
          </a:prstGeom>
          <a:noFill/>
          <a:ln w="9525">
            <a:noFill/>
            <a:miter lim="800000"/>
            <a:headEnd/>
            <a:tailEnd/>
          </a:ln>
        </p:spPr>
        <p:txBody>
          <a:bodyPr>
            <a:spAutoFit/>
          </a:bodyPr>
          <a:lstStyle/>
          <a:p>
            <a:r>
              <a:rPr lang="en-US">
                <a:solidFill>
                  <a:schemeClr val="tx1"/>
                </a:solidFill>
              </a:rPr>
              <a:t>127</a:t>
            </a:r>
          </a:p>
        </p:txBody>
      </p:sp>
      <p:sp>
        <p:nvSpPr>
          <p:cNvPr id="10" name="Rectangle 9"/>
          <p:cNvSpPr/>
          <p:nvPr/>
        </p:nvSpPr>
        <p:spPr>
          <a:xfrm>
            <a:off x="5943600" y="6019800"/>
            <a:ext cx="457200" cy="304800"/>
          </a:xfrm>
          <a:prstGeom prst="rect">
            <a:avLst/>
          </a:prstGeom>
          <a:solidFill>
            <a:srgbClr val="E9ED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1370" name="TextBox 10"/>
          <p:cNvSpPr txBox="1">
            <a:spLocks noChangeArrowheads="1"/>
          </p:cNvSpPr>
          <p:nvPr/>
        </p:nvSpPr>
        <p:spPr bwMode="auto">
          <a:xfrm>
            <a:off x="5943600" y="5943600"/>
            <a:ext cx="533400" cy="384175"/>
          </a:xfrm>
          <a:prstGeom prst="rect">
            <a:avLst/>
          </a:prstGeom>
          <a:noFill/>
          <a:ln w="9525">
            <a:noFill/>
            <a:miter lim="800000"/>
            <a:headEnd/>
            <a:tailEnd/>
          </a:ln>
        </p:spPr>
        <p:txBody>
          <a:bodyPr>
            <a:spAutoFit/>
          </a:bodyPr>
          <a:lstStyle/>
          <a:p>
            <a:r>
              <a:rPr lang="en-US">
                <a:solidFill>
                  <a:schemeClr val="tx1"/>
                </a:solidFill>
              </a:rPr>
              <a:t>(C)</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Slide Number Placeholder 1"/>
          <p:cNvSpPr>
            <a:spLocks noGrp="1"/>
          </p:cNvSpPr>
          <p:nvPr>
            <p:ph type="sldNum" sz="quarter" idx="12"/>
          </p:nvPr>
        </p:nvSpPr>
        <p:spPr>
          <a:noFill/>
        </p:spPr>
        <p:txBody>
          <a:bodyPr/>
          <a:lstStyle/>
          <a:p>
            <a:fld id="{E3EB7E49-5712-469B-9EBD-B07FFFB38986}" type="slidenum">
              <a:rPr lang="en-US" smtClean="0"/>
              <a:pPr/>
              <a:t>57</a:t>
            </a:fld>
            <a:endParaRPr lang="en-US" smtClean="0"/>
          </a:p>
        </p:txBody>
      </p:sp>
      <p:graphicFrame>
        <p:nvGraphicFramePr>
          <p:cNvPr id="3" name="Table 2"/>
          <p:cNvGraphicFramePr>
            <a:graphicFrameLocks noGrp="1"/>
          </p:cNvGraphicFramePr>
          <p:nvPr/>
        </p:nvGraphicFramePr>
        <p:xfrm>
          <a:off x="228600" y="457200"/>
          <a:ext cx="8686800" cy="4888177"/>
        </p:xfrm>
        <a:graphic>
          <a:graphicData uri="http://schemas.openxmlformats.org/drawingml/2006/table">
            <a:tbl>
              <a:tblPr/>
              <a:tblGrid>
                <a:gridCol w="3352800"/>
                <a:gridCol w="5334000"/>
              </a:tblGrid>
              <a:tr h="332334">
                <a:tc gridSpan="2">
                  <a:txBody>
                    <a:bodyPr/>
                    <a:lstStyle/>
                    <a:p>
                      <a:pPr algn="ctr"/>
                      <a:r>
                        <a:rPr lang="en-US" sz="1500" dirty="0"/>
                        <a:t>Properties</a:t>
                      </a:r>
                    </a:p>
                  </a:txBody>
                  <a:tcPr marL="54187" marR="54187" marT="27093" marB="27093" anchor="ctr">
                    <a:lnL>
                      <a:noFill/>
                    </a:lnL>
                    <a:lnR>
                      <a:noFill/>
                    </a:lnR>
                    <a:lnT>
                      <a:noFill/>
                    </a:lnT>
                    <a:lnB>
                      <a:noFill/>
                    </a:lnB>
                    <a:solidFill>
                      <a:srgbClr val="F8EABA"/>
                    </a:solidFill>
                  </a:tcPr>
                </a:tc>
                <a:tc hMerge="1">
                  <a:txBody>
                    <a:bodyPr/>
                    <a:lstStyle/>
                    <a:p>
                      <a:endParaRPr lang="en-US"/>
                    </a:p>
                  </a:txBody>
                  <a:tcPr/>
                </a:tc>
              </a:tr>
              <a:tr h="332334">
                <a:tc>
                  <a:txBody>
                    <a:bodyPr/>
                    <a:lstStyle/>
                    <a:p>
                      <a:r>
                        <a:rPr lang="en-US" sz="1500" dirty="0"/>
                        <a:t>Molecular formula</a:t>
                      </a:r>
                    </a:p>
                  </a:txBody>
                  <a:tcPr marL="54187" marR="54187" marT="27093" marB="27093" anchor="ctr">
                    <a:lnL>
                      <a:noFill/>
                    </a:lnL>
                    <a:lnR>
                      <a:noFill/>
                    </a:lnR>
                    <a:lnT>
                      <a:noFill/>
                    </a:lnT>
                    <a:lnB>
                      <a:noFill/>
                    </a:lnB>
                  </a:tcPr>
                </a:tc>
                <a:tc>
                  <a:txBody>
                    <a:bodyPr/>
                    <a:lstStyle/>
                    <a:p>
                      <a:r>
                        <a:rPr lang="en-US" sz="1500"/>
                        <a:t>CO</a:t>
                      </a:r>
                      <a:r>
                        <a:rPr lang="en-US" sz="1500" baseline="-25000"/>
                        <a:t>2</a:t>
                      </a:r>
                      <a:endParaRPr lang="en-US" sz="1500"/>
                    </a:p>
                  </a:txBody>
                  <a:tcPr marL="54187" marR="54187" marT="27093" marB="27093" anchor="ctr">
                    <a:lnL>
                      <a:noFill/>
                    </a:lnL>
                    <a:lnR>
                      <a:noFill/>
                    </a:lnR>
                    <a:lnT>
                      <a:noFill/>
                    </a:lnT>
                    <a:lnB>
                      <a:noFill/>
                    </a:lnB>
                  </a:tcPr>
                </a:tc>
              </a:tr>
              <a:tr h="332334">
                <a:tc>
                  <a:txBody>
                    <a:bodyPr/>
                    <a:lstStyle/>
                    <a:p>
                      <a:r>
                        <a:rPr lang="en-US" sz="1500" dirty="0"/>
                        <a:t>Molar mass</a:t>
                      </a:r>
                    </a:p>
                  </a:txBody>
                  <a:tcPr marL="54187" marR="54187" marT="27093" marB="27093" anchor="ctr">
                    <a:lnL>
                      <a:noFill/>
                    </a:lnL>
                    <a:lnR>
                      <a:noFill/>
                    </a:lnR>
                    <a:lnT>
                      <a:noFill/>
                    </a:lnT>
                    <a:lnB>
                      <a:noFill/>
                    </a:lnB>
                  </a:tcPr>
                </a:tc>
                <a:tc>
                  <a:txBody>
                    <a:bodyPr/>
                    <a:lstStyle/>
                    <a:p>
                      <a:r>
                        <a:rPr lang="en-US" sz="1500"/>
                        <a:t>44.010 g/mol</a:t>
                      </a:r>
                    </a:p>
                  </a:txBody>
                  <a:tcPr marL="54187" marR="54187" marT="27093" marB="27093" anchor="ctr">
                    <a:lnL>
                      <a:noFill/>
                    </a:lnL>
                    <a:lnR>
                      <a:noFill/>
                    </a:lnR>
                    <a:lnT>
                      <a:noFill/>
                    </a:lnT>
                    <a:lnB>
                      <a:noFill/>
                    </a:lnB>
                  </a:tcPr>
                </a:tc>
              </a:tr>
              <a:tr h="332334">
                <a:tc>
                  <a:txBody>
                    <a:bodyPr/>
                    <a:lstStyle/>
                    <a:p>
                      <a:r>
                        <a:rPr lang="en-US" sz="1500" dirty="0"/>
                        <a:t>Appearance</a:t>
                      </a:r>
                    </a:p>
                  </a:txBody>
                  <a:tcPr marL="54187" marR="54187" marT="27093" marB="27093" anchor="ctr">
                    <a:lnL>
                      <a:noFill/>
                    </a:lnL>
                    <a:lnR>
                      <a:noFill/>
                    </a:lnR>
                    <a:lnT>
                      <a:noFill/>
                    </a:lnT>
                    <a:lnB>
                      <a:noFill/>
                    </a:lnB>
                  </a:tcPr>
                </a:tc>
                <a:tc>
                  <a:txBody>
                    <a:bodyPr/>
                    <a:lstStyle/>
                    <a:p>
                      <a:r>
                        <a:rPr lang="en-US" sz="1500"/>
                        <a:t>colorless, odorless gas</a:t>
                      </a:r>
                    </a:p>
                  </a:txBody>
                  <a:tcPr marL="54187" marR="54187" marT="27093" marB="27093" anchor="ctr">
                    <a:lnL>
                      <a:noFill/>
                    </a:lnL>
                    <a:lnR>
                      <a:noFill/>
                    </a:lnR>
                    <a:lnT>
                      <a:noFill/>
                    </a:lnT>
                    <a:lnB>
                      <a:noFill/>
                    </a:lnB>
                  </a:tcPr>
                </a:tc>
              </a:tr>
              <a:tr h="1109060">
                <a:tc>
                  <a:txBody>
                    <a:bodyPr/>
                    <a:lstStyle/>
                    <a:p>
                      <a:r>
                        <a:rPr lang="en-US" sz="1500" dirty="0"/>
                        <a:t>Density</a:t>
                      </a:r>
                    </a:p>
                  </a:txBody>
                  <a:tcPr marL="54187" marR="54187" marT="27093" marB="27093" anchor="ctr">
                    <a:lnL>
                      <a:noFill/>
                    </a:lnL>
                    <a:lnR>
                      <a:noFill/>
                    </a:lnR>
                    <a:lnT>
                      <a:noFill/>
                    </a:lnT>
                    <a:lnB>
                      <a:noFill/>
                    </a:lnB>
                  </a:tcPr>
                </a:tc>
                <a:tc>
                  <a:txBody>
                    <a:bodyPr/>
                    <a:lstStyle/>
                    <a:p>
                      <a:r>
                        <a:rPr lang="en-US" sz="1500" dirty="0" smtClean="0"/>
                        <a:t>1.562 </a:t>
                      </a:r>
                      <a:r>
                        <a:rPr lang="en-US" sz="1500" dirty="0"/>
                        <a:t>g/</a:t>
                      </a:r>
                      <a:r>
                        <a:rPr lang="en-US" sz="1500" dirty="0" err="1"/>
                        <a:t>mL</a:t>
                      </a:r>
                      <a:r>
                        <a:rPr lang="en-US" sz="1500" dirty="0"/>
                        <a:t> (solid at 1 </a:t>
                      </a:r>
                      <a:r>
                        <a:rPr lang="en-US" sz="1500" dirty="0" err="1"/>
                        <a:t>atm</a:t>
                      </a:r>
                      <a:r>
                        <a:rPr lang="en-US" sz="1500" dirty="0"/>
                        <a:t> and −78.5 °C)</a:t>
                      </a:r>
                      <a:br>
                        <a:rPr lang="en-US" sz="1500" dirty="0"/>
                      </a:br>
                      <a:r>
                        <a:rPr lang="en-US" sz="1500" dirty="0"/>
                        <a:t>0.770 g/</a:t>
                      </a:r>
                      <a:r>
                        <a:rPr lang="en-US" sz="1500" dirty="0" err="1"/>
                        <a:t>mL</a:t>
                      </a:r>
                      <a:r>
                        <a:rPr lang="en-US" sz="1500" dirty="0"/>
                        <a:t> (liquid at 56 </a:t>
                      </a:r>
                      <a:r>
                        <a:rPr lang="en-US" sz="1500" dirty="0" err="1"/>
                        <a:t>atm</a:t>
                      </a:r>
                      <a:r>
                        <a:rPr lang="en-US" sz="1500" dirty="0"/>
                        <a:t> and 20 °C)</a:t>
                      </a:r>
                      <a:br>
                        <a:rPr lang="en-US" sz="1500" dirty="0"/>
                      </a:br>
                      <a:r>
                        <a:rPr lang="en-US" sz="1500" dirty="0"/>
                        <a:t>1.977 g/L (gas at 1 </a:t>
                      </a:r>
                      <a:r>
                        <a:rPr lang="en-US" sz="1500" dirty="0" err="1"/>
                        <a:t>atm</a:t>
                      </a:r>
                      <a:r>
                        <a:rPr lang="en-US" sz="1500" dirty="0"/>
                        <a:t> and 0 °C)</a:t>
                      </a:r>
                      <a:br>
                        <a:rPr lang="en-US" sz="1500" dirty="0"/>
                      </a:br>
                      <a:r>
                        <a:rPr lang="en-US" sz="1500" dirty="0"/>
                        <a:t>849.6 g/L (supercritical fluid at 150 </a:t>
                      </a:r>
                      <a:r>
                        <a:rPr lang="en-US" sz="1500" dirty="0" err="1"/>
                        <a:t>atm</a:t>
                      </a:r>
                      <a:r>
                        <a:rPr lang="en-US" sz="1500" dirty="0"/>
                        <a:t> and 30 °C</a:t>
                      </a:r>
                    </a:p>
                  </a:txBody>
                  <a:tcPr marL="54187" marR="54187" marT="27093" marB="27093" anchor="ctr">
                    <a:lnL>
                      <a:noFill/>
                    </a:lnL>
                    <a:lnR>
                      <a:noFill/>
                    </a:lnR>
                    <a:lnT>
                      <a:noFill/>
                    </a:lnT>
                    <a:lnB>
                      <a:noFill/>
                    </a:lnB>
                  </a:tcPr>
                </a:tc>
              </a:tr>
              <a:tr h="381000">
                <a:tc>
                  <a:txBody>
                    <a:bodyPr/>
                    <a:lstStyle/>
                    <a:p>
                      <a:r>
                        <a:rPr lang="en-US" sz="1500" dirty="0"/>
                        <a:t>Melting point</a:t>
                      </a:r>
                    </a:p>
                  </a:txBody>
                  <a:tcPr marL="54187" marR="54187" marT="27093" marB="27093" anchor="ctr">
                    <a:lnL>
                      <a:noFill/>
                    </a:lnL>
                    <a:lnR>
                      <a:noFill/>
                    </a:lnR>
                    <a:lnT>
                      <a:noFill/>
                    </a:lnT>
                    <a:lnB>
                      <a:noFill/>
                    </a:lnB>
                  </a:tcPr>
                </a:tc>
                <a:tc>
                  <a:txBody>
                    <a:bodyPr/>
                    <a:lstStyle/>
                    <a:p>
                      <a:r>
                        <a:rPr lang="en-US" sz="1500" dirty="0"/>
                        <a:t>-78 °C, 194.7 K, -109 °F (</a:t>
                      </a:r>
                      <a:r>
                        <a:rPr lang="en-US" sz="1500" i="1" dirty="0"/>
                        <a:t>subl.</a:t>
                      </a:r>
                      <a:r>
                        <a:rPr lang="en-US" sz="1500" dirty="0"/>
                        <a:t>)</a:t>
                      </a:r>
                    </a:p>
                  </a:txBody>
                  <a:tcPr marL="54187" marR="54187" marT="27093" marB="27093" anchor="ctr">
                    <a:lnL>
                      <a:noFill/>
                    </a:lnL>
                    <a:lnR>
                      <a:noFill/>
                    </a:lnR>
                    <a:lnT>
                      <a:noFill/>
                    </a:lnT>
                    <a:lnB>
                      <a:noFill/>
                    </a:lnB>
                  </a:tcPr>
                </a:tc>
              </a:tr>
              <a:tr h="407111">
                <a:tc>
                  <a:txBody>
                    <a:bodyPr/>
                    <a:lstStyle/>
                    <a:p>
                      <a:r>
                        <a:rPr lang="en-US" sz="1500" dirty="0"/>
                        <a:t>Boiling point</a:t>
                      </a:r>
                    </a:p>
                  </a:txBody>
                  <a:tcPr marL="54187" marR="54187" marT="27093" marB="27093" anchor="ctr">
                    <a:lnL>
                      <a:noFill/>
                    </a:lnL>
                    <a:lnR>
                      <a:noFill/>
                    </a:lnR>
                    <a:lnT>
                      <a:noFill/>
                    </a:lnT>
                    <a:lnB>
                      <a:noFill/>
                    </a:lnB>
                  </a:tcPr>
                </a:tc>
                <a:tc>
                  <a:txBody>
                    <a:bodyPr/>
                    <a:lstStyle/>
                    <a:p>
                      <a:r>
                        <a:rPr lang="da-DK" sz="1500" dirty="0"/>
                        <a:t>-57 °C, 216.6 K, -70 °F ((at 5.185 bar))</a:t>
                      </a:r>
                    </a:p>
                  </a:txBody>
                  <a:tcPr marL="54187" marR="54187" marT="27093" marB="27093" anchor="ctr">
                    <a:lnL>
                      <a:noFill/>
                    </a:lnL>
                    <a:lnR>
                      <a:noFill/>
                    </a:lnR>
                    <a:lnT>
                      <a:noFill/>
                    </a:lnT>
                    <a:lnB>
                      <a:noFill/>
                    </a:lnB>
                  </a:tcPr>
                </a:tc>
              </a:tr>
              <a:tr h="332334">
                <a:tc>
                  <a:txBody>
                    <a:bodyPr/>
                    <a:lstStyle/>
                    <a:p>
                      <a:r>
                        <a:rPr lang="en-US" sz="1500" dirty="0"/>
                        <a:t>Solubility in water</a:t>
                      </a:r>
                    </a:p>
                  </a:txBody>
                  <a:tcPr marL="54187" marR="54187" marT="27093" marB="27093" anchor="ctr">
                    <a:lnL>
                      <a:noFill/>
                    </a:lnL>
                    <a:lnR>
                      <a:noFill/>
                    </a:lnR>
                    <a:lnT>
                      <a:noFill/>
                    </a:lnT>
                    <a:lnB>
                      <a:noFill/>
                    </a:lnB>
                  </a:tcPr>
                </a:tc>
                <a:tc>
                  <a:txBody>
                    <a:bodyPr/>
                    <a:lstStyle/>
                    <a:p>
                      <a:r>
                        <a:rPr lang="en-US" sz="1500" dirty="0"/>
                        <a:t>1.45 g/L at 25 °C, 100 </a:t>
                      </a:r>
                      <a:r>
                        <a:rPr lang="en-US" sz="1500" dirty="0" err="1"/>
                        <a:t>kPa</a:t>
                      </a:r>
                      <a:endParaRPr lang="en-US" sz="1500" dirty="0"/>
                    </a:p>
                  </a:txBody>
                  <a:tcPr marL="54187" marR="54187" marT="27093" marB="27093" anchor="ctr">
                    <a:lnL>
                      <a:noFill/>
                    </a:lnL>
                    <a:lnR>
                      <a:noFill/>
                    </a:lnR>
                    <a:lnT>
                      <a:noFill/>
                    </a:lnT>
                    <a:lnB>
                      <a:noFill/>
                    </a:lnB>
                  </a:tcPr>
                </a:tc>
              </a:tr>
              <a:tr h="332334">
                <a:tc>
                  <a:txBody>
                    <a:bodyPr/>
                    <a:lstStyle/>
                    <a:p>
                      <a:r>
                        <a:rPr lang="en-US" sz="1500" dirty="0"/>
                        <a:t>Acidity (</a:t>
                      </a:r>
                      <a:r>
                        <a:rPr lang="en-US" sz="1500" dirty="0" err="1"/>
                        <a:t>p</a:t>
                      </a:r>
                      <a:r>
                        <a:rPr lang="en-US" sz="1500" i="1" dirty="0" err="1"/>
                        <a:t>K</a:t>
                      </a:r>
                      <a:r>
                        <a:rPr lang="en-US" sz="1500" baseline="-25000" dirty="0" err="1"/>
                        <a:t>a</a:t>
                      </a:r>
                      <a:r>
                        <a:rPr lang="en-US" sz="1500" dirty="0"/>
                        <a:t>)</a:t>
                      </a:r>
                    </a:p>
                  </a:txBody>
                  <a:tcPr marL="54187" marR="54187" marT="27093" marB="27093" anchor="ctr">
                    <a:lnL>
                      <a:noFill/>
                    </a:lnL>
                    <a:lnR>
                      <a:noFill/>
                    </a:lnR>
                    <a:lnT>
                      <a:noFill/>
                    </a:lnT>
                    <a:lnB>
                      <a:noFill/>
                    </a:lnB>
                  </a:tcPr>
                </a:tc>
                <a:tc>
                  <a:txBody>
                    <a:bodyPr/>
                    <a:lstStyle/>
                    <a:p>
                      <a:r>
                        <a:rPr lang="en-US" sz="1500" dirty="0"/>
                        <a:t>6.35, 10.33</a:t>
                      </a:r>
                    </a:p>
                  </a:txBody>
                  <a:tcPr marL="54187" marR="54187" marT="27093" marB="27093" anchor="ctr">
                    <a:lnL>
                      <a:noFill/>
                    </a:lnL>
                    <a:lnR>
                      <a:noFill/>
                    </a:lnR>
                    <a:lnT>
                      <a:noFill/>
                    </a:lnT>
                    <a:lnB>
                      <a:noFill/>
                    </a:lnB>
                  </a:tcPr>
                </a:tc>
              </a:tr>
              <a:tr h="332334">
                <a:tc>
                  <a:txBody>
                    <a:bodyPr/>
                    <a:lstStyle/>
                    <a:p>
                      <a:r>
                        <a:rPr lang="en-US" sz="1500" dirty="0"/>
                        <a:t>Refractive index (</a:t>
                      </a:r>
                      <a:r>
                        <a:rPr lang="en-US" sz="1500" i="1" dirty="0" err="1"/>
                        <a:t>n</a:t>
                      </a:r>
                      <a:r>
                        <a:rPr lang="en-US" sz="1500" baseline="-25000" dirty="0" err="1"/>
                        <a:t>D</a:t>
                      </a:r>
                      <a:r>
                        <a:rPr lang="en-US" sz="1500" dirty="0"/>
                        <a:t>)</a:t>
                      </a:r>
                    </a:p>
                  </a:txBody>
                  <a:tcPr marL="54187" marR="54187" marT="27093" marB="27093" anchor="ctr">
                    <a:lnL>
                      <a:noFill/>
                    </a:lnL>
                    <a:lnR>
                      <a:noFill/>
                    </a:lnR>
                    <a:lnT>
                      <a:noFill/>
                    </a:lnT>
                    <a:lnB>
                      <a:noFill/>
                    </a:lnB>
                  </a:tcPr>
                </a:tc>
                <a:tc>
                  <a:txBody>
                    <a:bodyPr/>
                    <a:lstStyle/>
                    <a:p>
                      <a:r>
                        <a:rPr lang="en-US" sz="1500" dirty="0"/>
                        <a:t>1.1120</a:t>
                      </a:r>
                    </a:p>
                  </a:txBody>
                  <a:tcPr marL="54187" marR="54187" marT="27093" marB="27093" anchor="ctr">
                    <a:lnL>
                      <a:noFill/>
                    </a:lnL>
                    <a:lnR>
                      <a:noFill/>
                    </a:lnR>
                    <a:lnT>
                      <a:noFill/>
                    </a:lnT>
                    <a:lnB>
                      <a:noFill/>
                    </a:lnB>
                  </a:tcPr>
                </a:tc>
              </a:tr>
              <a:tr h="332334">
                <a:tc>
                  <a:txBody>
                    <a:bodyPr/>
                    <a:lstStyle/>
                    <a:p>
                      <a:r>
                        <a:rPr lang="en-US" sz="1500" dirty="0"/>
                        <a:t>Viscosity</a:t>
                      </a:r>
                    </a:p>
                  </a:txBody>
                  <a:tcPr marL="54187" marR="54187" marT="27093" marB="27093" anchor="ctr">
                    <a:lnL>
                      <a:noFill/>
                    </a:lnL>
                    <a:lnR>
                      <a:noFill/>
                    </a:lnR>
                    <a:lnT>
                      <a:noFill/>
                    </a:lnT>
                    <a:lnB>
                      <a:noFill/>
                    </a:lnB>
                  </a:tcPr>
                </a:tc>
                <a:tc>
                  <a:txBody>
                    <a:bodyPr/>
                    <a:lstStyle/>
                    <a:p>
                      <a:r>
                        <a:rPr lang="da-DK" sz="1500" dirty="0"/>
                        <a:t>0.07 cP at −78 °C</a:t>
                      </a:r>
                    </a:p>
                  </a:txBody>
                  <a:tcPr marL="54187" marR="54187" marT="27093" marB="27093" anchor="ctr">
                    <a:lnL>
                      <a:noFill/>
                    </a:lnL>
                    <a:lnR>
                      <a:noFill/>
                    </a:lnR>
                    <a:lnT>
                      <a:noFill/>
                    </a:lnT>
                    <a:lnB>
                      <a:noFill/>
                    </a:lnB>
                  </a:tcPr>
                </a:tc>
              </a:tr>
              <a:tr h="332334">
                <a:tc>
                  <a:txBody>
                    <a:bodyPr/>
                    <a:lstStyle/>
                    <a:p>
                      <a:r>
                        <a:rPr lang="en-US" sz="1500" dirty="0"/>
                        <a:t>Dipole moment</a:t>
                      </a:r>
                    </a:p>
                  </a:txBody>
                  <a:tcPr marL="54187" marR="54187" marT="27093" marB="27093" anchor="ctr">
                    <a:lnL>
                      <a:noFill/>
                    </a:lnL>
                    <a:lnR>
                      <a:noFill/>
                    </a:lnR>
                    <a:lnT>
                      <a:noFill/>
                    </a:lnT>
                    <a:lnB>
                      <a:noFill/>
                    </a:lnB>
                  </a:tcPr>
                </a:tc>
                <a:tc>
                  <a:txBody>
                    <a:bodyPr/>
                    <a:lstStyle/>
                    <a:p>
                      <a:r>
                        <a:rPr lang="en-US" sz="1500" dirty="0"/>
                        <a:t>zero</a:t>
                      </a:r>
                    </a:p>
                  </a:txBody>
                  <a:tcPr marL="54187" marR="54187" marT="27093" marB="27093"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Number Placeholder 1"/>
          <p:cNvSpPr>
            <a:spLocks noGrp="1"/>
          </p:cNvSpPr>
          <p:nvPr>
            <p:ph type="sldNum" sz="quarter" idx="12"/>
          </p:nvPr>
        </p:nvSpPr>
        <p:spPr>
          <a:noFill/>
        </p:spPr>
        <p:txBody>
          <a:bodyPr/>
          <a:lstStyle/>
          <a:p>
            <a:fld id="{E733DCC9-C0CD-4116-8990-E69725F09272}" type="slidenum">
              <a:rPr lang="en-US" smtClean="0"/>
              <a:pPr/>
              <a:t>58</a:t>
            </a:fld>
            <a:endParaRPr lang="en-US" smtClean="0"/>
          </a:p>
        </p:txBody>
      </p:sp>
      <p:sp>
        <p:nvSpPr>
          <p:cNvPr id="92161" name="Rectangle 1"/>
          <p:cNvSpPr>
            <a:spLocks noChangeArrowheads="1"/>
          </p:cNvSpPr>
          <p:nvPr/>
        </p:nvSpPr>
        <p:spPr bwMode="auto">
          <a:xfrm>
            <a:off x="304800" y="133350"/>
            <a:ext cx="8610600" cy="6510338"/>
          </a:xfrm>
          <a:prstGeom prst="rect">
            <a:avLst/>
          </a:prstGeom>
          <a:noFill/>
          <a:ln w="9525">
            <a:noFill/>
            <a:miter lim="800000"/>
            <a:headEnd/>
            <a:tailEnd/>
          </a:ln>
          <a:effectLst/>
        </p:spPr>
        <p:txBody>
          <a:bodyPr anchor="ctr">
            <a:spAutoFit/>
          </a:bodyPr>
          <a:lstStyle/>
          <a:p>
            <a:pPr>
              <a:defRPr/>
            </a:pPr>
            <a:r>
              <a:rPr lang="en-US" sz="1500" u="sng" dirty="0">
                <a:solidFill>
                  <a:srgbClr val="800000"/>
                </a:solidFill>
                <a:latin typeface="+mn-lt"/>
              </a:rPr>
              <a:t>Question - Can you tell me how much CO2 can be dissolved in water ? Is there another form of carbon that can have a higher concentration in water? CO or something else? </a:t>
            </a:r>
          </a:p>
          <a:p>
            <a:pPr>
              <a:defRPr/>
            </a:pPr>
            <a:endParaRPr lang="en-US" sz="1500" dirty="0">
              <a:solidFill>
                <a:schemeClr val="tx1"/>
              </a:solidFill>
              <a:latin typeface="+mn-lt"/>
            </a:endParaRPr>
          </a:p>
          <a:p>
            <a:pPr>
              <a:defRPr/>
            </a:pPr>
            <a:r>
              <a:rPr lang="en-US" sz="1500" dirty="0">
                <a:solidFill>
                  <a:schemeClr val="tx1"/>
                </a:solidFill>
                <a:latin typeface="+mn-lt"/>
              </a:rPr>
              <a:t>The solubility of CO2 in water depends upon several factors:</a:t>
            </a:r>
          </a:p>
          <a:p>
            <a:pPr marL="228600" indent="-228600">
              <a:buFontTx/>
              <a:buAutoNum type="arabicPeriod"/>
              <a:defRPr/>
            </a:pPr>
            <a:r>
              <a:rPr lang="en-US" sz="1500" dirty="0">
                <a:solidFill>
                  <a:schemeClr val="tx1"/>
                </a:solidFill>
                <a:latin typeface="+mn-lt"/>
              </a:rPr>
              <a:t>The pressure of CO2 in equilibrium with the solution. Solubility increases with increasing pressure. </a:t>
            </a:r>
          </a:p>
          <a:p>
            <a:pPr marL="228600" indent="-228600">
              <a:buFontTx/>
              <a:buAutoNum type="arabicPeriod"/>
              <a:defRPr/>
            </a:pPr>
            <a:r>
              <a:rPr lang="en-US" sz="1500" dirty="0">
                <a:solidFill>
                  <a:schemeClr val="tx1"/>
                </a:solidFill>
                <a:latin typeface="+mn-lt"/>
              </a:rPr>
              <a:t>The temperature. Solubility decreases with increasing temperature. </a:t>
            </a:r>
          </a:p>
          <a:p>
            <a:pPr marL="228600" indent="-228600">
              <a:buFontTx/>
              <a:buAutoNum type="arabicPeriod"/>
              <a:defRPr/>
            </a:pPr>
            <a:r>
              <a:rPr lang="en-US" sz="1500" dirty="0">
                <a:solidFill>
                  <a:schemeClr val="tx1"/>
                </a:solidFill>
                <a:latin typeface="+mn-lt"/>
              </a:rPr>
              <a:t>The </a:t>
            </a:r>
            <a:r>
              <a:rPr lang="en-US" sz="1500" dirty="0" err="1">
                <a:solidFill>
                  <a:schemeClr val="tx1"/>
                </a:solidFill>
                <a:latin typeface="+mn-lt"/>
              </a:rPr>
              <a:t>pH.</a:t>
            </a:r>
            <a:r>
              <a:rPr lang="en-US" sz="1500" dirty="0">
                <a:solidFill>
                  <a:schemeClr val="tx1"/>
                </a:solidFill>
                <a:latin typeface="+mn-lt"/>
              </a:rPr>
              <a:t> The solubility of CO2 increases with increasing </a:t>
            </a:r>
            <a:r>
              <a:rPr lang="en-US" sz="1500" dirty="0" err="1">
                <a:solidFill>
                  <a:schemeClr val="tx1"/>
                </a:solidFill>
                <a:latin typeface="+mn-lt"/>
              </a:rPr>
              <a:t>pH.</a:t>
            </a:r>
            <a:r>
              <a:rPr lang="en-US" sz="1500" dirty="0">
                <a:solidFill>
                  <a:schemeClr val="tx1"/>
                </a:solidFill>
                <a:latin typeface="+mn-lt"/>
              </a:rPr>
              <a:t> </a:t>
            </a:r>
          </a:p>
          <a:p>
            <a:pPr marL="228600" indent="-228600">
              <a:buFontTx/>
              <a:buAutoNum type="arabicPeriod"/>
              <a:defRPr/>
            </a:pPr>
            <a:r>
              <a:rPr lang="en-US" sz="1500" dirty="0">
                <a:solidFill>
                  <a:schemeClr val="tx1"/>
                </a:solidFill>
                <a:latin typeface="+mn-lt"/>
              </a:rPr>
              <a:t>The presence of other substances.</a:t>
            </a:r>
          </a:p>
          <a:p>
            <a:pPr marL="228600" indent="-228600">
              <a:defRPr/>
            </a:pPr>
            <a:endParaRPr lang="en-US" sz="1500" dirty="0">
              <a:solidFill>
                <a:schemeClr val="tx1"/>
              </a:solidFill>
              <a:latin typeface="+mn-lt"/>
            </a:endParaRPr>
          </a:p>
          <a:p>
            <a:pPr marL="228600" indent="-228600">
              <a:defRPr/>
            </a:pPr>
            <a:r>
              <a:rPr lang="en-US" sz="1500" dirty="0">
                <a:solidFill>
                  <a:schemeClr val="tx1"/>
                </a:solidFill>
                <a:latin typeface="+mn-lt"/>
              </a:rPr>
              <a:t>The solubility tends to decrease with concentration of "inert" ionic solutes like sodium chloride, but may increase or decrease with increasing concentration of organic compounds, depending upon the compound. You can find out "pieces" of the answer if you do a web search, but I do not know of a single reference that tabulates all the variables in one place. In general sodium and potassium carbonate or hydrogen carbonate salts will be more soluble than gaseous CO2 alone.</a:t>
            </a:r>
          </a:p>
          <a:p>
            <a:pPr marL="228600" indent="-228600">
              <a:defRPr/>
            </a:pPr>
            <a:endParaRPr lang="en-US" sz="1500" dirty="0">
              <a:solidFill>
                <a:schemeClr val="tx1"/>
              </a:solidFill>
              <a:latin typeface="+mn-lt"/>
            </a:endParaRPr>
          </a:p>
          <a:p>
            <a:pPr marL="228600" indent="-228600">
              <a:defRPr/>
            </a:pPr>
            <a:r>
              <a:rPr lang="en-US" sz="1500" dirty="0">
                <a:solidFill>
                  <a:schemeClr val="tx1"/>
                </a:solidFill>
                <a:latin typeface="+mn-lt"/>
              </a:rPr>
              <a:t>CO2 solubility depends in part on conditions such as temperature and pressure of the water among other things. It is not clear what you want when you ask about another form of carbon that can have a higher concentration dissolved in water- in terms of total atoms of carbon, or total molecules? For example for many of the alcohols you can essentially add alcohol continuously until the mix approaches 100% alcohol (becoming essentially water dissolved in alcohol) If it must be an inorganic form of carbon then generally the carbonate salts will generally have much higher concentrations than plain CO2 at atmospheric pressure. For example the solubility of sodium carbonate is 455 g/L or about 4 moles/L, which is much higher than the solubility of CO2 at 1 atmosphere (about 0.03 moles/L). </a:t>
            </a:r>
          </a:p>
          <a:p>
            <a:pPr marL="228600" indent="-228600">
              <a:defRPr/>
            </a:pPr>
            <a:endParaRPr lang="en-US" sz="1200" dirty="0">
              <a:solidFill>
                <a:schemeClr val="tx1"/>
              </a:solidFill>
              <a:latin typeface="+mn-l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Slide Number Placeholder 1"/>
          <p:cNvSpPr>
            <a:spLocks noGrp="1"/>
          </p:cNvSpPr>
          <p:nvPr>
            <p:ph type="sldNum" sz="quarter" idx="12"/>
          </p:nvPr>
        </p:nvSpPr>
        <p:spPr>
          <a:noFill/>
        </p:spPr>
        <p:txBody>
          <a:bodyPr/>
          <a:lstStyle/>
          <a:p>
            <a:fld id="{88764CF1-036F-4CDD-A8F0-5473D2F1EA74}" type="slidenum">
              <a:rPr lang="en-US" smtClean="0"/>
              <a:pPr/>
              <a:t>59</a:t>
            </a:fld>
            <a:endParaRPr lang="en-US" smtClean="0"/>
          </a:p>
        </p:txBody>
      </p:sp>
      <p:graphicFrame>
        <p:nvGraphicFramePr>
          <p:cNvPr id="3" name="Table 2"/>
          <p:cNvGraphicFramePr>
            <a:graphicFrameLocks noGrp="1"/>
          </p:cNvGraphicFramePr>
          <p:nvPr/>
        </p:nvGraphicFramePr>
        <p:xfrm>
          <a:off x="381000" y="838200"/>
          <a:ext cx="8305799" cy="2770323"/>
        </p:xfrm>
        <a:graphic>
          <a:graphicData uri="http://schemas.openxmlformats.org/drawingml/2006/table">
            <a:tbl>
              <a:tblPr/>
              <a:tblGrid>
                <a:gridCol w="2133599"/>
                <a:gridCol w="2667000"/>
                <a:gridCol w="1905000"/>
                <a:gridCol w="1600200"/>
              </a:tblGrid>
              <a:tr h="838200">
                <a:tc>
                  <a:txBody>
                    <a:bodyPr/>
                    <a:lstStyle/>
                    <a:p>
                      <a:pPr algn="l"/>
                      <a:r>
                        <a:rPr lang="en-US" b="1" u="sng" dirty="0">
                          <a:effectLst/>
                        </a:rPr>
                        <a:t>Gas </a:t>
                      </a:r>
                    </a:p>
                  </a:txBody>
                  <a:tcPr marL="53340" marR="53340" marT="53340" marB="53340">
                    <a:lnL>
                      <a:noFill/>
                    </a:lnL>
                    <a:lnR>
                      <a:noFill/>
                    </a:lnR>
                    <a:lnT>
                      <a:noFill/>
                    </a:lnT>
                    <a:lnB>
                      <a:noFill/>
                    </a:lnB>
                  </a:tcPr>
                </a:tc>
                <a:tc>
                  <a:txBody>
                    <a:bodyPr/>
                    <a:lstStyle/>
                    <a:p>
                      <a:pPr algn="l"/>
                      <a:r>
                        <a:rPr lang="en-US" b="1" u="none" dirty="0" smtClean="0">
                          <a:effectLst/>
                        </a:rPr>
                        <a:t>Percent </a:t>
                      </a:r>
                    </a:p>
                    <a:p>
                      <a:pPr algn="l"/>
                      <a:r>
                        <a:rPr lang="en-US" b="1" u="sng" dirty="0" smtClean="0">
                          <a:effectLst/>
                        </a:rPr>
                        <a:t>(in atmosphere)</a:t>
                      </a:r>
                      <a:endParaRPr lang="en-US" b="1" u="sng" dirty="0">
                        <a:effectLst/>
                      </a:endParaRPr>
                    </a:p>
                  </a:txBody>
                  <a:tcPr marL="53340" marR="53340" marT="53340" marB="53340">
                    <a:lnL>
                      <a:noFill/>
                    </a:lnL>
                    <a:lnR>
                      <a:noFill/>
                    </a:lnR>
                    <a:lnT>
                      <a:noFill/>
                    </a:lnT>
                    <a:lnB>
                      <a:noFill/>
                    </a:lnB>
                  </a:tcPr>
                </a:tc>
                <a:tc>
                  <a:txBody>
                    <a:bodyPr/>
                    <a:lstStyle/>
                    <a:p>
                      <a:pPr algn="l"/>
                      <a:r>
                        <a:rPr lang="en-US" b="1" u="sng" dirty="0">
                          <a:effectLst/>
                        </a:rPr>
                        <a:t>Solubility</a:t>
                      </a:r>
                      <a:r>
                        <a:rPr lang="en-US" b="1" u="sng" baseline="30000" dirty="0">
                          <a:effectLst/>
                        </a:rPr>
                        <a:t>*</a:t>
                      </a:r>
                      <a:endParaRPr lang="en-US" b="1" u="sng" dirty="0">
                        <a:effectLst/>
                      </a:endParaRPr>
                    </a:p>
                  </a:txBody>
                  <a:tcPr marL="53340" marR="53340" marT="53340" marB="53340">
                    <a:lnL>
                      <a:noFill/>
                    </a:lnL>
                    <a:lnR>
                      <a:noFill/>
                    </a:lnR>
                    <a:lnT>
                      <a:noFill/>
                    </a:lnT>
                    <a:lnB>
                      <a:noFill/>
                    </a:lnB>
                  </a:tcPr>
                </a:tc>
                <a:tc>
                  <a:txBody>
                    <a:bodyPr/>
                    <a:lstStyle/>
                    <a:p>
                      <a:pPr algn="l"/>
                      <a:r>
                        <a:rPr lang="en-US" b="1" u="sng" dirty="0">
                          <a:effectLst/>
                        </a:rPr>
                        <a:t>In water</a:t>
                      </a:r>
                      <a:r>
                        <a:rPr lang="en-US" b="1" u="sng" baseline="30000" dirty="0">
                          <a:effectLst/>
                        </a:rPr>
                        <a:t>*</a:t>
                      </a:r>
                      <a:endParaRPr lang="en-US" b="1" u="sng" dirty="0">
                        <a:effectLst/>
                      </a:endParaRPr>
                    </a:p>
                  </a:txBody>
                  <a:tcPr marL="53340" marR="53340" marT="53340" marB="53340">
                    <a:lnL>
                      <a:noFill/>
                    </a:lnL>
                    <a:lnR>
                      <a:noFill/>
                    </a:lnR>
                    <a:lnT>
                      <a:noFill/>
                    </a:lnT>
                    <a:lnB>
                      <a:noFill/>
                    </a:lnB>
                  </a:tcPr>
                </a:tc>
              </a:tr>
              <a:tr h="652221">
                <a:tc>
                  <a:txBody>
                    <a:bodyPr/>
                    <a:lstStyle/>
                    <a:p>
                      <a:r>
                        <a:rPr lang="en-US"/>
                        <a:t>Nitrogen </a:t>
                      </a:r>
                    </a:p>
                  </a:txBody>
                  <a:tcPr marL="53340" marR="53340" marT="53340" marB="53340">
                    <a:lnL>
                      <a:noFill/>
                    </a:lnL>
                    <a:lnR>
                      <a:noFill/>
                    </a:lnR>
                    <a:lnT>
                      <a:noFill/>
                    </a:lnT>
                    <a:lnB>
                      <a:noFill/>
                    </a:lnB>
                  </a:tcPr>
                </a:tc>
                <a:tc>
                  <a:txBody>
                    <a:bodyPr/>
                    <a:lstStyle/>
                    <a:p>
                      <a:r>
                        <a:rPr lang="en-US" dirty="0"/>
                        <a:t>78.084% </a:t>
                      </a:r>
                    </a:p>
                  </a:txBody>
                  <a:tcPr marL="53340" marR="53340" marT="53340" marB="53340">
                    <a:lnL>
                      <a:noFill/>
                    </a:lnL>
                    <a:lnR>
                      <a:noFill/>
                    </a:lnR>
                    <a:lnT>
                      <a:noFill/>
                    </a:lnT>
                    <a:lnB>
                      <a:noFill/>
                    </a:lnB>
                  </a:tcPr>
                </a:tc>
                <a:tc>
                  <a:txBody>
                    <a:bodyPr/>
                    <a:lstStyle/>
                    <a:p>
                      <a:r>
                        <a:rPr lang="en-US" dirty="0"/>
                        <a:t>18.61 </a:t>
                      </a:r>
                    </a:p>
                  </a:txBody>
                  <a:tcPr marL="53340" marR="53340" marT="53340" marB="53340">
                    <a:lnL>
                      <a:noFill/>
                    </a:lnL>
                    <a:lnR>
                      <a:noFill/>
                    </a:lnR>
                    <a:lnT>
                      <a:noFill/>
                    </a:lnT>
                    <a:lnB>
                      <a:noFill/>
                    </a:lnB>
                  </a:tcPr>
                </a:tc>
                <a:tc>
                  <a:txBody>
                    <a:bodyPr/>
                    <a:lstStyle/>
                    <a:p>
                      <a:r>
                        <a:rPr lang="en-US"/>
                        <a:t>14.53</a:t>
                      </a:r>
                    </a:p>
                  </a:txBody>
                  <a:tcPr marL="53340" marR="53340" marT="53340" marB="53340">
                    <a:lnL>
                      <a:noFill/>
                    </a:lnL>
                    <a:lnR>
                      <a:noFill/>
                    </a:lnR>
                    <a:lnT>
                      <a:noFill/>
                    </a:lnT>
                    <a:lnB>
                      <a:noFill/>
                    </a:lnB>
                  </a:tcPr>
                </a:tc>
              </a:tr>
              <a:tr h="618641">
                <a:tc>
                  <a:txBody>
                    <a:bodyPr/>
                    <a:lstStyle/>
                    <a:p>
                      <a:r>
                        <a:rPr lang="en-US"/>
                        <a:t>Oxygen </a:t>
                      </a:r>
                    </a:p>
                  </a:txBody>
                  <a:tcPr marL="53340" marR="53340" marT="53340" marB="53340">
                    <a:lnL>
                      <a:noFill/>
                    </a:lnL>
                    <a:lnR>
                      <a:noFill/>
                    </a:lnR>
                    <a:lnT>
                      <a:noFill/>
                    </a:lnT>
                    <a:lnB>
                      <a:noFill/>
                    </a:lnB>
                  </a:tcPr>
                </a:tc>
                <a:tc>
                  <a:txBody>
                    <a:bodyPr/>
                    <a:lstStyle/>
                    <a:p>
                      <a:r>
                        <a:rPr lang="en-US" dirty="0"/>
                        <a:t>20.946%</a:t>
                      </a:r>
                    </a:p>
                  </a:txBody>
                  <a:tcPr marL="53340" marR="53340" marT="53340" marB="53340">
                    <a:lnL>
                      <a:noFill/>
                    </a:lnL>
                    <a:lnR>
                      <a:noFill/>
                    </a:lnR>
                    <a:lnT>
                      <a:noFill/>
                    </a:lnT>
                    <a:lnB>
                      <a:noFill/>
                    </a:lnB>
                  </a:tcPr>
                </a:tc>
                <a:tc>
                  <a:txBody>
                    <a:bodyPr/>
                    <a:lstStyle/>
                    <a:p>
                      <a:r>
                        <a:rPr lang="en-US"/>
                        <a:t>38.46 </a:t>
                      </a:r>
                    </a:p>
                  </a:txBody>
                  <a:tcPr marL="53340" marR="53340" marT="53340" marB="53340">
                    <a:lnL>
                      <a:noFill/>
                    </a:lnL>
                    <a:lnR>
                      <a:noFill/>
                    </a:lnR>
                    <a:lnT>
                      <a:noFill/>
                    </a:lnT>
                    <a:lnB>
                      <a:noFill/>
                    </a:lnB>
                  </a:tcPr>
                </a:tc>
                <a:tc>
                  <a:txBody>
                    <a:bodyPr/>
                    <a:lstStyle/>
                    <a:p>
                      <a:r>
                        <a:rPr lang="en-US"/>
                        <a:t>8.06</a:t>
                      </a:r>
                    </a:p>
                  </a:txBody>
                  <a:tcPr marL="53340" marR="53340" marT="53340" marB="53340">
                    <a:lnL>
                      <a:noFill/>
                    </a:lnL>
                    <a:lnR>
                      <a:noFill/>
                    </a:lnR>
                    <a:lnT>
                      <a:noFill/>
                    </a:lnT>
                    <a:lnB>
                      <a:noFill/>
                    </a:lnB>
                  </a:tcPr>
                </a:tc>
              </a:tr>
              <a:tr h="661261">
                <a:tc>
                  <a:txBody>
                    <a:bodyPr/>
                    <a:lstStyle/>
                    <a:p>
                      <a:r>
                        <a:rPr lang="en-US" b="1" dirty="0">
                          <a:solidFill>
                            <a:srgbClr val="C00000"/>
                          </a:solidFill>
                        </a:rPr>
                        <a:t>Carbon Dioxide </a:t>
                      </a:r>
                    </a:p>
                  </a:txBody>
                  <a:tcPr marL="53340" marR="53340" marT="53340" marB="53340">
                    <a:lnL>
                      <a:noFill/>
                    </a:lnL>
                    <a:lnR>
                      <a:noFill/>
                    </a:lnR>
                    <a:lnT>
                      <a:noFill/>
                    </a:lnT>
                    <a:lnB>
                      <a:noFill/>
                    </a:lnB>
                  </a:tcPr>
                </a:tc>
                <a:tc>
                  <a:txBody>
                    <a:bodyPr/>
                    <a:lstStyle/>
                    <a:p>
                      <a:r>
                        <a:rPr lang="en-US" b="1" dirty="0">
                          <a:solidFill>
                            <a:srgbClr val="C00000"/>
                          </a:solidFill>
                        </a:rPr>
                        <a:t>0.033% </a:t>
                      </a:r>
                    </a:p>
                  </a:txBody>
                  <a:tcPr marL="53340" marR="53340" marT="53340" marB="53340">
                    <a:lnL>
                      <a:noFill/>
                    </a:lnL>
                    <a:lnR>
                      <a:noFill/>
                    </a:lnR>
                    <a:lnT>
                      <a:noFill/>
                    </a:lnT>
                    <a:lnB>
                      <a:noFill/>
                    </a:lnB>
                  </a:tcPr>
                </a:tc>
                <a:tc>
                  <a:txBody>
                    <a:bodyPr/>
                    <a:lstStyle/>
                    <a:p>
                      <a:r>
                        <a:rPr lang="en-US" b="1">
                          <a:solidFill>
                            <a:srgbClr val="C00000"/>
                          </a:solidFill>
                        </a:rPr>
                        <a:t>1,194.00</a:t>
                      </a:r>
                    </a:p>
                  </a:txBody>
                  <a:tcPr marL="53340" marR="53340" marT="53340" marB="53340">
                    <a:lnL>
                      <a:noFill/>
                    </a:lnL>
                    <a:lnR>
                      <a:noFill/>
                    </a:lnR>
                    <a:lnT>
                      <a:noFill/>
                    </a:lnT>
                    <a:lnB>
                      <a:noFill/>
                    </a:lnB>
                  </a:tcPr>
                </a:tc>
                <a:tc>
                  <a:txBody>
                    <a:bodyPr/>
                    <a:lstStyle/>
                    <a:p>
                      <a:r>
                        <a:rPr lang="en-US" b="1" dirty="0">
                          <a:solidFill>
                            <a:srgbClr val="C00000"/>
                          </a:solidFill>
                        </a:rPr>
                        <a:t>0.39</a:t>
                      </a:r>
                    </a:p>
                  </a:txBody>
                  <a:tcPr marL="53340" marR="53340" marT="53340" marB="53340">
                    <a:lnL>
                      <a:noFill/>
                    </a:lnL>
                    <a:lnR>
                      <a:noFill/>
                    </a:lnR>
                    <a:lnT>
                      <a:noFill/>
                    </a:lnT>
                    <a:lnB>
                      <a:noFill/>
                    </a:lnB>
                  </a:tcPr>
                </a:tc>
              </a:tr>
            </a:tbl>
          </a:graphicData>
        </a:graphic>
      </p:graphicFrame>
      <p:sp>
        <p:nvSpPr>
          <p:cNvPr id="277523" name="Rectangle 1"/>
          <p:cNvSpPr>
            <a:spLocks noChangeArrowheads="1"/>
          </p:cNvSpPr>
          <p:nvPr/>
        </p:nvSpPr>
        <p:spPr bwMode="auto">
          <a:xfrm>
            <a:off x="76200" y="5922963"/>
            <a:ext cx="6248400" cy="554037"/>
          </a:xfrm>
          <a:prstGeom prst="rect">
            <a:avLst/>
          </a:prstGeom>
          <a:noFill/>
          <a:ln w="9525">
            <a:noFill/>
            <a:miter lim="800000"/>
            <a:headEnd/>
            <a:tailEnd/>
          </a:ln>
        </p:spPr>
        <p:txBody>
          <a:bodyPr anchor="ctr">
            <a:spAutoFit/>
          </a:bodyPr>
          <a:lstStyle/>
          <a:p>
            <a:r>
              <a:rPr lang="en-US" sz="1500" b="0">
                <a:solidFill>
                  <a:schemeClr val="tx1"/>
                </a:solidFill>
                <a:latin typeface="Arial" charset="0"/>
                <a:cs typeface="Arial" charset="0"/>
              </a:rPr>
              <a:t> </a:t>
            </a:r>
            <a:r>
              <a:rPr lang="en-US" sz="1500">
                <a:solidFill>
                  <a:schemeClr val="tx1"/>
                </a:solidFill>
                <a:latin typeface="Arial" charset="0"/>
                <a:cs typeface="Arial" charset="0"/>
              </a:rPr>
              <a:t>Solubility of Gasses in H</a:t>
            </a:r>
            <a:r>
              <a:rPr lang="en-US" sz="1500" baseline="-30000">
                <a:solidFill>
                  <a:schemeClr val="tx1"/>
                </a:solidFill>
                <a:latin typeface="Arial" charset="0"/>
                <a:cs typeface="Arial" charset="0"/>
              </a:rPr>
              <a:t>2</a:t>
            </a:r>
            <a:r>
              <a:rPr lang="en-US" sz="1500">
                <a:solidFill>
                  <a:schemeClr val="tx1"/>
                </a:solidFill>
                <a:latin typeface="Arial" charset="0"/>
                <a:cs typeface="Arial" charset="0"/>
              </a:rPr>
              <a:t>O at 10</a:t>
            </a:r>
            <a:r>
              <a:rPr lang="en-US" sz="1500" baseline="30000">
                <a:solidFill>
                  <a:schemeClr val="tx1"/>
                </a:solidFill>
                <a:latin typeface="Arial" charset="0"/>
                <a:cs typeface="Arial" charset="0"/>
              </a:rPr>
              <a:t>o</a:t>
            </a:r>
            <a:r>
              <a:rPr lang="en-US" sz="1500">
                <a:solidFill>
                  <a:schemeClr val="tx1"/>
                </a:solidFill>
                <a:latin typeface="Arial" charset="0"/>
                <a:cs typeface="Arial" charset="0"/>
              </a:rPr>
              <a:t> C</a:t>
            </a:r>
            <a:endParaRPr lang="en-US" sz="1500" b="0">
              <a:solidFill>
                <a:schemeClr val="tx1"/>
              </a:solidFill>
              <a:latin typeface="Arial" charset="0"/>
            </a:endParaRPr>
          </a:p>
          <a:p>
            <a:pPr eaLnBrk="0" hangingPunct="0"/>
            <a:r>
              <a:rPr lang="en-US" sz="1500" b="0" baseline="30000">
                <a:solidFill>
                  <a:schemeClr val="tx1"/>
                </a:solidFill>
                <a:latin typeface="Arial" charset="0"/>
                <a:cs typeface="Arial" charset="0"/>
              </a:rPr>
              <a:t>*</a:t>
            </a:r>
            <a:r>
              <a:rPr lang="en-US" sz="1500" b="0">
                <a:solidFill>
                  <a:schemeClr val="tx1"/>
                </a:solidFill>
                <a:latin typeface="Arial" charset="0"/>
                <a:cs typeface="Arial" charset="0"/>
              </a:rPr>
              <a:t> Solubility in ml/l</a:t>
            </a:r>
            <a:endParaRPr lang="en-US" sz="1500" b="0">
              <a:solidFill>
                <a:schemeClr val="tx1"/>
              </a:solidFill>
              <a:latin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301625" y="155575"/>
            <a:ext cx="8534400" cy="758825"/>
          </a:xfrm>
        </p:spPr>
        <p:txBody>
          <a:bodyPr/>
          <a:lstStyle/>
          <a:p>
            <a:r>
              <a:rPr lang="en-US" smtClean="0"/>
              <a:t>Effects on Drosophila </a:t>
            </a:r>
          </a:p>
        </p:txBody>
      </p:sp>
      <p:sp>
        <p:nvSpPr>
          <p:cNvPr id="3" name="Content Placeholder 2"/>
          <p:cNvSpPr>
            <a:spLocks noGrp="1"/>
          </p:cNvSpPr>
          <p:nvPr>
            <p:ph sz="half" idx="1"/>
          </p:nvPr>
        </p:nvSpPr>
        <p:spPr>
          <a:xfrm>
            <a:off x="301625" y="1490663"/>
            <a:ext cx="8689975" cy="4910137"/>
          </a:xfrm>
        </p:spPr>
        <p:txBody>
          <a:bodyPr/>
          <a:lstStyle/>
          <a:p>
            <a:pPr>
              <a:buFont typeface="Wingdings 2" pitchFamily="18" charset="2"/>
              <a:buNone/>
              <a:defRPr/>
            </a:pPr>
            <a:r>
              <a:rPr lang="en-US" b="1" dirty="0" err="1" smtClean="0">
                <a:latin typeface="Calibri" pitchFamily="34" charset="0"/>
              </a:rPr>
              <a:t>Badre</a:t>
            </a:r>
            <a:r>
              <a:rPr lang="en-US" b="1" dirty="0" smtClean="0">
                <a:latin typeface="Calibri" pitchFamily="34" charset="0"/>
              </a:rPr>
              <a:t> et al. 2005 </a:t>
            </a:r>
            <a:r>
              <a:rPr lang="en-US" dirty="0" smtClean="0">
                <a:latin typeface="Calibri" pitchFamily="34" charset="0"/>
              </a:rPr>
              <a:t>(</a:t>
            </a:r>
            <a:r>
              <a:rPr lang="en-US" i="1" dirty="0" smtClean="0">
                <a:latin typeface="Calibri" pitchFamily="34" charset="0"/>
              </a:rPr>
              <a:t>Drosophila melanogaster </a:t>
            </a:r>
            <a:r>
              <a:rPr lang="en-US" dirty="0" smtClean="0">
                <a:latin typeface="Calibri" pitchFamily="34" charset="0"/>
              </a:rPr>
              <a:t>larvae - 3</a:t>
            </a:r>
            <a:r>
              <a:rPr lang="en-US" baseline="30000" dirty="0" smtClean="0">
                <a:latin typeface="Calibri" pitchFamily="34" charset="0"/>
              </a:rPr>
              <a:t>rd</a:t>
            </a:r>
            <a:r>
              <a:rPr lang="en-US" dirty="0" smtClean="0">
                <a:latin typeface="Calibri" pitchFamily="34" charset="0"/>
              </a:rPr>
              <a:t> instar)</a:t>
            </a:r>
          </a:p>
          <a:p>
            <a:pPr>
              <a:spcBef>
                <a:spcPts val="600"/>
              </a:spcBef>
              <a:spcAft>
                <a:spcPts val="1200"/>
              </a:spcAft>
              <a:buFont typeface="Wingdings 2" pitchFamily="18" charset="2"/>
              <a:buNone/>
              <a:defRPr/>
            </a:pPr>
            <a:endParaRPr lang="en-US" sz="1000" u="sng" dirty="0" smtClean="0">
              <a:latin typeface="Calibri" pitchFamily="34" charset="0"/>
            </a:endParaRPr>
          </a:p>
          <a:p>
            <a:pPr>
              <a:spcBef>
                <a:spcPts val="600"/>
              </a:spcBef>
              <a:spcAft>
                <a:spcPts val="600"/>
              </a:spcAft>
              <a:buFont typeface="Wingdings 2" pitchFamily="18" charset="2"/>
              <a:buNone/>
              <a:defRPr/>
            </a:pPr>
            <a:r>
              <a:rPr lang="en-US" u="sng" dirty="0" smtClean="0">
                <a:latin typeface="Calibri" pitchFamily="34" charset="0"/>
              </a:rPr>
              <a:t>Study results</a:t>
            </a:r>
            <a:r>
              <a:rPr lang="en-US" dirty="0" smtClean="0">
                <a:latin typeface="Calibri" pitchFamily="34" charset="0"/>
              </a:rPr>
              <a:t>:   </a:t>
            </a:r>
          </a:p>
          <a:p>
            <a:pPr>
              <a:spcBef>
                <a:spcPts val="600"/>
              </a:spcBef>
              <a:spcAft>
                <a:spcPts val="600"/>
              </a:spcAft>
              <a:buFont typeface="Wingdings 2" pitchFamily="18" charset="2"/>
              <a:buNone/>
              <a:defRPr/>
            </a:pPr>
            <a:r>
              <a:rPr lang="en-US" b="1" dirty="0" smtClean="0">
                <a:latin typeface="Calibri" pitchFamily="34" charset="0"/>
              </a:rPr>
              <a:t>Acute CO</a:t>
            </a:r>
            <a:r>
              <a:rPr lang="en-US" b="1" baseline="-25000" dirty="0" smtClean="0">
                <a:latin typeface="Calibri" pitchFamily="34" charset="0"/>
              </a:rPr>
              <a:t>2</a:t>
            </a:r>
            <a:r>
              <a:rPr lang="en-US" b="1" dirty="0" smtClean="0">
                <a:latin typeface="Calibri" pitchFamily="34" charset="0"/>
              </a:rPr>
              <a:t> Exposure</a:t>
            </a:r>
            <a:endParaRPr lang="en-US" b="1" u="sng" dirty="0" smtClean="0">
              <a:latin typeface="Calibri" pitchFamily="34" charset="0"/>
            </a:endParaRPr>
          </a:p>
          <a:p>
            <a:pPr marL="633413" indent="-352425">
              <a:spcBef>
                <a:spcPts val="600"/>
              </a:spcBef>
              <a:spcAft>
                <a:spcPts val="1800"/>
              </a:spcAft>
              <a:buSzPct val="100000"/>
              <a:buFont typeface="Calibri" pitchFamily="34" charset="0"/>
              <a:buChar char="–"/>
              <a:defRPr/>
            </a:pPr>
            <a:r>
              <a:rPr lang="en-US" dirty="0" smtClean="0">
                <a:latin typeface="Calibri" pitchFamily="34" charset="0"/>
                <a:cs typeface="Arial" pitchFamily="34" charset="0"/>
                <a:sym typeface="Wingdings" pitchFamily="2" charset="2"/>
              </a:rPr>
              <a:t>Unresponsiveness to mechanosensory stimulation</a:t>
            </a:r>
          </a:p>
          <a:p>
            <a:pPr marL="633413" indent="-352425">
              <a:spcBef>
                <a:spcPts val="600"/>
              </a:spcBef>
              <a:spcAft>
                <a:spcPts val="1800"/>
              </a:spcAft>
              <a:buSzPct val="100000"/>
              <a:buFont typeface="Calibri" pitchFamily="34" charset="0"/>
              <a:buChar char="–"/>
              <a:defRPr/>
            </a:pPr>
            <a:r>
              <a:rPr lang="en-US" dirty="0" smtClean="0">
                <a:latin typeface="Calibri" pitchFamily="34" charset="0"/>
                <a:cs typeface="Arial" pitchFamily="34" charset="0"/>
                <a:sym typeface="Wingdings" pitchFamily="2" charset="2"/>
              </a:rPr>
              <a:t>Cessation of heart rate (HR)</a:t>
            </a:r>
          </a:p>
          <a:p>
            <a:pPr marL="633413" indent="-352425">
              <a:spcBef>
                <a:spcPts val="600"/>
              </a:spcBef>
              <a:spcAft>
                <a:spcPts val="1800"/>
              </a:spcAft>
              <a:buSzPct val="100000"/>
              <a:buFont typeface="Calibri" pitchFamily="34" charset="0"/>
              <a:buChar char="–"/>
              <a:defRPr/>
            </a:pPr>
            <a:r>
              <a:rPr lang="en-US" dirty="0" smtClean="0">
                <a:latin typeface="Calibri" pitchFamily="34" charset="0"/>
                <a:cs typeface="Arial" pitchFamily="34" charset="0"/>
                <a:sym typeface="Wingdings" pitchFamily="2" charset="2"/>
              </a:rPr>
              <a:t>Excitatory post-synaptic potentials (EPSPs) dropped out at the NMJ</a:t>
            </a:r>
          </a:p>
          <a:p>
            <a:pPr marL="633413" indent="-352425">
              <a:spcBef>
                <a:spcPts val="600"/>
              </a:spcBef>
              <a:spcAft>
                <a:spcPts val="1800"/>
              </a:spcAft>
              <a:buSzPct val="100000"/>
              <a:buFont typeface="Calibri" pitchFamily="34" charset="0"/>
              <a:buChar char="–"/>
              <a:defRPr/>
            </a:pPr>
            <a:r>
              <a:rPr lang="en-US" dirty="0" smtClean="0">
                <a:latin typeface="Calibri" pitchFamily="34" charset="0"/>
                <a:cs typeface="Arial" pitchFamily="34" charset="0"/>
                <a:sym typeface="Wingdings" pitchFamily="2" charset="2"/>
              </a:rPr>
              <a:t>No effect on the CNS, motor root remains active</a:t>
            </a:r>
          </a:p>
          <a:p>
            <a:pPr>
              <a:buFont typeface="Wingdings 2" pitchFamily="18" charset="2"/>
              <a:buNone/>
              <a:defRPr/>
            </a:pPr>
            <a:endParaRPr lang="en-US" dirty="0" smtClean="0">
              <a:latin typeface="Calibri" pitchFamily="34" charset="0"/>
            </a:endParaRPr>
          </a:p>
          <a:p>
            <a:pPr>
              <a:buFont typeface="Wingdings 2" pitchFamily="18" charset="2"/>
              <a:buNone/>
              <a:defRPr/>
            </a:pPr>
            <a:endParaRPr lang="en-US" dirty="0" smtClean="0">
              <a:latin typeface="Calibri" pitchFamily="34" charset="0"/>
            </a:endParaRPr>
          </a:p>
          <a:p>
            <a:pPr>
              <a:buFont typeface="Wingdings 2" pitchFamily="18" charset="2"/>
              <a:buNone/>
              <a:defRPr/>
            </a:pPr>
            <a:endParaRPr lang="en-US" dirty="0" smtClean="0">
              <a:latin typeface="Calibri" pitchFamily="34" charset="0"/>
            </a:endParaRPr>
          </a:p>
          <a:p>
            <a:pPr>
              <a:buFont typeface="Wingdings 2" pitchFamily="18" charset="2"/>
              <a:buNone/>
              <a:defRPr/>
            </a:pPr>
            <a:endParaRPr lang="en-US" dirty="0">
              <a:latin typeface="Calibri" pitchFamily="34" charset="0"/>
            </a:endParaRPr>
          </a:p>
        </p:txBody>
      </p:sp>
      <p:sp>
        <p:nvSpPr>
          <p:cNvPr id="5" name="Slide Number Placeholder 4"/>
          <p:cNvSpPr>
            <a:spLocks noGrp="1"/>
          </p:cNvSpPr>
          <p:nvPr>
            <p:ph type="sldNum" sz="quarter" idx="12"/>
          </p:nvPr>
        </p:nvSpPr>
        <p:spPr/>
        <p:txBody>
          <a:bodyPr/>
          <a:lstStyle/>
          <a:p>
            <a:pPr>
              <a:defRPr/>
            </a:pPr>
            <a:fld id="{EBACD175-1229-4F45-A71B-2BD5A49E9931}" type="slidenum">
              <a:rPr lang="en-US" smtClean="0"/>
              <a:pPr>
                <a:defRPr/>
              </a:pPr>
              <a:t>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Number Placeholder 1"/>
          <p:cNvSpPr>
            <a:spLocks noGrp="1"/>
          </p:cNvSpPr>
          <p:nvPr>
            <p:ph type="sldNum" sz="quarter" idx="12"/>
          </p:nvPr>
        </p:nvSpPr>
        <p:spPr>
          <a:noFill/>
        </p:spPr>
        <p:txBody>
          <a:bodyPr/>
          <a:lstStyle/>
          <a:p>
            <a:fld id="{5E60DF41-81CF-47AA-A64B-E38BF8947249}" type="slidenum">
              <a:rPr lang="en-US" smtClean="0"/>
              <a:pPr/>
              <a:t>60</a:t>
            </a:fld>
            <a:endParaRPr lang="en-US" smtClean="0"/>
          </a:p>
        </p:txBody>
      </p:sp>
      <p:sp>
        <p:nvSpPr>
          <p:cNvPr id="3" name="TextBox 2"/>
          <p:cNvSpPr txBox="1"/>
          <p:nvPr/>
        </p:nvSpPr>
        <p:spPr>
          <a:xfrm>
            <a:off x="533400" y="685800"/>
            <a:ext cx="8305800" cy="4400550"/>
          </a:xfrm>
          <a:prstGeom prst="rect">
            <a:avLst/>
          </a:prstGeom>
          <a:noFill/>
        </p:spPr>
        <p:txBody>
          <a:bodyPr>
            <a:spAutoFit/>
          </a:bodyPr>
          <a:lstStyle/>
          <a:p>
            <a:pPr>
              <a:defRPr/>
            </a:pPr>
            <a:r>
              <a:rPr lang="en-US" sz="2000" b="0" dirty="0"/>
              <a:t>FACTORS INFLUENCING ABSOLUTE AMOUNT OF GAS IN WATER SOLUTION</a:t>
            </a:r>
          </a:p>
          <a:p>
            <a:pPr>
              <a:defRPr/>
            </a:pPr>
            <a:endParaRPr lang="en-US" sz="2000" b="0" dirty="0"/>
          </a:p>
          <a:p>
            <a:pPr marL="457200" indent="-457200">
              <a:buFontTx/>
              <a:buAutoNum type="arabicPeriod"/>
              <a:defRPr/>
            </a:pPr>
            <a:r>
              <a:rPr lang="en-US" sz="2000" b="0" dirty="0">
                <a:solidFill>
                  <a:srgbClr val="800000"/>
                </a:solidFill>
              </a:rPr>
              <a:t>Increasing temperature </a:t>
            </a:r>
            <a:r>
              <a:rPr lang="en-US" sz="2000" b="0" dirty="0"/>
              <a:t>will reduce the amount of gas that water can hold; you are familiar with this fact already, since it is manifested whenever you heat water (the small bubbles that form </a:t>
            </a:r>
            <a:r>
              <a:rPr lang="en-US" sz="2000" b="0" u="sng" dirty="0"/>
              <a:t>before</a:t>
            </a:r>
            <a:r>
              <a:rPr lang="en-US" sz="2000" b="0" dirty="0"/>
              <a:t> the water boils). </a:t>
            </a:r>
          </a:p>
          <a:p>
            <a:pPr marL="457200" indent="-457200">
              <a:buFontTx/>
              <a:buAutoNum type="arabicPeriod"/>
              <a:defRPr/>
            </a:pPr>
            <a:endParaRPr lang="en-US" sz="2000" b="0" dirty="0"/>
          </a:p>
          <a:p>
            <a:pPr marL="457200" indent="-457200">
              <a:buFontTx/>
              <a:buAutoNum type="arabicPeriod" startAt="2"/>
              <a:defRPr/>
            </a:pPr>
            <a:r>
              <a:rPr lang="en-US" sz="2000" b="0" dirty="0">
                <a:solidFill>
                  <a:srgbClr val="800000"/>
                </a:solidFill>
              </a:rPr>
              <a:t>Decreasing pressure </a:t>
            </a:r>
            <a:r>
              <a:rPr lang="en-US" sz="2000" b="0" dirty="0"/>
              <a:t>(increased altitude) will also decrease the amount of gas dissolved. Increasing salinity also decreases the ability of water to dissolve gasses; seawater holds about 20% less gas than freshwater, and </a:t>
            </a:r>
            <a:r>
              <a:rPr lang="en-US" sz="2000" b="0" dirty="0" err="1"/>
              <a:t>hypersaline</a:t>
            </a:r>
            <a:r>
              <a:rPr lang="en-US" sz="2000" b="0" dirty="0"/>
              <a:t> water holds even less gas.  </a:t>
            </a:r>
          </a:p>
          <a:p>
            <a:pPr marL="457200" indent="-457200">
              <a:buFontTx/>
              <a:buAutoNum type="arabicPeriod" startAt="2"/>
              <a:defRPr/>
            </a:pPr>
            <a:endParaRPr lang="en-US" sz="2000" b="0" dirty="0"/>
          </a:p>
          <a:p>
            <a:pPr marL="457200" indent="-457200">
              <a:buFontTx/>
              <a:buAutoNum type="arabicPeriod" startAt="2"/>
              <a:defRPr/>
            </a:pPr>
            <a:r>
              <a:rPr lang="en-US" sz="2000" b="0" dirty="0">
                <a:solidFill>
                  <a:srgbClr val="800000"/>
                </a:solidFill>
              </a:rPr>
              <a:t>And, of course, there are other gasses which are dissolved </a:t>
            </a:r>
            <a:r>
              <a:rPr lang="en-US" sz="2000" b="0" dirty="0"/>
              <a:t>in water besides these three (which are the major ones).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Number Placeholder 1"/>
          <p:cNvSpPr>
            <a:spLocks noGrp="1"/>
          </p:cNvSpPr>
          <p:nvPr>
            <p:ph type="sldNum" sz="quarter" idx="12"/>
          </p:nvPr>
        </p:nvSpPr>
        <p:spPr>
          <a:noFill/>
        </p:spPr>
        <p:txBody>
          <a:bodyPr/>
          <a:lstStyle/>
          <a:p>
            <a:fld id="{91A7F1D0-82F1-4624-B21E-BE6444E6295F}" type="slidenum">
              <a:rPr lang="en-US" smtClean="0"/>
              <a:pPr/>
              <a:t>61</a:t>
            </a:fld>
            <a:endParaRPr lang="en-US" smtClean="0"/>
          </a:p>
        </p:txBody>
      </p:sp>
      <p:sp>
        <p:nvSpPr>
          <p:cNvPr id="111617" name="Rectangle 1"/>
          <p:cNvSpPr>
            <a:spLocks noChangeArrowheads="1"/>
          </p:cNvSpPr>
          <p:nvPr/>
        </p:nvSpPr>
        <p:spPr bwMode="auto">
          <a:xfrm>
            <a:off x="609600" y="381000"/>
            <a:ext cx="7848600" cy="5862638"/>
          </a:xfrm>
          <a:prstGeom prst="rect">
            <a:avLst/>
          </a:prstGeom>
          <a:noFill/>
          <a:ln w="9525">
            <a:noFill/>
            <a:miter lim="800000"/>
            <a:headEnd/>
            <a:tailEnd/>
          </a:ln>
          <a:effectLst/>
        </p:spPr>
        <p:txBody>
          <a:bodyPr anchor="ctr">
            <a:spAutoFit/>
          </a:bodyPr>
          <a:lstStyle/>
          <a:p>
            <a:pPr>
              <a:defRPr/>
            </a:pPr>
            <a:r>
              <a:rPr lang="en-US" sz="1500" dirty="0">
                <a:solidFill>
                  <a:srgbClr val="C00000"/>
                </a:solidFill>
                <a:latin typeface="Arial" pitchFamily="34" charset="0"/>
                <a:ea typeface="Times New Roman" pitchFamily="18" charset="0"/>
                <a:cs typeface="Arial" pitchFamily="34" charset="0"/>
              </a:rPr>
              <a:t>ALKALINITY</a:t>
            </a:r>
          </a:p>
          <a:p>
            <a:pPr marL="169863" indent="-169863">
              <a:spcBef>
                <a:spcPts val="600"/>
              </a:spcBef>
              <a:spcAft>
                <a:spcPts val="600"/>
              </a:spcAft>
              <a:buFont typeface="Arial" pitchFamily="34" charset="0"/>
              <a:buChar char="•"/>
              <a:defRPr/>
            </a:pPr>
            <a:r>
              <a:rPr lang="en-US" sz="1500" dirty="0">
                <a:solidFill>
                  <a:schemeClr val="tx1"/>
                </a:solidFill>
                <a:latin typeface="Arial" pitchFamily="34" charset="0"/>
                <a:ea typeface="Times New Roman" pitchFamily="18" charset="0"/>
                <a:cs typeface="Arial" pitchFamily="34" charset="0"/>
              </a:rPr>
              <a:t>Carbon dioxide may also combine with water and metals such as magnesium and calcium to form other bicarbonates. </a:t>
            </a:r>
          </a:p>
          <a:p>
            <a:pPr marL="169863" indent="-169863">
              <a:spcBef>
                <a:spcPts val="600"/>
              </a:spcBef>
              <a:spcAft>
                <a:spcPts val="600"/>
              </a:spcAft>
              <a:buFont typeface="Arial" pitchFamily="34" charset="0"/>
              <a:buChar char="•"/>
              <a:defRPr/>
            </a:pPr>
            <a:r>
              <a:rPr lang="en-US" sz="1500" dirty="0">
                <a:solidFill>
                  <a:schemeClr val="tx1"/>
                </a:solidFill>
                <a:latin typeface="Arial" pitchFamily="34" charset="0"/>
                <a:ea typeface="Times New Roman" pitchFamily="18" charset="0"/>
                <a:cs typeface="Arial" pitchFamily="34" charset="0"/>
              </a:rPr>
              <a:t>The amount of CO</a:t>
            </a:r>
            <a:r>
              <a:rPr lang="en-US" sz="1500" baseline="-30000" dirty="0">
                <a:solidFill>
                  <a:schemeClr val="tx1"/>
                </a:solidFill>
                <a:latin typeface="Arial" pitchFamily="34" charset="0"/>
                <a:ea typeface="Times New Roman" pitchFamily="18" charset="0"/>
                <a:cs typeface="Arial" pitchFamily="34" charset="0"/>
              </a:rPr>
              <a:t>2</a:t>
            </a:r>
            <a:r>
              <a:rPr lang="en-US" sz="1500" dirty="0">
                <a:solidFill>
                  <a:schemeClr val="tx1"/>
                </a:solidFill>
                <a:latin typeface="Arial" pitchFamily="34" charset="0"/>
                <a:ea typeface="Times New Roman" pitchFamily="18" charset="0"/>
                <a:cs typeface="Arial" pitchFamily="34" charset="0"/>
              </a:rPr>
              <a:t> so combined is referred to as </a:t>
            </a:r>
            <a:r>
              <a:rPr lang="en-US" sz="1500" i="1" dirty="0">
                <a:solidFill>
                  <a:schemeClr val="tx1"/>
                </a:solidFill>
                <a:latin typeface="Arial" pitchFamily="34" charset="0"/>
                <a:ea typeface="Times New Roman" pitchFamily="18" charset="0"/>
                <a:cs typeface="Arial" pitchFamily="34" charset="0"/>
              </a:rPr>
              <a:t>alkalinity</a:t>
            </a:r>
            <a:r>
              <a:rPr lang="en-US" sz="1500" dirty="0">
                <a:solidFill>
                  <a:schemeClr val="tx1"/>
                </a:solidFill>
                <a:latin typeface="Arial" pitchFamily="34" charset="0"/>
                <a:ea typeface="Times New Roman" pitchFamily="18" charset="0"/>
                <a:cs typeface="Arial" pitchFamily="34" charset="0"/>
              </a:rPr>
              <a:t>, which really has nothing to do with OH</a:t>
            </a:r>
            <a:r>
              <a:rPr lang="en-US" sz="1500" baseline="30000" dirty="0">
                <a:solidFill>
                  <a:schemeClr val="tx1"/>
                </a:solidFill>
                <a:latin typeface="Arial" pitchFamily="34" charset="0"/>
                <a:ea typeface="Times New Roman" pitchFamily="18" charset="0"/>
                <a:cs typeface="Arial" pitchFamily="34" charset="0"/>
              </a:rPr>
              <a:t>-</a:t>
            </a:r>
            <a:r>
              <a:rPr lang="en-US" sz="1500" dirty="0">
                <a:solidFill>
                  <a:schemeClr val="tx1"/>
                </a:solidFill>
                <a:latin typeface="Arial" pitchFamily="34" charset="0"/>
                <a:ea typeface="Times New Roman" pitchFamily="18" charset="0"/>
                <a:cs typeface="Arial" pitchFamily="34" charset="0"/>
              </a:rPr>
              <a:t> concentration, but much to do with the buffering capacity of the water. </a:t>
            </a:r>
          </a:p>
          <a:p>
            <a:pPr marL="169863" indent="-169863">
              <a:spcBef>
                <a:spcPts val="600"/>
              </a:spcBef>
              <a:spcAft>
                <a:spcPts val="600"/>
              </a:spcAft>
              <a:buFont typeface="Arial" pitchFamily="34" charset="0"/>
              <a:buChar char="•"/>
              <a:defRPr/>
            </a:pPr>
            <a:r>
              <a:rPr lang="en-US" sz="1500" dirty="0">
                <a:solidFill>
                  <a:schemeClr val="tx1"/>
                </a:solidFill>
                <a:latin typeface="Arial" pitchFamily="34" charset="0"/>
                <a:ea typeface="Times New Roman" pitchFamily="18" charset="0"/>
                <a:cs typeface="Arial" pitchFamily="34" charset="0"/>
              </a:rPr>
              <a:t>It works like this: Highly alkaline water tends to have a high (basic) pH and will turn a phenolphthalein solution pink. If you add acid to it, the bicarbonates, with their negative charge, attract and bind the positive H</a:t>
            </a:r>
            <a:r>
              <a:rPr lang="en-US" sz="1500" baseline="30000" dirty="0">
                <a:solidFill>
                  <a:schemeClr val="tx1"/>
                </a:solidFill>
                <a:latin typeface="Arial" pitchFamily="34" charset="0"/>
                <a:ea typeface="Times New Roman" pitchFamily="18" charset="0"/>
                <a:cs typeface="Arial" pitchFamily="34" charset="0"/>
              </a:rPr>
              <a:t>+</a:t>
            </a:r>
            <a:r>
              <a:rPr lang="en-US" sz="1500" dirty="0">
                <a:solidFill>
                  <a:schemeClr val="tx1"/>
                </a:solidFill>
                <a:latin typeface="Arial" pitchFamily="34" charset="0"/>
                <a:ea typeface="Times New Roman" pitchFamily="18" charset="0"/>
                <a:cs typeface="Arial" pitchFamily="34" charset="0"/>
              </a:rPr>
              <a:t> ions, and form carbonic acid. </a:t>
            </a:r>
          </a:p>
          <a:p>
            <a:pPr marL="169863" indent="-169863">
              <a:spcBef>
                <a:spcPts val="600"/>
              </a:spcBef>
              <a:spcAft>
                <a:spcPts val="600"/>
              </a:spcAft>
              <a:buFont typeface="Arial" pitchFamily="34" charset="0"/>
              <a:buChar char="•"/>
              <a:defRPr/>
            </a:pPr>
            <a:r>
              <a:rPr lang="en-US" sz="1500" dirty="0">
                <a:solidFill>
                  <a:schemeClr val="tx1"/>
                </a:solidFill>
                <a:latin typeface="Arial" pitchFamily="34" charset="0"/>
                <a:ea typeface="Times New Roman" pitchFamily="18" charset="0"/>
                <a:cs typeface="Arial" pitchFamily="34" charset="0"/>
              </a:rPr>
              <a:t>If you keep adding acid, eventually the pH changes to 8.3, and the pink fades. </a:t>
            </a:r>
          </a:p>
          <a:p>
            <a:pPr marL="169863" indent="-169863">
              <a:spcBef>
                <a:spcPts val="600"/>
              </a:spcBef>
              <a:spcAft>
                <a:spcPts val="600"/>
              </a:spcAft>
              <a:buFont typeface="Arial" pitchFamily="34" charset="0"/>
              <a:buChar char="•"/>
              <a:defRPr/>
            </a:pPr>
            <a:r>
              <a:rPr lang="en-US" sz="1500" dirty="0">
                <a:solidFill>
                  <a:schemeClr val="tx1"/>
                </a:solidFill>
                <a:latin typeface="Arial" pitchFamily="34" charset="0"/>
                <a:ea typeface="Times New Roman" pitchFamily="18" charset="0"/>
                <a:cs typeface="Arial" pitchFamily="34" charset="0"/>
              </a:rPr>
              <a:t>The amount of acid added corresponds to the </a:t>
            </a:r>
            <a:r>
              <a:rPr lang="en-US" sz="1500" i="1" dirty="0">
                <a:solidFill>
                  <a:schemeClr val="tx1"/>
                </a:solidFill>
                <a:latin typeface="Arial" pitchFamily="34" charset="0"/>
                <a:ea typeface="Times New Roman" pitchFamily="18" charset="0"/>
                <a:cs typeface="Arial" pitchFamily="34" charset="0"/>
              </a:rPr>
              <a:t>phenolphthalein alkalinity</a:t>
            </a:r>
            <a:r>
              <a:rPr lang="en-US" sz="1500" dirty="0">
                <a:solidFill>
                  <a:schemeClr val="tx1"/>
                </a:solidFill>
                <a:latin typeface="Arial" pitchFamily="34" charset="0"/>
                <a:ea typeface="Times New Roman" pitchFamily="18" charset="0"/>
                <a:cs typeface="Arial" pitchFamily="34" charset="0"/>
              </a:rPr>
              <a:t>, but not all the bicarbonate is converted at this point; in fact, it is at its peak. </a:t>
            </a:r>
          </a:p>
          <a:p>
            <a:pPr marL="169863" indent="-169863">
              <a:spcBef>
                <a:spcPts val="600"/>
              </a:spcBef>
              <a:spcAft>
                <a:spcPts val="600"/>
              </a:spcAft>
              <a:buFont typeface="Arial" pitchFamily="34" charset="0"/>
              <a:buChar char="•"/>
              <a:defRPr/>
            </a:pPr>
            <a:r>
              <a:rPr lang="en-US" sz="1500" dirty="0">
                <a:solidFill>
                  <a:schemeClr val="tx1"/>
                </a:solidFill>
                <a:latin typeface="Arial" pitchFamily="34" charset="0"/>
                <a:ea typeface="Times New Roman" pitchFamily="18" charset="0"/>
                <a:cs typeface="Arial" pitchFamily="34" charset="0"/>
              </a:rPr>
              <a:t>If you now add methyl orange, a dye that will change color at pH 4.4, and continue to add acid, you will drive more bicarbonate to form carbonic acid, which in turn reaches its peak at a pH of 4.4. </a:t>
            </a:r>
          </a:p>
          <a:p>
            <a:pPr marL="169863" indent="-169863">
              <a:spcBef>
                <a:spcPts val="600"/>
              </a:spcBef>
              <a:spcAft>
                <a:spcPts val="600"/>
              </a:spcAft>
              <a:buFont typeface="Arial" pitchFamily="34" charset="0"/>
              <a:buChar char="•"/>
              <a:defRPr/>
            </a:pPr>
            <a:r>
              <a:rPr lang="en-US" sz="1500" dirty="0">
                <a:solidFill>
                  <a:schemeClr val="tx1"/>
                </a:solidFill>
                <a:latin typeface="Arial" pitchFamily="34" charset="0"/>
                <a:ea typeface="Times New Roman" pitchFamily="18" charset="0"/>
                <a:cs typeface="Arial" pitchFamily="34" charset="0"/>
              </a:rPr>
              <a:t>The total amount of acid added thus corresponds to the amount of CO</a:t>
            </a:r>
            <a:r>
              <a:rPr lang="en-US" sz="1500" baseline="-30000" dirty="0">
                <a:solidFill>
                  <a:schemeClr val="tx1"/>
                </a:solidFill>
                <a:latin typeface="Arial" pitchFamily="34" charset="0"/>
                <a:ea typeface="Times New Roman" pitchFamily="18" charset="0"/>
                <a:cs typeface="Arial" pitchFamily="34" charset="0"/>
              </a:rPr>
              <a:t>2</a:t>
            </a:r>
            <a:r>
              <a:rPr lang="en-US" sz="1500" dirty="0">
                <a:solidFill>
                  <a:schemeClr val="tx1"/>
                </a:solidFill>
                <a:latin typeface="Arial" pitchFamily="34" charset="0"/>
                <a:ea typeface="Times New Roman" pitchFamily="18" charset="0"/>
                <a:cs typeface="Arial" pitchFamily="34" charset="0"/>
              </a:rPr>
              <a:t> present in the sample. </a:t>
            </a:r>
          </a:p>
          <a:p>
            <a:pPr marL="169863" indent="-169863">
              <a:spcBef>
                <a:spcPts val="600"/>
              </a:spcBef>
              <a:spcAft>
                <a:spcPts val="600"/>
              </a:spcAft>
              <a:buFont typeface="Arial" pitchFamily="34" charset="0"/>
              <a:buChar char="•"/>
              <a:defRPr/>
            </a:pPr>
            <a:r>
              <a:rPr lang="en-US" sz="1500" dirty="0">
                <a:solidFill>
                  <a:schemeClr val="tx1"/>
                </a:solidFill>
                <a:latin typeface="Arial" pitchFamily="34" charset="0"/>
                <a:ea typeface="Times New Roman" pitchFamily="18" charset="0"/>
                <a:cs typeface="Arial" pitchFamily="34" charset="0"/>
              </a:rPr>
              <a:t>This method works only if there are not significant numbers of non-carbonate negative ions to absorb H</a:t>
            </a:r>
            <a:r>
              <a:rPr lang="en-US" sz="1500" baseline="30000" dirty="0">
                <a:solidFill>
                  <a:schemeClr val="tx1"/>
                </a:solidFill>
                <a:latin typeface="Arial" pitchFamily="34" charset="0"/>
                <a:ea typeface="Times New Roman" pitchFamily="18" charset="0"/>
                <a:cs typeface="Arial" pitchFamily="34" charset="0"/>
              </a:rPr>
              <a:t>+</a:t>
            </a:r>
            <a:r>
              <a:rPr lang="en-US" sz="1500" dirty="0">
                <a:solidFill>
                  <a:schemeClr val="tx1"/>
                </a:solidFill>
                <a:latin typeface="Arial" pitchFamily="34" charset="0"/>
                <a:ea typeface="Times New Roman" pitchFamily="18" charset="0"/>
                <a:cs typeface="Arial" pitchFamily="34" charset="0"/>
              </a:rPr>
              <a:t> ions.</a:t>
            </a:r>
            <a:endParaRPr lang="en-US" sz="1500" b="0" dirty="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Number Placeholder 1"/>
          <p:cNvSpPr>
            <a:spLocks noGrp="1"/>
          </p:cNvSpPr>
          <p:nvPr>
            <p:ph type="sldNum" sz="quarter" idx="12"/>
          </p:nvPr>
        </p:nvSpPr>
        <p:spPr>
          <a:noFill/>
        </p:spPr>
        <p:txBody>
          <a:bodyPr/>
          <a:lstStyle/>
          <a:p>
            <a:fld id="{FE6CDF0B-4D6A-444B-B12F-A57C9E03B5EC}" type="slidenum">
              <a:rPr lang="en-US" smtClean="0"/>
              <a:pPr/>
              <a:t>62</a:t>
            </a:fld>
            <a:endParaRPr lang="en-US" smtClean="0"/>
          </a:p>
        </p:txBody>
      </p:sp>
      <p:sp>
        <p:nvSpPr>
          <p:cNvPr id="283650" name="Rectangle 1"/>
          <p:cNvSpPr>
            <a:spLocks noChangeArrowheads="1"/>
          </p:cNvSpPr>
          <p:nvPr/>
        </p:nvSpPr>
        <p:spPr bwMode="auto">
          <a:xfrm>
            <a:off x="304800" y="758825"/>
            <a:ext cx="8382000" cy="3170238"/>
          </a:xfrm>
          <a:prstGeom prst="rect">
            <a:avLst/>
          </a:prstGeom>
          <a:noFill/>
          <a:ln w="9525">
            <a:noFill/>
            <a:miter lim="800000"/>
            <a:headEnd/>
            <a:tailEnd/>
          </a:ln>
        </p:spPr>
        <p:txBody>
          <a:bodyPr anchor="ctr">
            <a:spAutoFit/>
          </a:bodyPr>
          <a:lstStyle/>
          <a:p>
            <a:r>
              <a:rPr lang="en-US" sz="2000" b="0">
                <a:solidFill>
                  <a:srgbClr val="800000"/>
                </a:solidFill>
                <a:latin typeface="Arial Unicode MS"/>
              </a:rPr>
              <a:t>Henry’s Law</a:t>
            </a:r>
          </a:p>
          <a:p>
            <a:endParaRPr lang="en-US" sz="2000" b="0">
              <a:solidFill>
                <a:schemeClr val="tx1"/>
              </a:solidFill>
              <a:latin typeface="Arial Unicode MS"/>
            </a:endParaRPr>
          </a:p>
          <a:p>
            <a:r>
              <a:rPr lang="en-US" sz="2000" b="0">
                <a:solidFill>
                  <a:schemeClr val="tx1"/>
                </a:solidFill>
                <a:latin typeface="Arial Unicode MS"/>
              </a:rPr>
              <a:t>The amount of dissolved CO2 is governed by Henry's Law, which states that: </a:t>
            </a:r>
          </a:p>
          <a:p>
            <a:endParaRPr lang="en-US" sz="2000" b="0">
              <a:solidFill>
                <a:schemeClr val="tx1"/>
              </a:solidFill>
              <a:latin typeface="Arial Unicode MS"/>
            </a:endParaRPr>
          </a:p>
          <a:p>
            <a:r>
              <a:rPr lang="en-US" sz="2000" b="0">
                <a:solidFill>
                  <a:schemeClr val="tx1"/>
                </a:solidFill>
                <a:latin typeface="Arial Unicode MS"/>
              </a:rPr>
              <a:t>P(CO2) = Kh * C(CO2) </a:t>
            </a:r>
          </a:p>
          <a:p>
            <a:endParaRPr lang="en-US" sz="2000" b="0">
              <a:solidFill>
                <a:schemeClr val="tx1"/>
              </a:solidFill>
              <a:latin typeface="Arial Unicode MS"/>
            </a:endParaRPr>
          </a:p>
          <a:p>
            <a:r>
              <a:rPr lang="en-US" sz="2000" b="0">
                <a:solidFill>
                  <a:schemeClr val="tx1"/>
                </a:solidFill>
                <a:latin typeface="Arial Unicode MS"/>
              </a:rPr>
              <a:t>P(CO2) is the partial pressure of CO2 in the ambient air</a:t>
            </a:r>
          </a:p>
          <a:p>
            <a:r>
              <a:rPr lang="en-US" sz="2000" b="0">
                <a:solidFill>
                  <a:schemeClr val="tx1"/>
                </a:solidFill>
                <a:latin typeface="Arial Unicode MS"/>
              </a:rPr>
              <a:t>Kh is Henry's Law constant</a:t>
            </a:r>
          </a:p>
          <a:p>
            <a:r>
              <a:rPr lang="en-US" sz="2000" b="0">
                <a:solidFill>
                  <a:schemeClr val="tx1"/>
                </a:solidFill>
                <a:latin typeface="Arial Unicode MS"/>
              </a:rPr>
              <a:t>C(CO2) is the concentration of dissolved CO2 in the water. </a:t>
            </a:r>
            <a:endParaRPr lang="en-US" sz="2000" b="0">
              <a:solidFill>
                <a:schemeClr val="tx1"/>
              </a:solidFill>
              <a:latin typeface="Arial"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Number Placeholder 1"/>
          <p:cNvSpPr>
            <a:spLocks noGrp="1"/>
          </p:cNvSpPr>
          <p:nvPr>
            <p:ph type="sldNum" sz="quarter" idx="12"/>
          </p:nvPr>
        </p:nvSpPr>
        <p:spPr>
          <a:noFill/>
        </p:spPr>
        <p:txBody>
          <a:bodyPr/>
          <a:lstStyle/>
          <a:p>
            <a:fld id="{F40C4285-D15A-4811-A52B-CCB829A82208}" type="slidenum">
              <a:rPr lang="en-US" smtClean="0"/>
              <a:pPr/>
              <a:t>63</a:t>
            </a:fld>
            <a:endParaRPr lang="en-US" smtClean="0"/>
          </a:p>
        </p:txBody>
      </p:sp>
      <p:sp>
        <p:nvSpPr>
          <p:cNvPr id="285698" name="TextBox 2"/>
          <p:cNvSpPr txBox="1">
            <a:spLocks noChangeArrowheads="1"/>
          </p:cNvSpPr>
          <p:nvPr/>
        </p:nvSpPr>
        <p:spPr bwMode="auto">
          <a:xfrm>
            <a:off x="685800" y="381000"/>
            <a:ext cx="7772400" cy="384175"/>
          </a:xfrm>
          <a:prstGeom prst="rect">
            <a:avLst/>
          </a:prstGeom>
          <a:noFill/>
          <a:ln w="9525">
            <a:noFill/>
            <a:miter lim="800000"/>
            <a:headEnd/>
            <a:tailEnd/>
          </a:ln>
        </p:spPr>
        <p:txBody>
          <a:bodyPr>
            <a:spAutoFit/>
          </a:bodyPr>
          <a:lstStyle/>
          <a:p>
            <a:r>
              <a:rPr lang="en-US"/>
              <a:t>CO</a:t>
            </a:r>
            <a:r>
              <a:rPr lang="en-US" baseline="-25000"/>
              <a:t>2</a:t>
            </a:r>
            <a:r>
              <a:rPr lang="en-US"/>
              <a:t> Solubility Calculation for experiments</a:t>
            </a:r>
          </a:p>
        </p:txBody>
      </p:sp>
      <p:sp>
        <p:nvSpPr>
          <p:cNvPr id="285699" name="TextBox 3"/>
          <p:cNvSpPr txBox="1">
            <a:spLocks noChangeArrowheads="1"/>
          </p:cNvSpPr>
          <p:nvPr/>
        </p:nvSpPr>
        <p:spPr bwMode="auto">
          <a:xfrm>
            <a:off x="228600" y="1371600"/>
            <a:ext cx="8763000" cy="3894138"/>
          </a:xfrm>
          <a:prstGeom prst="rect">
            <a:avLst/>
          </a:prstGeom>
          <a:noFill/>
          <a:ln w="9525">
            <a:noFill/>
            <a:miter lim="800000"/>
            <a:headEnd/>
            <a:tailEnd/>
          </a:ln>
        </p:spPr>
        <p:txBody>
          <a:bodyPr>
            <a:spAutoFit/>
          </a:bodyPr>
          <a:lstStyle/>
          <a:p>
            <a:r>
              <a:rPr lang="en-US"/>
              <a:t>100% CO</a:t>
            </a:r>
            <a:r>
              <a:rPr lang="en-US" baseline="-25000"/>
              <a:t>2</a:t>
            </a:r>
            <a:r>
              <a:rPr lang="en-US"/>
              <a:t> equaled normal saturation or slightly super-saturation</a:t>
            </a:r>
          </a:p>
          <a:p>
            <a:r>
              <a:rPr lang="en-US"/>
              <a:t>Super-saturation estimates for water = 5.0g/L of CO</a:t>
            </a:r>
            <a:r>
              <a:rPr lang="en-US" baseline="-25000"/>
              <a:t>2</a:t>
            </a:r>
            <a:endParaRPr lang="en-US"/>
          </a:p>
          <a:p>
            <a:r>
              <a:rPr lang="en-US"/>
              <a:t>Normal saturation estimates for water = 3.30 g/L of CO</a:t>
            </a:r>
            <a:r>
              <a:rPr lang="en-US" baseline="-25000"/>
              <a:t>2</a:t>
            </a:r>
          </a:p>
          <a:p>
            <a:endParaRPr lang="en-US"/>
          </a:p>
          <a:p>
            <a:r>
              <a:rPr lang="en-US" u="sng"/>
              <a:t>Study Conditions:  Examined Alkalinity (buffers), Total dissolved solids, pH, Temp</a:t>
            </a:r>
          </a:p>
          <a:p>
            <a:r>
              <a:rPr lang="en-US"/>
              <a:t>Temperature ~ 22 - 23 C</a:t>
            </a:r>
          </a:p>
          <a:p>
            <a:r>
              <a:rPr lang="en-US"/>
              <a:t>pH = ~4.53 - 4.54</a:t>
            </a:r>
          </a:p>
          <a:p>
            <a:r>
              <a:rPr lang="en-US"/>
              <a:t>Alkalinity ~ 77 mg/L  CaCO</a:t>
            </a:r>
            <a:r>
              <a:rPr lang="en-US" baseline="-25000"/>
              <a:t>3</a:t>
            </a:r>
            <a:r>
              <a:rPr lang="en-US"/>
              <a:t> (Calcium carbonate)</a:t>
            </a:r>
          </a:p>
          <a:p>
            <a:r>
              <a:rPr lang="en-US"/>
              <a:t>Total solid CO</a:t>
            </a:r>
            <a:r>
              <a:rPr lang="en-US" baseline="-25000"/>
              <a:t>2</a:t>
            </a:r>
            <a:r>
              <a:rPr lang="en-US"/>
              <a:t> ~270 mg/L of solids dissolved (100 mL of CO</a:t>
            </a:r>
            <a:r>
              <a:rPr lang="en-US" baseline="-25000"/>
              <a:t>2</a:t>
            </a:r>
            <a:r>
              <a:rPr lang="en-US"/>
              <a:t> saturated H</a:t>
            </a:r>
            <a:r>
              <a:rPr lang="en-US" baseline="-25000"/>
              <a:t>2</a:t>
            </a:r>
            <a:r>
              <a:rPr lang="en-US"/>
              <a:t>O)</a:t>
            </a:r>
          </a:p>
          <a:p>
            <a:endParaRPr lang="en-US">
              <a:solidFill>
                <a:srgbClr val="C00000"/>
              </a:solidFill>
            </a:endParaRPr>
          </a:p>
          <a:p>
            <a:r>
              <a:rPr lang="en-US">
                <a:solidFill>
                  <a:srgbClr val="C00000"/>
                </a:solidFill>
              </a:rPr>
              <a:t>Saturation level = 3.36 g/L </a:t>
            </a:r>
          </a:p>
          <a:p>
            <a:r>
              <a:rPr lang="en-US">
                <a:solidFill>
                  <a:srgbClr val="C00000"/>
                </a:solidFill>
              </a:rPr>
              <a:t>0.033 mol/L</a:t>
            </a:r>
          </a:p>
          <a:p>
            <a:r>
              <a:rPr lang="en-US">
                <a:solidFill>
                  <a:srgbClr val="C00000"/>
                </a:solidFill>
              </a:rPr>
              <a:t>0.336% CO</a:t>
            </a:r>
            <a:r>
              <a:rPr lang="en-US" baseline="-25000">
                <a:solidFill>
                  <a:srgbClr val="C00000"/>
                </a:solidFill>
              </a:rPr>
              <a:t>2</a:t>
            </a:r>
            <a:r>
              <a:rPr lang="en-US">
                <a:solidFill>
                  <a:srgbClr val="C00000"/>
                </a:solidFill>
              </a:rPr>
              <a:t> in H</a:t>
            </a:r>
            <a:r>
              <a:rPr lang="en-US" baseline="-25000">
                <a:solidFill>
                  <a:srgbClr val="C00000"/>
                </a:solidFill>
              </a:rPr>
              <a:t>2</a:t>
            </a:r>
            <a:r>
              <a:rPr lang="en-US">
                <a:solidFill>
                  <a:srgbClr val="C00000"/>
                </a:solidFill>
              </a:rPr>
              <a:t>O</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440AE93-2917-4BBB-8D0C-CDF6F254BD3E}" type="slidenum">
              <a:rPr lang="en-US" smtClean="0"/>
              <a:pPr>
                <a:defRPr/>
              </a:pPr>
              <a:t>64</a:t>
            </a:fld>
            <a:endParaRPr lang="en-US"/>
          </a:p>
        </p:txBody>
      </p:sp>
      <p:sp>
        <p:nvSpPr>
          <p:cNvPr id="3" name="TextBox 2"/>
          <p:cNvSpPr txBox="1"/>
          <p:nvPr/>
        </p:nvSpPr>
        <p:spPr>
          <a:xfrm>
            <a:off x="381000" y="685800"/>
            <a:ext cx="8458200" cy="4939814"/>
          </a:xfrm>
          <a:prstGeom prst="rect">
            <a:avLst/>
          </a:prstGeom>
          <a:noFill/>
        </p:spPr>
        <p:txBody>
          <a:bodyPr wrap="square" rtlCol="0">
            <a:spAutoFit/>
          </a:bodyPr>
          <a:lstStyle/>
          <a:p>
            <a:r>
              <a:rPr lang="en-US" sz="1500" b="0" dirty="0" smtClean="0"/>
              <a:t>At pH 4.54,   &gt;</a:t>
            </a:r>
            <a:r>
              <a:rPr lang="en-US" sz="1500" b="0" dirty="0" smtClean="0"/>
              <a:t>97% of the inorganic carbon in the water should be free carbon dioxide. </a:t>
            </a:r>
            <a:endParaRPr lang="en-US" sz="1500" b="0" dirty="0" smtClean="0"/>
          </a:p>
          <a:p>
            <a:endParaRPr lang="en-US" sz="1500" b="0" dirty="0" smtClean="0"/>
          </a:p>
          <a:p>
            <a:r>
              <a:rPr lang="en-US" sz="1500" b="0" dirty="0" smtClean="0"/>
              <a:t>However</a:t>
            </a:r>
            <a:r>
              <a:rPr lang="en-US" sz="1500" b="0" dirty="0" smtClean="0"/>
              <a:t>, that pH is much lower than the tap water it was derived from </a:t>
            </a:r>
            <a:r>
              <a:rPr lang="en-US" sz="1500" b="0" dirty="0" smtClean="0"/>
              <a:t>(since aerated </a:t>
            </a:r>
            <a:r>
              <a:rPr lang="en-US" sz="1500" b="0" dirty="0" smtClean="0"/>
              <a:t>aged tap water). </a:t>
            </a:r>
            <a:endParaRPr lang="en-US" sz="1500" b="0" dirty="0" smtClean="0"/>
          </a:p>
          <a:p>
            <a:endParaRPr lang="en-US" sz="1500" b="0" dirty="0" smtClean="0"/>
          </a:p>
          <a:p>
            <a:r>
              <a:rPr lang="en-US" sz="1500" b="0" dirty="0" smtClean="0"/>
              <a:t>The </a:t>
            </a:r>
            <a:r>
              <a:rPr lang="en-US" sz="1500" b="0" dirty="0" smtClean="0"/>
              <a:t>formation of carbonic acid drove down the pH to </a:t>
            </a:r>
            <a:r>
              <a:rPr lang="en-US" sz="1500" b="0" dirty="0" smtClean="0"/>
              <a:t>4.54  (</a:t>
            </a:r>
            <a:r>
              <a:rPr lang="en-US" sz="1500" b="0" dirty="0" smtClean="0"/>
              <a:t>At a more neutral pH, the bicarbonate ion actually dominates). </a:t>
            </a:r>
            <a:endParaRPr lang="en-US" sz="1500" b="0" dirty="0" smtClean="0"/>
          </a:p>
          <a:p>
            <a:endParaRPr lang="en-US" sz="1500" b="0" dirty="0" smtClean="0"/>
          </a:p>
          <a:p>
            <a:r>
              <a:rPr lang="en-US" sz="1500" b="0" dirty="0" smtClean="0"/>
              <a:t>That </a:t>
            </a:r>
            <a:r>
              <a:rPr lang="en-US" sz="1500" b="0" dirty="0" smtClean="0"/>
              <a:t>makes sense because </a:t>
            </a:r>
            <a:r>
              <a:rPr lang="en-US" sz="1500" b="0" dirty="0" smtClean="0"/>
              <a:t>the </a:t>
            </a:r>
            <a:r>
              <a:rPr lang="en-US" sz="1500" b="0" dirty="0" smtClean="0"/>
              <a:t>alkalinity was 77 mgCaCO3/l as compared to 4.5g CO2/L.  </a:t>
            </a:r>
            <a:endParaRPr lang="en-US" sz="1500" b="0" dirty="0" smtClean="0"/>
          </a:p>
          <a:p>
            <a:endParaRPr lang="en-US" sz="1500" b="0" dirty="0" smtClean="0"/>
          </a:p>
          <a:p>
            <a:r>
              <a:rPr lang="en-US" sz="1500" b="0" dirty="0" smtClean="0"/>
              <a:t>The </a:t>
            </a:r>
            <a:r>
              <a:rPr lang="en-US" sz="1500" b="0" dirty="0" smtClean="0"/>
              <a:t>carbonate portion of that alkalinity  is about 46.2 mg CO3/L, right at 1% of the total inorganic carbon. </a:t>
            </a:r>
            <a:endParaRPr lang="en-US" sz="1500" b="0" dirty="0" smtClean="0"/>
          </a:p>
          <a:p>
            <a:endParaRPr lang="en-US" sz="1500" b="0" dirty="0" smtClean="0"/>
          </a:p>
          <a:p>
            <a:r>
              <a:rPr lang="en-US" sz="1500" b="0" dirty="0" smtClean="0"/>
              <a:t>So </a:t>
            </a:r>
            <a:r>
              <a:rPr lang="en-US" sz="1500" b="0" dirty="0" smtClean="0"/>
              <a:t>I think the water conditions </a:t>
            </a:r>
            <a:r>
              <a:rPr lang="en-US" sz="1500" b="0" dirty="0" smtClean="0"/>
              <a:t>make </a:t>
            </a:r>
            <a:r>
              <a:rPr lang="en-US" sz="1500" b="0" dirty="0" smtClean="0"/>
              <a:t>sense given the pH and the fact that </a:t>
            </a:r>
            <a:r>
              <a:rPr lang="en-US" sz="1500" b="0" dirty="0" smtClean="0"/>
              <a:t>was bubbling </a:t>
            </a:r>
            <a:r>
              <a:rPr lang="en-US" sz="1500" b="0" dirty="0" smtClean="0"/>
              <a:t>pure CO2 through the water. </a:t>
            </a:r>
            <a:endParaRPr lang="en-US" sz="1500" b="0" dirty="0" smtClean="0"/>
          </a:p>
          <a:p>
            <a:endParaRPr lang="en-US" sz="1500" b="0" dirty="0" smtClean="0"/>
          </a:p>
          <a:p>
            <a:r>
              <a:rPr lang="en-US" sz="1500" b="0" dirty="0" smtClean="0"/>
              <a:t>As </a:t>
            </a:r>
            <a:r>
              <a:rPr lang="en-US" sz="1500" b="0" dirty="0" smtClean="0"/>
              <a:t>carbonate concentrations in water increase, so does the solubility of CO2</a:t>
            </a:r>
            <a:r>
              <a:rPr lang="en-US" sz="1500" b="0" dirty="0" smtClean="0"/>
              <a:t>.</a:t>
            </a:r>
          </a:p>
          <a:p>
            <a:endParaRPr lang="en-US" sz="1500" dirty="0" smtClean="0"/>
          </a:p>
          <a:p>
            <a:r>
              <a:rPr lang="en-US" sz="1500" dirty="0" smtClean="0"/>
              <a:t>Wetzel states that CO2 dissolved in water from atmospheric sources is 1.1 mg/L at 0 degrees C, 0.6 mg/L at 15 degrees C and 0.4 mg/L at 30 degrees C, so I take it that normal waters at 23 degrees C would be about 10-15% saturated. He further states that  as CO2 dissolves in water it achieves “about the same concentration by volume (approximately 10uM) as in the atmosphere”</a:t>
            </a:r>
          </a:p>
          <a:p>
            <a:endParaRPr lang="en-US" sz="15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440AE93-2917-4BBB-8D0C-CDF6F254BD3E}" type="slidenum">
              <a:rPr lang="en-US" smtClean="0"/>
              <a:pPr>
                <a:defRPr/>
              </a:pPr>
              <a:t>65</a:t>
            </a:fld>
            <a:endParaRPr lang="en-US"/>
          </a:p>
        </p:txBody>
      </p:sp>
      <p:sp>
        <p:nvSpPr>
          <p:cNvPr id="3" name="Rectangle 2"/>
          <p:cNvSpPr/>
          <p:nvPr/>
        </p:nvSpPr>
        <p:spPr>
          <a:xfrm>
            <a:off x="457200" y="838201"/>
            <a:ext cx="8229600" cy="4315027"/>
          </a:xfrm>
          <a:prstGeom prst="rect">
            <a:avLst/>
          </a:prstGeom>
        </p:spPr>
        <p:txBody>
          <a:bodyPr wrap="square">
            <a:spAutoFit/>
          </a:bodyPr>
          <a:lstStyle/>
          <a:p>
            <a:pPr>
              <a:lnSpc>
                <a:spcPct val="200000"/>
              </a:lnSpc>
            </a:pPr>
            <a:r>
              <a:rPr lang="en-US" sz="2000" b="0" dirty="0" smtClean="0"/>
              <a:t>Wetzel states that CO2 dissolved in water from atmospheric sources is 1.1 mg/L at 0 degrees C, 0.6 mg/L at 15 degrees C and 0.4 mg/L at 30 degrees C, so I take it </a:t>
            </a:r>
            <a:r>
              <a:rPr lang="en-US" sz="2000" dirty="0" smtClean="0"/>
              <a:t>that normal waters at 23 degrees C would be about 10-15% saturated. </a:t>
            </a:r>
            <a:endParaRPr lang="en-US" sz="2000" dirty="0" smtClean="0"/>
          </a:p>
          <a:p>
            <a:pPr>
              <a:lnSpc>
                <a:spcPct val="200000"/>
              </a:lnSpc>
            </a:pPr>
            <a:endParaRPr lang="en-US" sz="2000" dirty="0" smtClean="0"/>
          </a:p>
          <a:p>
            <a:pPr>
              <a:lnSpc>
                <a:spcPct val="200000"/>
              </a:lnSpc>
            </a:pPr>
            <a:r>
              <a:rPr lang="en-US" sz="2000" dirty="0" smtClean="0"/>
              <a:t>He </a:t>
            </a:r>
            <a:r>
              <a:rPr lang="en-US" sz="2000" dirty="0" smtClean="0"/>
              <a:t>further states that  as CO2 dissolves in water it achieves “about the same concentration by volume (approximately 10uM) as in the atmosphere”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Number Placeholder 1"/>
          <p:cNvSpPr>
            <a:spLocks noGrp="1"/>
          </p:cNvSpPr>
          <p:nvPr>
            <p:ph type="sldNum" sz="quarter" idx="12"/>
          </p:nvPr>
        </p:nvSpPr>
        <p:spPr>
          <a:noFill/>
        </p:spPr>
        <p:txBody>
          <a:bodyPr/>
          <a:lstStyle/>
          <a:p>
            <a:fld id="{3D18F5E2-8EBB-4335-9870-826994D1F9FF}" type="slidenum">
              <a:rPr lang="en-US" smtClean="0"/>
              <a:pPr/>
              <a:t>66</a:t>
            </a:fld>
            <a:endParaRPr lang="en-US" smtClean="0"/>
          </a:p>
        </p:txBody>
      </p:sp>
      <p:pic>
        <p:nvPicPr>
          <p:cNvPr id="287746" name="Picture 2"/>
          <p:cNvPicPr>
            <a:picLocks noChangeAspect="1" noChangeArrowheads="1"/>
          </p:cNvPicPr>
          <p:nvPr/>
        </p:nvPicPr>
        <p:blipFill>
          <a:blip r:embed="rId3" cstate="print"/>
          <a:srcRect/>
          <a:stretch>
            <a:fillRect/>
          </a:stretch>
        </p:blipFill>
        <p:spPr bwMode="auto">
          <a:xfrm>
            <a:off x="762000" y="1447800"/>
            <a:ext cx="7377113" cy="5256213"/>
          </a:xfrm>
          <a:prstGeom prst="rect">
            <a:avLst/>
          </a:prstGeom>
          <a:noFill/>
          <a:ln w="9525">
            <a:noFill/>
            <a:miter lim="800000"/>
            <a:headEnd/>
            <a:tailEnd/>
          </a:ln>
        </p:spPr>
      </p:pic>
      <p:sp>
        <p:nvSpPr>
          <p:cNvPr id="4" name="TextBox 3"/>
          <p:cNvSpPr txBox="1"/>
          <p:nvPr/>
        </p:nvSpPr>
        <p:spPr>
          <a:xfrm>
            <a:off x="228600" y="228600"/>
            <a:ext cx="8686800" cy="1146175"/>
          </a:xfrm>
          <a:prstGeom prst="rect">
            <a:avLst/>
          </a:prstGeom>
          <a:noFill/>
        </p:spPr>
        <p:txBody>
          <a:bodyPr>
            <a:spAutoFit/>
          </a:bodyPr>
          <a:lstStyle/>
          <a:p>
            <a:pPr>
              <a:defRPr/>
            </a:pPr>
            <a:r>
              <a:rPr lang="en-US" sz="1650" dirty="0"/>
              <a:t>This graph can be used to observe in which pH area which CO</a:t>
            </a:r>
            <a:r>
              <a:rPr lang="en-US" sz="1650" baseline="-25000" dirty="0"/>
              <a:t>2</a:t>
            </a:r>
            <a:r>
              <a:rPr lang="en-US" sz="1650" dirty="0"/>
              <a:t> species dominates as can be seen </a:t>
            </a:r>
          </a:p>
          <a:p>
            <a:pPr>
              <a:defRPr/>
            </a:pPr>
            <a:endParaRPr lang="en-US" sz="1650" dirty="0"/>
          </a:p>
          <a:p>
            <a:pPr>
              <a:defRPr/>
            </a:pPr>
            <a:r>
              <a:rPr lang="en-US" sz="1650" dirty="0"/>
              <a:t>Graph: </a:t>
            </a:r>
            <a:r>
              <a:rPr lang="en-GB" sz="1650" dirty="0"/>
              <a:t>pH and CO2 species</a:t>
            </a:r>
            <a:r>
              <a:rPr lang="en-US" sz="1650" dirty="0"/>
              <a:t>. </a:t>
            </a:r>
          </a:p>
          <a:p>
            <a:pPr>
              <a:defRPr/>
            </a:pP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http://www.bris.ac.uk/Depts/Synaptic/images/figures/receptorfigs/ionotropicclass.gif"/>
          <p:cNvPicPr>
            <a:picLocks noChangeAspect="1" noChangeArrowheads="1"/>
          </p:cNvPicPr>
          <p:nvPr/>
        </p:nvPicPr>
        <p:blipFill>
          <a:blip r:embed="rId3" cstate="print"/>
          <a:srcRect/>
          <a:stretch>
            <a:fillRect/>
          </a:stretch>
        </p:blipFill>
        <p:spPr bwMode="auto">
          <a:xfrm>
            <a:off x="1763713" y="1066800"/>
            <a:ext cx="5094287" cy="3962400"/>
          </a:xfrm>
          <a:prstGeom prst="rect">
            <a:avLst/>
          </a:prstGeom>
          <a:noFill/>
          <a:ln w="9525">
            <a:noFill/>
            <a:miter lim="800000"/>
            <a:headEnd/>
            <a:tailEnd/>
          </a:ln>
        </p:spPr>
      </p:pic>
      <p:sp>
        <p:nvSpPr>
          <p:cNvPr id="289794" name="TextBox 4"/>
          <p:cNvSpPr txBox="1">
            <a:spLocks noChangeArrowheads="1"/>
          </p:cNvSpPr>
          <p:nvPr/>
        </p:nvSpPr>
        <p:spPr bwMode="auto">
          <a:xfrm>
            <a:off x="4953000" y="6400800"/>
            <a:ext cx="4010025" cy="276225"/>
          </a:xfrm>
          <a:prstGeom prst="rect">
            <a:avLst/>
          </a:prstGeom>
          <a:noFill/>
          <a:ln w="9525">
            <a:noFill/>
            <a:miter lim="800000"/>
            <a:headEnd/>
            <a:tailEnd/>
          </a:ln>
        </p:spPr>
        <p:txBody>
          <a:bodyPr wrap="none">
            <a:spAutoFit/>
          </a:bodyPr>
          <a:lstStyle/>
          <a:p>
            <a:r>
              <a:rPr lang="en-US" sz="1200">
                <a:latin typeface="Arial" charset="0"/>
                <a:cs typeface="Arial" charset="0"/>
              </a:rPr>
              <a:t>http://www.bris.ac.uk/Depts/Synaptic/info/glutamate.html</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http://www.bris.ac.uk/Depts/Synaptic/images/figures/receptorfigs/Ionotropic%20Structure.gif"/>
          <p:cNvPicPr>
            <a:picLocks noChangeAspect="1" noChangeArrowheads="1"/>
          </p:cNvPicPr>
          <p:nvPr/>
        </p:nvPicPr>
        <p:blipFill>
          <a:blip r:embed="rId3" cstate="print"/>
          <a:srcRect/>
          <a:stretch>
            <a:fillRect/>
          </a:stretch>
        </p:blipFill>
        <p:spPr bwMode="auto">
          <a:xfrm>
            <a:off x="10861675" y="-1957388"/>
            <a:ext cx="3000375" cy="4086226"/>
          </a:xfrm>
          <a:prstGeom prst="rect">
            <a:avLst/>
          </a:prstGeom>
          <a:noFill/>
          <a:ln w="9525">
            <a:noFill/>
            <a:miter lim="800000"/>
            <a:headEnd/>
            <a:tailEnd/>
          </a:ln>
        </p:spPr>
      </p:pic>
      <p:pic>
        <p:nvPicPr>
          <p:cNvPr id="291842" name="Picture 4" descr="http://www.bris.ac.uk/Depts/Synaptic/images/figures/receptorfigs/Ionotropic%20Structure.gif"/>
          <p:cNvPicPr>
            <a:picLocks noChangeAspect="1" noChangeArrowheads="1"/>
          </p:cNvPicPr>
          <p:nvPr/>
        </p:nvPicPr>
        <p:blipFill>
          <a:blip r:embed="rId3" cstate="print"/>
          <a:srcRect/>
          <a:stretch>
            <a:fillRect/>
          </a:stretch>
        </p:blipFill>
        <p:spPr bwMode="auto">
          <a:xfrm>
            <a:off x="2209800" y="228600"/>
            <a:ext cx="4308475" cy="5867400"/>
          </a:xfrm>
          <a:prstGeom prst="rect">
            <a:avLst/>
          </a:prstGeom>
          <a:noFill/>
          <a:ln w="9525">
            <a:noFill/>
            <a:miter lim="800000"/>
            <a:headEnd/>
            <a:tailEnd/>
          </a:ln>
        </p:spPr>
      </p:pic>
      <p:sp>
        <p:nvSpPr>
          <p:cNvPr id="291843" name="TextBox 6"/>
          <p:cNvSpPr txBox="1">
            <a:spLocks noChangeArrowheads="1"/>
          </p:cNvSpPr>
          <p:nvPr/>
        </p:nvSpPr>
        <p:spPr bwMode="auto">
          <a:xfrm>
            <a:off x="4953000" y="6400800"/>
            <a:ext cx="4010025" cy="276225"/>
          </a:xfrm>
          <a:prstGeom prst="rect">
            <a:avLst/>
          </a:prstGeom>
          <a:noFill/>
          <a:ln w="9525">
            <a:noFill/>
            <a:miter lim="800000"/>
            <a:headEnd/>
            <a:tailEnd/>
          </a:ln>
        </p:spPr>
        <p:txBody>
          <a:bodyPr wrap="none">
            <a:spAutoFit/>
          </a:bodyPr>
          <a:lstStyle/>
          <a:p>
            <a:r>
              <a:rPr lang="en-US" sz="1200">
                <a:latin typeface="Arial" charset="0"/>
                <a:cs typeface="Arial" charset="0"/>
              </a:rPr>
              <a:t>http://www.bris.ac.uk/Depts/Synaptic/info/glutamate.html</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3" descr="glut rec.tif"/>
          <p:cNvPicPr>
            <a:picLocks noChangeAspect="1"/>
          </p:cNvPicPr>
          <p:nvPr/>
        </p:nvPicPr>
        <p:blipFill>
          <a:blip r:embed="rId3" cstate="print"/>
          <a:srcRect/>
          <a:stretch>
            <a:fillRect/>
          </a:stretch>
        </p:blipFill>
        <p:spPr bwMode="auto">
          <a:xfrm>
            <a:off x="2438400" y="-26988"/>
            <a:ext cx="3657600" cy="5924551"/>
          </a:xfrm>
          <a:prstGeom prst="rect">
            <a:avLst/>
          </a:prstGeom>
          <a:noFill/>
          <a:ln w="9525">
            <a:noFill/>
            <a:miter lim="800000"/>
            <a:headEnd/>
            <a:tailEnd/>
          </a:ln>
        </p:spPr>
      </p:pic>
      <p:sp>
        <p:nvSpPr>
          <p:cNvPr id="293890" name="TextBox 4"/>
          <p:cNvSpPr txBox="1">
            <a:spLocks noChangeArrowheads="1"/>
          </p:cNvSpPr>
          <p:nvPr/>
        </p:nvSpPr>
        <p:spPr bwMode="auto">
          <a:xfrm>
            <a:off x="228600" y="5943600"/>
            <a:ext cx="5784850" cy="646113"/>
          </a:xfrm>
          <a:prstGeom prst="rect">
            <a:avLst/>
          </a:prstGeom>
          <a:noFill/>
          <a:ln w="9525">
            <a:noFill/>
            <a:miter lim="800000"/>
            <a:headEnd/>
            <a:tailEnd/>
          </a:ln>
        </p:spPr>
        <p:txBody>
          <a:bodyPr wrap="none">
            <a:spAutoFit/>
          </a:bodyPr>
          <a:lstStyle/>
          <a:p>
            <a:r>
              <a:rPr lang="en-US"/>
              <a:t>If the effect is due to pH then it must be internal as external</a:t>
            </a:r>
          </a:p>
          <a:p>
            <a:r>
              <a:rPr lang="en-US"/>
              <a:t> pH does not alter glutamate sensitivity.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301625" y="155575"/>
            <a:ext cx="8534400" cy="758825"/>
          </a:xfrm>
        </p:spPr>
        <p:txBody>
          <a:bodyPr/>
          <a:lstStyle/>
          <a:p>
            <a:r>
              <a:rPr lang="en-US" smtClean="0"/>
              <a:t>Study Questions</a:t>
            </a:r>
          </a:p>
        </p:txBody>
      </p:sp>
      <p:sp>
        <p:nvSpPr>
          <p:cNvPr id="3" name="Content Placeholder 2"/>
          <p:cNvSpPr>
            <a:spLocks noGrp="1"/>
          </p:cNvSpPr>
          <p:nvPr>
            <p:ph sz="half" idx="1"/>
          </p:nvPr>
        </p:nvSpPr>
        <p:spPr>
          <a:xfrm>
            <a:off x="228600" y="1524000"/>
            <a:ext cx="8610600" cy="5029200"/>
          </a:xfrm>
        </p:spPr>
        <p:txBody>
          <a:bodyPr/>
          <a:lstStyle/>
          <a:p>
            <a:pPr>
              <a:buFont typeface="Wingdings 2" pitchFamily="18" charset="2"/>
              <a:buNone/>
              <a:defRPr/>
            </a:pPr>
            <a:r>
              <a:rPr lang="en-US" b="1" dirty="0" smtClean="0">
                <a:latin typeface="Calibri" pitchFamily="34" charset="0"/>
              </a:rPr>
              <a:t>With Acute Carbon Dioxide Exposure: </a:t>
            </a:r>
          </a:p>
          <a:p>
            <a:pPr>
              <a:buFont typeface="Wingdings 2" pitchFamily="18" charset="2"/>
              <a:buNone/>
              <a:defRPr/>
            </a:pPr>
            <a:endParaRPr lang="en-US" sz="1000" b="1" dirty="0" smtClean="0">
              <a:latin typeface="Calibri" pitchFamily="34" charset="0"/>
            </a:endParaRPr>
          </a:p>
          <a:p>
            <a:pPr marL="457200" indent="-457200">
              <a:spcBef>
                <a:spcPts val="1200"/>
              </a:spcBef>
              <a:spcAft>
                <a:spcPts val="1800"/>
              </a:spcAft>
              <a:buFont typeface="+mj-lt"/>
              <a:buAutoNum type="arabicPeriod"/>
              <a:defRPr/>
            </a:pPr>
            <a:r>
              <a:rPr lang="en-US" sz="2400" dirty="0" smtClean="0">
                <a:latin typeface="Calibri" pitchFamily="34" charset="0"/>
              </a:rPr>
              <a:t>Behaviorally, is there an unresponsiveness to mechanosensory stimulation?</a:t>
            </a:r>
          </a:p>
          <a:p>
            <a:pPr marL="457200" indent="-457200">
              <a:spcBef>
                <a:spcPts val="1200"/>
              </a:spcBef>
              <a:spcAft>
                <a:spcPts val="1800"/>
              </a:spcAft>
              <a:buFont typeface="+mj-lt"/>
              <a:buAutoNum type="arabicPeriod"/>
              <a:defRPr/>
            </a:pPr>
            <a:r>
              <a:rPr lang="en-US" sz="2400" dirty="0" smtClean="0">
                <a:latin typeface="Calibri" pitchFamily="34" charset="0"/>
                <a:cs typeface="Arial" pitchFamily="34" charset="0"/>
                <a:sym typeface="Wingdings" pitchFamily="2" charset="2"/>
              </a:rPr>
              <a:t>Does  another invertebrate with similar neuromuscular junction physiologic profile (i.e., quisqualate sensitive glutamatergic) show similar results at the NMJ?</a:t>
            </a:r>
          </a:p>
          <a:p>
            <a:pPr marL="457200" indent="-457200">
              <a:spcBef>
                <a:spcPts val="1200"/>
              </a:spcBef>
              <a:spcAft>
                <a:spcPts val="1800"/>
              </a:spcAft>
              <a:buFont typeface="+mj-lt"/>
              <a:buAutoNum type="arabicPeriod"/>
              <a:defRPr/>
            </a:pPr>
            <a:r>
              <a:rPr lang="en-US" sz="2400" dirty="0" smtClean="0">
                <a:latin typeface="Calibri" pitchFamily="34" charset="0"/>
                <a:cs typeface="Arial" pitchFamily="34" charset="0"/>
                <a:sym typeface="Wingdings" pitchFamily="2" charset="2"/>
              </a:rPr>
              <a:t>Is there an effect on the CNS?</a:t>
            </a:r>
          </a:p>
          <a:p>
            <a:pPr>
              <a:buFont typeface="Wingdings 2" pitchFamily="18" charset="2"/>
              <a:buNone/>
              <a:defRPr/>
            </a:pPr>
            <a:endParaRPr lang="en-US" dirty="0"/>
          </a:p>
        </p:txBody>
      </p:sp>
      <p:sp>
        <p:nvSpPr>
          <p:cNvPr id="5" name="Slide Number Placeholder 4"/>
          <p:cNvSpPr>
            <a:spLocks noGrp="1"/>
          </p:cNvSpPr>
          <p:nvPr>
            <p:ph type="sldNum" sz="quarter" idx="12"/>
          </p:nvPr>
        </p:nvSpPr>
        <p:spPr/>
        <p:txBody>
          <a:bodyPr/>
          <a:lstStyle/>
          <a:p>
            <a:pPr>
              <a:defRPr/>
            </a:pPr>
            <a:fld id="{8D87FF69-4939-4378-AB83-EA887EC0D5AD}" type="slidenum">
              <a:rPr lang="en-US" smtClean="0"/>
              <a:pPr>
                <a:defRPr/>
              </a:pPr>
              <a:t>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2" descr="http://www.bris.ac.uk/Depts/Synaptic/images/figures/receptorfigs/fig3.gif"/>
          <p:cNvPicPr>
            <a:picLocks noChangeAspect="1" noChangeArrowheads="1"/>
          </p:cNvPicPr>
          <p:nvPr/>
        </p:nvPicPr>
        <p:blipFill>
          <a:blip r:embed="rId3" cstate="print"/>
          <a:srcRect/>
          <a:stretch>
            <a:fillRect/>
          </a:stretch>
        </p:blipFill>
        <p:spPr bwMode="auto">
          <a:xfrm>
            <a:off x="2438400" y="536575"/>
            <a:ext cx="3657600" cy="5784850"/>
          </a:xfrm>
          <a:prstGeom prst="rect">
            <a:avLst/>
          </a:prstGeom>
          <a:noFill/>
          <a:ln w="9525">
            <a:noFill/>
            <a:miter lim="800000"/>
            <a:headEnd/>
            <a:tailEnd/>
          </a:ln>
        </p:spPr>
      </p:pic>
      <p:sp>
        <p:nvSpPr>
          <p:cNvPr id="295938" name="TextBox 4"/>
          <p:cNvSpPr txBox="1">
            <a:spLocks noChangeArrowheads="1"/>
          </p:cNvSpPr>
          <p:nvPr/>
        </p:nvSpPr>
        <p:spPr bwMode="auto">
          <a:xfrm>
            <a:off x="4953000" y="6477000"/>
            <a:ext cx="4010025" cy="276225"/>
          </a:xfrm>
          <a:prstGeom prst="rect">
            <a:avLst/>
          </a:prstGeom>
          <a:noFill/>
          <a:ln w="9525">
            <a:noFill/>
            <a:miter lim="800000"/>
            <a:headEnd/>
            <a:tailEnd/>
          </a:ln>
        </p:spPr>
        <p:txBody>
          <a:bodyPr wrap="none">
            <a:spAutoFit/>
          </a:bodyPr>
          <a:lstStyle/>
          <a:p>
            <a:r>
              <a:rPr lang="en-US" sz="1200">
                <a:latin typeface="Arial" charset="0"/>
                <a:cs typeface="Arial" charset="0"/>
              </a:rPr>
              <a:t>http://www.bris.ac.uk/Depts/Synaptic/info/glutamate.html</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1"/>
          <p:cNvPicPr>
            <a:picLocks noChangeAspect="1" noChangeArrowheads="1"/>
          </p:cNvPicPr>
          <p:nvPr/>
        </p:nvPicPr>
        <p:blipFill>
          <a:blip r:embed="rId3" cstate="print"/>
          <a:srcRect/>
          <a:stretch>
            <a:fillRect/>
          </a:stretch>
        </p:blipFill>
        <p:spPr bwMode="auto">
          <a:xfrm>
            <a:off x="1695450" y="685800"/>
            <a:ext cx="5033963" cy="4800600"/>
          </a:xfrm>
          <a:prstGeom prst="rect">
            <a:avLst/>
          </a:prstGeom>
          <a:noFill/>
          <a:ln w="9525">
            <a:noFill/>
            <a:miter lim="800000"/>
            <a:headEnd/>
            <a:tailEnd/>
          </a:ln>
        </p:spPr>
      </p:pic>
      <p:sp>
        <p:nvSpPr>
          <p:cNvPr id="297986" name="TextBox 4"/>
          <p:cNvSpPr txBox="1">
            <a:spLocks noChangeArrowheads="1"/>
          </p:cNvSpPr>
          <p:nvPr/>
        </p:nvSpPr>
        <p:spPr bwMode="auto">
          <a:xfrm>
            <a:off x="228600" y="6096000"/>
            <a:ext cx="5292725" cy="646113"/>
          </a:xfrm>
          <a:prstGeom prst="rect">
            <a:avLst/>
          </a:prstGeom>
          <a:noFill/>
          <a:ln w="9525">
            <a:noFill/>
            <a:miter lim="800000"/>
            <a:headEnd/>
            <a:tailEnd/>
          </a:ln>
        </p:spPr>
        <p:txBody>
          <a:bodyPr wrap="none">
            <a:spAutoFit/>
          </a:bodyPr>
          <a:lstStyle/>
          <a:p>
            <a:r>
              <a:rPr lang="en-US"/>
              <a:t>Binding in the pore could occur from outside or inside.</a:t>
            </a:r>
          </a:p>
          <a:p>
            <a:r>
              <a:rPr lang="en-US"/>
              <a:t>Glutamate binding inhibition only on the outside.</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2" descr="http://www.bris.ac.uk/Depts/Synaptic/images/figures/receptorfigs/metabotropicclass.gif"/>
          <p:cNvPicPr>
            <a:picLocks noChangeAspect="1" noChangeArrowheads="1"/>
          </p:cNvPicPr>
          <p:nvPr/>
        </p:nvPicPr>
        <p:blipFill>
          <a:blip r:embed="rId3" cstate="print"/>
          <a:srcRect/>
          <a:stretch>
            <a:fillRect/>
          </a:stretch>
        </p:blipFill>
        <p:spPr bwMode="auto">
          <a:xfrm>
            <a:off x="990600" y="876300"/>
            <a:ext cx="6707188" cy="5105400"/>
          </a:xfrm>
          <a:prstGeom prst="rect">
            <a:avLst/>
          </a:prstGeom>
          <a:noFill/>
          <a:ln w="9525">
            <a:noFill/>
            <a:miter lim="800000"/>
            <a:headEnd/>
            <a:tailEnd/>
          </a:ln>
        </p:spPr>
      </p:pic>
      <p:sp>
        <p:nvSpPr>
          <p:cNvPr id="300034" name="TextBox 4"/>
          <p:cNvSpPr txBox="1">
            <a:spLocks noChangeArrowheads="1"/>
          </p:cNvSpPr>
          <p:nvPr/>
        </p:nvSpPr>
        <p:spPr bwMode="auto">
          <a:xfrm>
            <a:off x="4953000" y="6400800"/>
            <a:ext cx="4010025" cy="276225"/>
          </a:xfrm>
          <a:prstGeom prst="rect">
            <a:avLst/>
          </a:prstGeom>
          <a:noFill/>
          <a:ln w="9525">
            <a:noFill/>
            <a:miter lim="800000"/>
            <a:headEnd/>
            <a:tailEnd/>
          </a:ln>
        </p:spPr>
        <p:txBody>
          <a:bodyPr wrap="none">
            <a:spAutoFit/>
          </a:bodyPr>
          <a:lstStyle/>
          <a:p>
            <a:r>
              <a:rPr lang="en-US" sz="1200">
                <a:latin typeface="Arial" charset="0"/>
                <a:cs typeface="Arial" charset="0"/>
              </a:rPr>
              <a:t>http://www.bris.ac.uk/Depts/Synaptic/info/glutamate.html</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http://www.bris.ac.uk/Depts/Synaptic/images/figures/receptorfigs/mGluRstructure.gif"/>
          <p:cNvPicPr>
            <a:picLocks noChangeAspect="1" noChangeArrowheads="1"/>
          </p:cNvPicPr>
          <p:nvPr/>
        </p:nvPicPr>
        <p:blipFill>
          <a:blip r:embed="rId3" cstate="print"/>
          <a:srcRect/>
          <a:stretch>
            <a:fillRect/>
          </a:stretch>
        </p:blipFill>
        <p:spPr bwMode="auto">
          <a:xfrm>
            <a:off x="2057400" y="300038"/>
            <a:ext cx="5029200" cy="625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Number Placeholder 1"/>
          <p:cNvSpPr>
            <a:spLocks noGrp="1"/>
          </p:cNvSpPr>
          <p:nvPr>
            <p:ph type="sldNum" sz="quarter" idx="12"/>
          </p:nvPr>
        </p:nvSpPr>
        <p:spPr>
          <a:noFill/>
        </p:spPr>
        <p:txBody>
          <a:bodyPr/>
          <a:lstStyle/>
          <a:p>
            <a:fld id="{F85D7E37-1A47-4A45-84CB-7D9DACC74D49}" type="slidenum">
              <a:rPr lang="en-US" smtClean="0"/>
              <a:pPr/>
              <a:t>74</a:t>
            </a:fld>
            <a:endParaRPr lang="en-US" smtClean="0"/>
          </a:p>
        </p:txBody>
      </p:sp>
      <p:sp>
        <p:nvSpPr>
          <p:cNvPr id="304130" name="TextBox 2"/>
          <p:cNvSpPr txBox="1">
            <a:spLocks noChangeArrowheads="1"/>
          </p:cNvSpPr>
          <p:nvPr/>
        </p:nvSpPr>
        <p:spPr bwMode="auto">
          <a:xfrm>
            <a:off x="1676400" y="762000"/>
            <a:ext cx="4419600" cy="2432050"/>
          </a:xfrm>
          <a:prstGeom prst="rect">
            <a:avLst/>
          </a:prstGeom>
          <a:noFill/>
          <a:ln w="9525">
            <a:noFill/>
            <a:miter lim="800000"/>
            <a:headEnd/>
            <a:tailEnd/>
          </a:ln>
        </p:spPr>
        <p:txBody>
          <a:bodyPr>
            <a:spAutoFit/>
          </a:bodyPr>
          <a:lstStyle/>
          <a:p>
            <a:r>
              <a:rPr lang="en-US">
                <a:solidFill>
                  <a:srgbClr val="800000"/>
                </a:solidFill>
              </a:rPr>
              <a:t>Crayfish Physiological Saline</a:t>
            </a:r>
          </a:p>
          <a:p>
            <a:endParaRPr lang="en-US">
              <a:solidFill>
                <a:srgbClr val="800000"/>
              </a:solidFill>
            </a:endParaRPr>
          </a:p>
          <a:p>
            <a:r>
              <a:rPr lang="en-US"/>
              <a:t>12g NaCl</a:t>
            </a:r>
          </a:p>
          <a:p>
            <a:r>
              <a:rPr lang="en-US"/>
              <a:t>0.4g KCl</a:t>
            </a:r>
          </a:p>
          <a:p>
            <a:r>
              <a:rPr lang="en-US"/>
              <a:t>1.98g CaCL2</a:t>
            </a:r>
          </a:p>
          <a:p>
            <a:r>
              <a:rPr lang="en-US"/>
              <a:t>0.5g MgCl2</a:t>
            </a:r>
          </a:p>
          <a:p>
            <a:r>
              <a:rPr lang="en-US"/>
              <a:t>50 ml 0.1M HEPES (pH 7.4)</a:t>
            </a:r>
          </a:p>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301625" y="304800"/>
            <a:ext cx="8534400" cy="533400"/>
          </a:xfrm>
        </p:spPr>
        <p:txBody>
          <a:bodyPr/>
          <a:lstStyle/>
          <a:p>
            <a:pPr eaLnBrk="1" hangingPunct="1"/>
            <a:r>
              <a:rPr lang="en-US" smtClean="0">
                <a:solidFill>
                  <a:srgbClr val="7A0000"/>
                </a:solidFill>
              </a:rPr>
              <a:t>Hypotheses</a:t>
            </a:r>
          </a:p>
        </p:txBody>
      </p:sp>
      <p:sp>
        <p:nvSpPr>
          <p:cNvPr id="4" name="Slide Number Placeholder 3"/>
          <p:cNvSpPr>
            <a:spLocks noGrp="1"/>
          </p:cNvSpPr>
          <p:nvPr>
            <p:ph type="sldNum" sz="quarter" idx="12"/>
          </p:nvPr>
        </p:nvSpPr>
        <p:spPr/>
        <p:txBody>
          <a:bodyPr/>
          <a:lstStyle/>
          <a:p>
            <a:pPr>
              <a:defRPr/>
            </a:pPr>
            <a:fld id="{6BB4D950-D5D9-4D57-A571-C9A583C905E9}" type="slidenum">
              <a:rPr lang="en-US"/>
              <a:pPr>
                <a:defRPr/>
              </a:pPr>
              <a:t>8</a:t>
            </a:fld>
            <a:endParaRPr lang="en-US"/>
          </a:p>
        </p:txBody>
      </p:sp>
      <p:sp>
        <p:nvSpPr>
          <p:cNvPr id="71683" name="Content Placeholder 2"/>
          <p:cNvSpPr>
            <a:spLocks noGrp="1"/>
          </p:cNvSpPr>
          <p:nvPr>
            <p:ph sz="quarter" idx="4294967295"/>
          </p:nvPr>
        </p:nvSpPr>
        <p:spPr>
          <a:xfrm>
            <a:off x="228600" y="1600200"/>
            <a:ext cx="8686800" cy="5029200"/>
          </a:xfrm>
        </p:spPr>
        <p:txBody>
          <a:bodyPr/>
          <a:lstStyle/>
          <a:p>
            <a:pPr algn="just" eaLnBrk="1" hangingPunct="1">
              <a:buClr>
                <a:schemeClr val="accent2"/>
              </a:buClr>
              <a:buSzPct val="65000"/>
              <a:buFont typeface="Wingdings" pitchFamily="2" charset="2"/>
              <a:buNone/>
              <a:defRPr/>
            </a:pPr>
            <a:r>
              <a:rPr lang="en-US" sz="2300" dirty="0" smtClean="0">
                <a:solidFill>
                  <a:srgbClr val="4D5367"/>
                </a:solidFill>
                <a:latin typeface="Calibri" pitchFamily="34" charset="0"/>
              </a:rPr>
              <a:t>Many of the responses in </a:t>
            </a:r>
            <a:r>
              <a:rPr lang="en-US" sz="2300" i="1" dirty="0" smtClean="0">
                <a:solidFill>
                  <a:srgbClr val="4D5367"/>
                </a:solidFill>
                <a:latin typeface="Calibri" pitchFamily="34" charset="0"/>
              </a:rPr>
              <a:t>Drosophila</a:t>
            </a:r>
            <a:r>
              <a:rPr lang="en-US" sz="2300" dirty="0" smtClean="0">
                <a:solidFill>
                  <a:srgbClr val="4D5367"/>
                </a:solidFill>
                <a:latin typeface="Calibri" pitchFamily="34" charset="0"/>
              </a:rPr>
              <a:t> will be paralleled in the crayfish such as work at the NMJ and no influence on the CNS</a:t>
            </a:r>
          </a:p>
          <a:p>
            <a:pPr algn="just" eaLnBrk="1" hangingPunct="1">
              <a:buClr>
                <a:schemeClr val="accent2"/>
              </a:buClr>
              <a:buSzPct val="65000"/>
              <a:buFont typeface="Wingdings" pitchFamily="2" charset="2"/>
              <a:buNone/>
              <a:defRPr/>
            </a:pPr>
            <a:endParaRPr lang="en-US" sz="2300" dirty="0" smtClean="0">
              <a:solidFill>
                <a:srgbClr val="4D5367"/>
              </a:solidFill>
              <a:latin typeface="Calibri" pitchFamily="34" charset="0"/>
            </a:endParaRPr>
          </a:p>
          <a:p>
            <a:pPr algn="just" eaLnBrk="1" hangingPunct="1">
              <a:buClr>
                <a:schemeClr val="accent2"/>
              </a:buClr>
              <a:buSzPct val="65000"/>
              <a:buFont typeface="Wingdings" pitchFamily="2" charset="2"/>
              <a:buNone/>
              <a:defRPr/>
            </a:pPr>
            <a:r>
              <a:rPr lang="en-US" sz="2300" dirty="0" smtClean="0">
                <a:solidFill>
                  <a:srgbClr val="4D5367"/>
                </a:solidFill>
                <a:latin typeface="Calibri" pitchFamily="34" charset="0"/>
              </a:rPr>
              <a:t>CO</a:t>
            </a:r>
            <a:r>
              <a:rPr lang="en-US" sz="2300" baseline="-25000" dirty="0" smtClean="0">
                <a:solidFill>
                  <a:srgbClr val="4D5367"/>
                </a:solidFill>
                <a:latin typeface="Calibri" pitchFamily="34" charset="0"/>
              </a:rPr>
              <a:t>2</a:t>
            </a:r>
            <a:r>
              <a:rPr lang="en-US" sz="2300" dirty="0" smtClean="0">
                <a:solidFill>
                  <a:srgbClr val="4D5367"/>
                </a:solidFill>
                <a:latin typeface="Calibri" pitchFamily="34" charset="0"/>
              </a:rPr>
              <a:t> will have different modes of action in the crayfish due to the known differences in synaptic communication (i.e., electrical and chemical) </a:t>
            </a:r>
          </a:p>
          <a:p>
            <a:pPr algn="just" eaLnBrk="1" hangingPunct="1">
              <a:buClr>
                <a:schemeClr val="accent2"/>
              </a:buClr>
              <a:buSzPct val="65000"/>
              <a:buFont typeface="Wingdings" pitchFamily="2" charset="2"/>
              <a:buNone/>
              <a:defRPr/>
            </a:pPr>
            <a:endParaRPr lang="en-US" sz="2300" dirty="0" smtClean="0">
              <a:solidFill>
                <a:srgbClr val="4D5367"/>
              </a:solidFill>
              <a:latin typeface="Calibri" pitchFamily="34" charset="0"/>
            </a:endParaRPr>
          </a:p>
          <a:p>
            <a:pPr algn="just" eaLnBrk="1" hangingPunct="1">
              <a:buClr>
                <a:schemeClr val="accent2"/>
              </a:buClr>
              <a:buSzPct val="65000"/>
              <a:buFont typeface="Wingdings" pitchFamily="2" charset="2"/>
              <a:buNone/>
              <a:defRPr/>
            </a:pPr>
            <a:r>
              <a:rPr lang="en-US" sz="2300" dirty="0" smtClean="0">
                <a:solidFill>
                  <a:srgbClr val="4D5367"/>
                </a:solidFill>
                <a:latin typeface="Calibri" pitchFamily="34" charset="0"/>
              </a:rPr>
              <a:t>CO</a:t>
            </a:r>
            <a:r>
              <a:rPr lang="en-US" sz="2300" baseline="-25000" dirty="0" smtClean="0">
                <a:solidFill>
                  <a:srgbClr val="4D5367"/>
                </a:solidFill>
                <a:latin typeface="Calibri" pitchFamily="34" charset="0"/>
              </a:rPr>
              <a:t>2</a:t>
            </a:r>
            <a:r>
              <a:rPr lang="en-US" sz="2300" dirty="0" smtClean="0">
                <a:solidFill>
                  <a:srgbClr val="4D5367"/>
                </a:solidFill>
                <a:latin typeface="Calibri" pitchFamily="34" charset="0"/>
              </a:rPr>
              <a:t> may have both an anesthetic and paralytic effects</a:t>
            </a:r>
          </a:p>
          <a:p>
            <a:pPr marL="735013" indent="-333375" algn="just" eaLnBrk="1" hangingPunct="1">
              <a:buSzPct val="100000"/>
              <a:buFont typeface="Calibri" pitchFamily="34" charset="0"/>
              <a:buChar char="–"/>
              <a:defRPr/>
            </a:pPr>
            <a:r>
              <a:rPr lang="en-US" sz="2300" dirty="0" smtClean="0">
                <a:solidFill>
                  <a:srgbClr val="4D5367"/>
                </a:solidFill>
                <a:latin typeface="Calibri" pitchFamily="34" charset="0"/>
              </a:rPr>
              <a:t>Anesthetic – effect on the CNS  (loosely defined by literature)</a:t>
            </a:r>
          </a:p>
          <a:p>
            <a:pPr marL="735013" indent="-333375" algn="just" eaLnBrk="1" hangingPunct="1">
              <a:buSzPct val="100000"/>
              <a:buFont typeface="Calibri" pitchFamily="34" charset="0"/>
              <a:buChar char="–"/>
              <a:defRPr/>
            </a:pPr>
            <a:r>
              <a:rPr lang="en-US" sz="2300" dirty="0" smtClean="0">
                <a:solidFill>
                  <a:srgbClr val="4D5367"/>
                </a:solidFill>
                <a:latin typeface="Calibri" pitchFamily="34" charset="0"/>
              </a:rPr>
              <a:t>Paralytic  - effect on muscle (NMJ)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68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68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6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4"/>
          <p:cNvSpPr>
            <a:spLocks noGrp="1"/>
          </p:cNvSpPr>
          <p:nvPr>
            <p:ph type="title"/>
          </p:nvPr>
        </p:nvSpPr>
        <p:spPr>
          <a:xfrm>
            <a:off x="301625" y="304800"/>
            <a:ext cx="8534400" cy="533400"/>
          </a:xfrm>
        </p:spPr>
        <p:txBody>
          <a:bodyPr/>
          <a:lstStyle/>
          <a:p>
            <a:pPr eaLnBrk="1" hangingPunct="1"/>
            <a:r>
              <a:rPr lang="en-US" smtClean="0">
                <a:solidFill>
                  <a:srgbClr val="7A0000"/>
                </a:solidFill>
              </a:rPr>
              <a:t>Study Organism</a:t>
            </a:r>
          </a:p>
        </p:txBody>
      </p:sp>
      <p:sp>
        <p:nvSpPr>
          <p:cNvPr id="38914" name="Rectangle 3"/>
          <p:cNvSpPr txBox="1">
            <a:spLocks noChangeArrowheads="1"/>
          </p:cNvSpPr>
          <p:nvPr/>
        </p:nvSpPr>
        <p:spPr bwMode="auto">
          <a:xfrm>
            <a:off x="228600" y="1600200"/>
            <a:ext cx="8620125" cy="4800600"/>
          </a:xfrm>
          <a:prstGeom prst="rect">
            <a:avLst/>
          </a:prstGeom>
          <a:noFill/>
          <a:ln w="9525">
            <a:noFill/>
            <a:miter lim="800000"/>
            <a:headEnd/>
            <a:tailEnd/>
          </a:ln>
        </p:spPr>
        <p:txBody>
          <a:bodyPr/>
          <a:lstStyle/>
          <a:p>
            <a:pPr marL="365125" indent="-282575">
              <a:lnSpc>
                <a:spcPct val="80000"/>
              </a:lnSpc>
              <a:spcBef>
                <a:spcPts val="600"/>
              </a:spcBef>
              <a:spcAft>
                <a:spcPts val="600"/>
              </a:spcAft>
              <a:buClr>
                <a:srgbClr val="637C89"/>
              </a:buClr>
              <a:buSzPct val="80000"/>
            </a:pPr>
            <a:r>
              <a:rPr lang="en-US" sz="2500" i="1"/>
              <a:t>Procambarus clarkii</a:t>
            </a:r>
            <a:r>
              <a:rPr lang="en-US" sz="2500"/>
              <a:t>  (red swamp crayfish)</a:t>
            </a:r>
          </a:p>
          <a:p>
            <a:pPr marL="914400" lvl="1" indent="-339725">
              <a:lnSpc>
                <a:spcPct val="80000"/>
              </a:lnSpc>
              <a:spcBef>
                <a:spcPts val="600"/>
              </a:spcBef>
              <a:spcAft>
                <a:spcPts val="600"/>
              </a:spcAft>
              <a:buClr>
                <a:schemeClr val="accent1"/>
              </a:buClr>
              <a:buFont typeface="Calibri" pitchFamily="34" charset="0"/>
              <a:buChar char="–"/>
            </a:pPr>
            <a:r>
              <a:rPr lang="en-US" sz="2500" b="0"/>
              <a:t>Well known behaviors</a:t>
            </a:r>
          </a:p>
          <a:p>
            <a:pPr marL="914400" lvl="1" indent="-339725">
              <a:lnSpc>
                <a:spcPct val="80000"/>
              </a:lnSpc>
              <a:spcBef>
                <a:spcPts val="550"/>
              </a:spcBef>
              <a:spcAft>
                <a:spcPts val="600"/>
              </a:spcAft>
              <a:buClr>
                <a:schemeClr val="accent1"/>
              </a:buClr>
              <a:buFont typeface="Calibri" pitchFamily="34" charset="0"/>
              <a:buChar char="–"/>
            </a:pPr>
            <a:r>
              <a:rPr lang="en-US" sz="2500" b="0"/>
              <a:t>Many well-defined neural circuits </a:t>
            </a:r>
          </a:p>
          <a:p>
            <a:pPr marL="365125" indent="-282575">
              <a:spcBef>
                <a:spcPct val="20000"/>
              </a:spcBef>
            </a:pPr>
            <a:endParaRPr lang="en-US" sz="2800" b="0">
              <a:latin typeface="Georgia" pitchFamily="18" charset="0"/>
            </a:endParaRPr>
          </a:p>
        </p:txBody>
      </p:sp>
      <p:sp>
        <p:nvSpPr>
          <p:cNvPr id="11" name="Slide Number Placeholder 10"/>
          <p:cNvSpPr>
            <a:spLocks noGrp="1"/>
          </p:cNvSpPr>
          <p:nvPr>
            <p:ph type="sldNum" sz="quarter" idx="12"/>
          </p:nvPr>
        </p:nvSpPr>
        <p:spPr/>
        <p:txBody>
          <a:bodyPr/>
          <a:lstStyle/>
          <a:p>
            <a:pPr>
              <a:defRPr/>
            </a:pPr>
            <a:fld id="{5C863819-BF79-44C7-A0DF-2D220A004FBF}" type="slidenum">
              <a:rPr lang="en-US"/>
              <a:pPr>
                <a:defRPr/>
              </a:pPr>
              <a:t>9</a:t>
            </a:fld>
            <a:endParaRPr lang="en-US"/>
          </a:p>
        </p:txBody>
      </p:sp>
      <p:pic>
        <p:nvPicPr>
          <p:cNvPr id="6" name="Picture 7" descr="crayfish 1"/>
          <p:cNvPicPr>
            <a:picLocks noChangeAspect="1" noChangeArrowheads="1"/>
          </p:cNvPicPr>
          <p:nvPr/>
        </p:nvPicPr>
        <p:blipFill>
          <a:blip r:embed="rId3" cstate="print"/>
          <a:srcRect/>
          <a:stretch>
            <a:fillRect/>
          </a:stretch>
        </p:blipFill>
        <p:spPr bwMode="auto">
          <a:xfrm>
            <a:off x="3979863" y="3429000"/>
            <a:ext cx="5011737" cy="2971800"/>
          </a:xfrm>
          <a:prstGeom prst="rect">
            <a:avLst/>
          </a:prstGeom>
          <a:noFill/>
          <a:ln w="9525">
            <a:noFill/>
            <a:miter lim="800000"/>
            <a:headEnd/>
            <a:tailEnd/>
          </a:ln>
          <a:effectLst>
            <a:outerShdw blurRad="50800" dist="50800" dir="5400000" algn="ctr" rotWithShape="0">
              <a:srgbClr val="000000">
                <a:alpha val="1000"/>
              </a:srgbClr>
            </a:outerShdw>
          </a:effectLst>
        </p:spPr>
      </p:pic>
      <p:sp>
        <p:nvSpPr>
          <p:cNvPr id="8" name="Oval Callout 7"/>
          <p:cNvSpPr/>
          <p:nvPr/>
        </p:nvSpPr>
        <p:spPr>
          <a:xfrm>
            <a:off x="6858000" y="3124200"/>
            <a:ext cx="2133600" cy="1143000"/>
          </a:xfrm>
          <a:prstGeom prst="wedgeEllipseCallout">
            <a:avLst>
              <a:gd name="adj1" fmla="val -46375"/>
              <a:gd name="adj2" fmla="val 7163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Arial" pitchFamily="34" charset="0"/>
                <a:cs typeface="Arial" pitchFamily="34" charset="0"/>
              </a:rPr>
              <a:t>Can I have my hug now???</a:t>
            </a:r>
          </a:p>
        </p:txBody>
      </p:sp>
      <p:pic>
        <p:nvPicPr>
          <p:cNvPr id="38918" name="Picture 8" descr="Procambarus_clarkii_top.jpg"/>
          <p:cNvPicPr>
            <a:picLocks noChangeAspect="1"/>
          </p:cNvPicPr>
          <p:nvPr/>
        </p:nvPicPr>
        <p:blipFill>
          <a:blip r:embed="rId4" cstate="print"/>
          <a:srcRect/>
          <a:stretch>
            <a:fillRect/>
          </a:stretch>
        </p:blipFill>
        <p:spPr bwMode="auto">
          <a:xfrm>
            <a:off x="152400" y="3429000"/>
            <a:ext cx="3987800" cy="2990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Blank Slide">
  <a:themeElements>
    <a:clrScheme name="Blank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2_Civic">
  <a:themeElements>
    <a:clrScheme name="Custom 4">
      <a:dk1>
        <a:sysClr val="windowText" lastClr="000000"/>
      </a:dk1>
      <a:lt1>
        <a:sysClr val="window" lastClr="FFFFFF"/>
      </a:lt1>
      <a:dk2>
        <a:srgbClr val="646B86"/>
      </a:dk2>
      <a:lt2>
        <a:srgbClr val="E9EDEF"/>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12_Civic">
      <a:majorFont>
        <a:latin typeface=""/>
        <a:ea typeface=""/>
        <a:cs typeface=""/>
      </a:majorFont>
      <a:minorFont>
        <a:latin typeface=""/>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9611</TotalTime>
  <Words>4374</Words>
  <Application>Microsoft Office PowerPoint</Application>
  <PresentationFormat>On-screen Show (4:3)</PresentationFormat>
  <Paragraphs>858</Paragraphs>
  <Slides>74</Slides>
  <Notes>72</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74</vt:i4>
      </vt:variant>
    </vt:vector>
  </HeadingPairs>
  <TitlesOfParts>
    <vt:vector size="78" baseType="lpstr">
      <vt:lpstr>Blank Slide</vt:lpstr>
      <vt:lpstr>12_Civic</vt:lpstr>
      <vt:lpstr>SPW 11.0 Graph</vt:lpstr>
      <vt:lpstr>Image</vt:lpstr>
      <vt:lpstr>Ribble Fellowship / Research Presentation  Fall 2009</vt:lpstr>
      <vt:lpstr>Slide 2</vt:lpstr>
      <vt:lpstr>Role of Carbon Dioxide</vt:lpstr>
      <vt:lpstr>Role of Carbon Dioxide</vt:lpstr>
      <vt:lpstr>Carbon Dioxide</vt:lpstr>
      <vt:lpstr>Effects on Drosophila </vt:lpstr>
      <vt:lpstr>Study Questions</vt:lpstr>
      <vt:lpstr>Hypotheses</vt:lpstr>
      <vt:lpstr>Study Organism</vt:lpstr>
      <vt:lpstr>Behavior: Tail Touch</vt:lpstr>
      <vt:lpstr>Mechanisms of Behavior</vt:lpstr>
      <vt:lpstr> </vt:lpstr>
      <vt:lpstr>Mechanistic Actions of CO2 on Tail-flip Circuitry</vt:lpstr>
      <vt:lpstr>Intracellular Acidification </vt:lpstr>
      <vt:lpstr>Acidification and Ca++ levels</vt:lpstr>
      <vt:lpstr>SUMMARY: Tail Touch</vt:lpstr>
      <vt:lpstr>Study Questions</vt:lpstr>
      <vt:lpstr>Chemical Communication</vt:lpstr>
      <vt:lpstr>Slide 19</vt:lpstr>
      <vt:lpstr>Synaptic Transmission: Neuromuscular Junction</vt:lpstr>
      <vt:lpstr>Slide 21</vt:lpstr>
      <vt:lpstr>Slide 22</vt:lpstr>
      <vt:lpstr>Motor Axon</vt:lpstr>
      <vt:lpstr>Slide 24</vt:lpstr>
      <vt:lpstr>Slide 25</vt:lpstr>
      <vt:lpstr>Slide 26</vt:lpstr>
      <vt:lpstr>Neural Circuitry:  Spike Recordings</vt:lpstr>
      <vt:lpstr>Slide 28</vt:lpstr>
      <vt:lpstr>Slide 29</vt:lpstr>
      <vt:lpstr>Slide 30</vt:lpstr>
      <vt:lpstr>Domoic Acid</vt:lpstr>
      <vt:lpstr>Comparative Effects</vt:lpstr>
      <vt:lpstr>Comparative Effects</vt:lpstr>
      <vt:lpstr>Comparative Effects</vt:lpstr>
      <vt:lpstr>Comparative Effects</vt:lpstr>
      <vt:lpstr>Summary</vt:lpstr>
      <vt:lpstr>Future Directions</vt:lpstr>
      <vt:lpstr>Acknowledgments</vt:lpstr>
      <vt:lpstr>Electrical Communication</vt:lpstr>
      <vt:lpstr>Tail-flip Neural Circuit</vt:lpstr>
      <vt:lpstr>Domoic Acid: Fly CNS</vt:lpstr>
      <vt:lpstr>Slide 42</vt:lpstr>
      <vt:lpstr>Slide 43</vt:lpstr>
      <vt:lpstr>Slide 44</vt:lpstr>
      <vt:lpstr>Crayfish NMJ</vt:lpstr>
      <vt:lpstr>Recording the Autonomic Response</vt:lpstr>
      <vt:lpstr>Autonomic Recordings </vt:lpstr>
      <vt:lpstr>Physiology:  Heart &amp; Scaphognathite</vt:lpstr>
      <vt:lpstr>Mechanisms of Autonomic Response</vt:lpstr>
      <vt:lpstr>SUMMARY: Autonomic Response</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vector>
  </TitlesOfParts>
  <Company>University of Kentucky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Postdoctoral Excellence in Research and Teaching</dc:title>
  <dc:creator>Dept of Biology</dc:creator>
  <cp:lastModifiedBy>sonya</cp:lastModifiedBy>
  <cp:revision>798</cp:revision>
  <dcterms:created xsi:type="dcterms:W3CDTF">2008-11-20T19:07:16Z</dcterms:created>
  <dcterms:modified xsi:type="dcterms:W3CDTF">2009-09-09T16:46:48Z</dcterms:modified>
</cp:coreProperties>
</file>