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2" r:id="rId3"/>
    <p:sldId id="263" r:id="rId4"/>
    <p:sldId id="270" r:id="rId5"/>
    <p:sldId id="271" r:id="rId6"/>
    <p:sldId id="272" r:id="rId7"/>
    <p:sldId id="291" r:id="rId8"/>
    <p:sldId id="273" r:id="rId9"/>
    <p:sldId id="274" r:id="rId10"/>
    <p:sldId id="275" r:id="rId11"/>
    <p:sldId id="276" r:id="rId12"/>
    <p:sldId id="277" r:id="rId13"/>
    <p:sldId id="279" r:id="rId14"/>
    <p:sldId id="278" r:id="rId15"/>
    <p:sldId id="280" r:id="rId16"/>
    <p:sldId id="281" r:id="rId17"/>
    <p:sldId id="282" r:id="rId18"/>
    <p:sldId id="283"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8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3C656-345C-44FC-B7B7-C24D7E495076}" type="datetimeFigureOut">
              <a:rPr lang="en-US" smtClean="0"/>
              <a:pPr/>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7AE76-1315-4131-908F-1810A1E5A1CA}" type="slidenum">
              <a:rPr lang="en-US" smtClean="0"/>
              <a:pPr/>
              <a:t>‹#›</a:t>
            </a:fld>
            <a:endParaRPr lang="en-US"/>
          </a:p>
        </p:txBody>
      </p:sp>
    </p:spTree>
    <p:extLst>
      <p:ext uri="{BB962C8B-B14F-4D97-AF65-F5344CB8AC3E}">
        <p14:creationId xmlns:p14="http://schemas.microsoft.com/office/powerpoint/2010/main" val="386035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6F8D1C-AE3A-46A6-B1C3-62569497FC23}"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F8D1C-AE3A-46A6-B1C3-62569497FC23}"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F8D1C-AE3A-46A6-B1C3-62569497FC23}"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F8D1C-AE3A-46A6-B1C3-62569497FC23}"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6F8D1C-AE3A-46A6-B1C3-62569497FC23}"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6F8D1C-AE3A-46A6-B1C3-62569497FC23}"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6F8D1C-AE3A-46A6-B1C3-62569497FC23}"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6F8D1C-AE3A-46A6-B1C3-62569497FC23}"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F8D1C-AE3A-46A6-B1C3-62569497FC23}"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F8D1C-AE3A-46A6-B1C3-62569497FC23}"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F8D1C-AE3A-46A6-B1C3-62569497FC23}"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3C0BD-4454-48E5-B5A4-FF97E68116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F8D1C-AE3A-46A6-B1C3-62569497FC23}" type="datetimeFigureOut">
              <a:rPr lang="en-US" smtClean="0"/>
              <a:pPr/>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3C0BD-4454-48E5-B5A4-FF97E68116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http://web.as.uky.edu/Biology/faculty/cooper/Education-Muscle/2%20myosin%20heads.MOV"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eb.as.uky.edu/Biology/faculty/cooper/Education-Muscle/1%20myosin%20head.MOV" TargetMode="Externa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eb.as.uky.edu/Biology/faculty/cooper/Education-Muscle/Home.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jpeg"/><Relationship Id="rId25" Type="http://schemas.openxmlformats.org/officeDocument/2006/relationships/image" Target="../media/image31.png"/><Relationship Id="rId2" Type="http://schemas.openxmlformats.org/officeDocument/2006/relationships/image" Target="../media/image8.jpeg"/><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jpeg"/><Relationship Id="rId23" Type="http://schemas.openxmlformats.org/officeDocument/2006/relationships/image" Target="../media/image29.jpe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dirty="0" smtClean="0">
                <a:solidFill>
                  <a:srgbClr val="FF0000"/>
                </a:solidFill>
              </a:rPr>
              <a:t>IT IS FUN !</a:t>
            </a:r>
            <a:endParaRPr lang="en-US" dirty="0">
              <a:solidFill>
                <a:srgbClr val="FF0000"/>
              </a:solidFill>
            </a:endParaRPr>
          </a:p>
        </p:txBody>
      </p:sp>
      <p:pic>
        <p:nvPicPr>
          <p:cNvPr id="1026" name="Picture 2" descr="U:\Pimser-KAS presentations2012\IMG_0222.jpg"/>
          <p:cNvPicPr>
            <a:picLocks noChangeAspect="1" noChangeArrowheads="1"/>
          </p:cNvPicPr>
          <p:nvPr/>
        </p:nvPicPr>
        <p:blipFill>
          <a:blip r:embed="rId2" cstate="print"/>
          <a:srcRect/>
          <a:stretch>
            <a:fillRect/>
          </a:stretch>
        </p:blipFill>
        <p:spPr bwMode="auto">
          <a:xfrm>
            <a:off x="171450" y="304800"/>
            <a:ext cx="2571750" cy="3429000"/>
          </a:xfrm>
          <a:prstGeom prst="rect">
            <a:avLst/>
          </a:prstGeom>
          <a:noFill/>
          <a:ln w="38100">
            <a:solidFill>
              <a:schemeClr val="tx1"/>
            </a:solidFill>
          </a:ln>
        </p:spPr>
      </p:pic>
      <p:pic>
        <p:nvPicPr>
          <p:cNvPr id="1027" name="Picture 3" descr="U:\MUSE GRANT2013-2014\CO2 MUSE workshop\Class3.JPG"/>
          <p:cNvPicPr>
            <a:picLocks noChangeAspect="1" noChangeArrowheads="1"/>
          </p:cNvPicPr>
          <p:nvPr/>
        </p:nvPicPr>
        <p:blipFill>
          <a:blip r:embed="rId3" cstate="print"/>
          <a:srcRect/>
          <a:stretch>
            <a:fillRect/>
          </a:stretch>
        </p:blipFill>
        <p:spPr bwMode="auto">
          <a:xfrm>
            <a:off x="5761567" y="609600"/>
            <a:ext cx="2946400" cy="2209800"/>
          </a:xfrm>
          <a:prstGeom prst="rect">
            <a:avLst/>
          </a:prstGeom>
          <a:noFill/>
          <a:ln w="38100">
            <a:solidFill>
              <a:schemeClr val="tx1"/>
            </a:solidFill>
          </a:ln>
        </p:spPr>
      </p:pic>
      <p:pic>
        <p:nvPicPr>
          <p:cNvPr id="1028" name="Picture 4" descr="U:\SciAliwww\kit3.JPG"/>
          <p:cNvPicPr>
            <a:picLocks noChangeAspect="1" noChangeArrowheads="1"/>
          </p:cNvPicPr>
          <p:nvPr/>
        </p:nvPicPr>
        <p:blipFill>
          <a:blip r:embed="rId4" cstate="print"/>
          <a:srcRect/>
          <a:stretch>
            <a:fillRect/>
          </a:stretch>
        </p:blipFill>
        <p:spPr bwMode="auto">
          <a:xfrm>
            <a:off x="0" y="4114800"/>
            <a:ext cx="3962400" cy="2743200"/>
          </a:xfrm>
          <a:prstGeom prst="rect">
            <a:avLst/>
          </a:prstGeom>
          <a:noFill/>
          <a:ln w="38100">
            <a:solidFill>
              <a:schemeClr val="tx1"/>
            </a:solidFill>
          </a:ln>
        </p:spPr>
      </p:pic>
      <p:pic>
        <p:nvPicPr>
          <p:cNvPr id="1030" name="Picture 6" descr="http://web.as.uky.edu/Biology/faculty/cooper/PhotosWWWLab/studtPhotos/prezTodd1.JPG"/>
          <p:cNvPicPr>
            <a:picLocks noChangeAspect="1" noChangeArrowheads="1"/>
          </p:cNvPicPr>
          <p:nvPr/>
        </p:nvPicPr>
        <p:blipFill>
          <a:blip r:embed="rId5" cstate="print">
            <a:lum bright="20000"/>
          </a:blip>
          <a:srcRect/>
          <a:stretch>
            <a:fillRect/>
          </a:stretch>
        </p:blipFill>
        <p:spPr bwMode="auto">
          <a:xfrm>
            <a:off x="4772314" y="3581400"/>
            <a:ext cx="4306743" cy="3276600"/>
          </a:xfrm>
          <a:prstGeom prst="rect">
            <a:avLst/>
          </a:prstGeom>
          <a:noFill/>
          <a:ln w="38100">
            <a:solidFill>
              <a:schemeClr val="tx1"/>
            </a:solidFill>
          </a:ln>
        </p:spPr>
      </p:pic>
      <p:pic>
        <p:nvPicPr>
          <p:cNvPr id="1032" name="Picture 8" descr="http://upload.wikimedia.org/wikipedia/commons/thumb/8/85/Smiley.svg/800px-Smiley.svg.png"/>
          <p:cNvPicPr>
            <a:picLocks noChangeAspect="1" noChangeArrowheads="1"/>
          </p:cNvPicPr>
          <p:nvPr/>
        </p:nvPicPr>
        <p:blipFill>
          <a:blip r:embed="rId6" cstate="print"/>
          <a:srcRect/>
          <a:stretch>
            <a:fillRect/>
          </a:stretch>
        </p:blipFill>
        <p:spPr bwMode="auto">
          <a:xfrm>
            <a:off x="2895600" y="1143000"/>
            <a:ext cx="2446337" cy="24463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1"/>
          <p:cNvSpPr>
            <a:spLocks noChangeArrowheads="1"/>
          </p:cNvSpPr>
          <p:nvPr/>
        </p:nvSpPr>
        <p:spPr bwMode="auto">
          <a:xfrm>
            <a:off x="1104901" y="0"/>
            <a:ext cx="6362699" cy="2209800"/>
          </a:xfrm>
          <a:prstGeom prst="rect">
            <a:avLst/>
          </a:prstGeom>
          <a:solidFill>
            <a:schemeClr val="accent1"/>
          </a:solidFill>
          <a:ln w="25400">
            <a:noFill/>
            <a:round/>
            <a:headEnd/>
            <a:tailEnd/>
          </a:ln>
        </p:spPr>
        <p:txBody>
          <a:bodyPr lIns="91418" tIns="45709" rIns="91418" bIns="45709"/>
          <a:lstStyle/>
          <a:p>
            <a:pPr eaLnBrk="1" hangingPunct="1"/>
            <a:r>
              <a:rPr lang="en-US" sz="2600" dirty="0"/>
              <a:t>Students determine force in relation to known anatomy of myosin heads attached to actin</a:t>
            </a:r>
          </a:p>
        </p:txBody>
      </p:sp>
      <p:pic>
        <p:nvPicPr>
          <p:cNvPr id="3" name="Picture 63" descr="EJQKBHjk5LIJgFMd8yn_eWzriIxo8jq-bIYA2DF04_k.jpeg"/>
          <p:cNvPicPr>
            <a:picLocks noChangeAspect="1"/>
          </p:cNvPicPr>
          <p:nvPr/>
        </p:nvPicPr>
        <p:blipFill>
          <a:blip r:embed="rId2" cstate="print"/>
          <a:srcRect/>
          <a:stretch>
            <a:fillRect/>
          </a:stretch>
        </p:blipFill>
        <p:spPr bwMode="auto">
          <a:xfrm>
            <a:off x="952501" y="2895600"/>
            <a:ext cx="1962149" cy="2616202"/>
          </a:xfrm>
          <a:prstGeom prst="rect">
            <a:avLst/>
          </a:prstGeom>
          <a:noFill/>
          <a:ln w="19050">
            <a:solidFill>
              <a:schemeClr val="tx1"/>
            </a:solidFill>
            <a:miter lim="800000"/>
            <a:headEnd/>
            <a:tailEnd/>
          </a:ln>
        </p:spPr>
      </p:pic>
      <p:pic>
        <p:nvPicPr>
          <p:cNvPr id="4" name="Picture 65" descr="LjKMMZK28NylkIi6FqUnGGQ4ZEO5wiRoayYgJE0ieLA.jpeg"/>
          <p:cNvPicPr>
            <a:picLocks noChangeAspect="1"/>
          </p:cNvPicPr>
          <p:nvPr/>
        </p:nvPicPr>
        <p:blipFill>
          <a:blip r:embed="rId3" cstate="print"/>
          <a:srcRect/>
          <a:stretch>
            <a:fillRect/>
          </a:stretch>
        </p:blipFill>
        <p:spPr bwMode="auto">
          <a:xfrm>
            <a:off x="3238496" y="2971800"/>
            <a:ext cx="1885950" cy="2514600"/>
          </a:xfrm>
          <a:prstGeom prst="rect">
            <a:avLst/>
          </a:prstGeom>
          <a:noFill/>
          <a:ln w="19050">
            <a:solidFill>
              <a:schemeClr val="tx1"/>
            </a:solidFill>
            <a:miter lim="800000"/>
            <a:headEnd/>
            <a:tailEnd/>
          </a:ln>
        </p:spPr>
      </p:pic>
      <p:sp>
        <p:nvSpPr>
          <p:cNvPr id="5" name="TextBox 73"/>
          <p:cNvSpPr txBox="1">
            <a:spLocks noChangeArrowheads="1"/>
          </p:cNvSpPr>
          <p:nvPr/>
        </p:nvSpPr>
        <p:spPr bwMode="auto">
          <a:xfrm>
            <a:off x="1104897" y="838200"/>
            <a:ext cx="6476998" cy="1384972"/>
          </a:xfrm>
          <a:prstGeom prst="rect">
            <a:avLst/>
          </a:prstGeom>
          <a:noFill/>
          <a:ln w="9525">
            <a:noFill/>
            <a:miter lim="800000"/>
            <a:headEnd/>
            <a:tailEnd/>
          </a:ln>
        </p:spPr>
        <p:txBody>
          <a:bodyPr lIns="91418" tIns="45709" rIns="91418" bIns="45709">
            <a:spAutoFit/>
          </a:bodyPr>
          <a:lstStyle/>
          <a:p>
            <a:endParaRPr lang="en-US" sz="2100" dirty="0" smtClean="0"/>
          </a:p>
          <a:p>
            <a:endParaRPr lang="en-US" sz="2100" dirty="0" smtClean="0"/>
          </a:p>
          <a:p>
            <a:r>
              <a:rPr lang="en-US" sz="2100" dirty="0" err="1" smtClean="0"/>
              <a:t>Vernier</a:t>
            </a:r>
            <a:r>
              <a:rPr lang="en-US" sz="2100" dirty="0" smtClean="0"/>
              <a:t> </a:t>
            </a:r>
            <a:r>
              <a:rPr lang="en-US" sz="2100" dirty="0"/>
              <a:t>force probes or a spring scale (fishing scale) will work will for this activity.</a:t>
            </a:r>
          </a:p>
        </p:txBody>
      </p:sp>
      <p:sp>
        <p:nvSpPr>
          <p:cNvPr id="6" name="TextBox 74"/>
          <p:cNvSpPr txBox="1">
            <a:spLocks noChangeArrowheads="1"/>
          </p:cNvSpPr>
          <p:nvPr/>
        </p:nvSpPr>
        <p:spPr bwMode="auto">
          <a:xfrm>
            <a:off x="228600" y="5791200"/>
            <a:ext cx="1371600" cy="738642"/>
          </a:xfrm>
          <a:prstGeom prst="rect">
            <a:avLst/>
          </a:prstGeom>
          <a:noFill/>
          <a:ln w="9525">
            <a:noFill/>
            <a:miter lim="800000"/>
            <a:headEnd/>
            <a:tailEnd/>
          </a:ln>
        </p:spPr>
        <p:txBody>
          <a:bodyPr wrap="square" lIns="91418" tIns="45709" rIns="91418" bIns="45709">
            <a:spAutoFit/>
          </a:bodyPr>
          <a:lstStyle/>
          <a:p>
            <a:r>
              <a:rPr lang="en-US" sz="2100" dirty="0"/>
              <a:t>1 myosin head</a:t>
            </a:r>
          </a:p>
        </p:txBody>
      </p:sp>
      <p:sp>
        <p:nvSpPr>
          <p:cNvPr id="7" name="TextBox 75"/>
          <p:cNvSpPr txBox="1">
            <a:spLocks noChangeArrowheads="1"/>
          </p:cNvSpPr>
          <p:nvPr/>
        </p:nvSpPr>
        <p:spPr bwMode="auto">
          <a:xfrm>
            <a:off x="4572000" y="5943600"/>
            <a:ext cx="1219200" cy="738642"/>
          </a:xfrm>
          <a:prstGeom prst="rect">
            <a:avLst/>
          </a:prstGeom>
          <a:noFill/>
          <a:ln w="9525">
            <a:noFill/>
            <a:miter lim="800000"/>
            <a:headEnd/>
            <a:tailEnd/>
          </a:ln>
        </p:spPr>
        <p:txBody>
          <a:bodyPr wrap="square" lIns="91418" tIns="45709" rIns="91418" bIns="45709">
            <a:spAutoFit/>
          </a:bodyPr>
          <a:lstStyle/>
          <a:p>
            <a:r>
              <a:rPr lang="en-US" sz="2100" dirty="0"/>
              <a:t>2 myosin heads</a:t>
            </a:r>
          </a:p>
        </p:txBody>
      </p:sp>
      <p:pic>
        <p:nvPicPr>
          <p:cNvPr id="8" name="Picture 74" descr="http://web.as.uky.edu/Biology/faculty/cooper/Education-Muscle/model%20Myosin%20head.jpg"/>
          <p:cNvPicPr>
            <a:picLocks noChangeAspect="1" noChangeArrowheads="1"/>
          </p:cNvPicPr>
          <p:nvPr/>
        </p:nvPicPr>
        <p:blipFill>
          <a:blip r:embed="rId4" cstate="print"/>
          <a:srcRect/>
          <a:stretch>
            <a:fillRect/>
          </a:stretch>
        </p:blipFill>
        <p:spPr bwMode="auto">
          <a:xfrm>
            <a:off x="5448300" y="2895600"/>
            <a:ext cx="2217737" cy="2514600"/>
          </a:xfrm>
          <a:prstGeom prst="rect">
            <a:avLst/>
          </a:prstGeom>
          <a:noFill/>
          <a:ln w="19050">
            <a:solidFill>
              <a:schemeClr val="tx1"/>
            </a:solidFill>
            <a:miter lim="800000"/>
            <a:headEnd/>
            <a:tailEnd/>
          </a:ln>
        </p:spPr>
      </p:pic>
      <p:pic>
        <p:nvPicPr>
          <p:cNvPr id="9" name="Picture 75">
            <a:hlinkClick r:id="rId5"/>
          </p:cNvPr>
          <p:cNvPicPr>
            <a:picLocks noChangeAspect="1" noChangeArrowheads="1"/>
          </p:cNvPicPr>
          <p:nvPr/>
        </p:nvPicPr>
        <p:blipFill>
          <a:blip r:embed="rId6" cstate="print"/>
          <a:srcRect/>
          <a:stretch>
            <a:fillRect/>
          </a:stretch>
        </p:blipFill>
        <p:spPr bwMode="auto">
          <a:xfrm>
            <a:off x="1371600" y="5638800"/>
            <a:ext cx="1206499" cy="1206501"/>
          </a:xfrm>
          <a:prstGeom prst="rect">
            <a:avLst/>
          </a:prstGeom>
          <a:noFill/>
          <a:ln w="9525">
            <a:noFill/>
            <a:miter lim="800000"/>
            <a:headEnd/>
            <a:tailEnd/>
          </a:ln>
        </p:spPr>
      </p:pic>
      <p:pic>
        <p:nvPicPr>
          <p:cNvPr id="10" name="Picture 76">
            <a:hlinkClick r:id="rId7"/>
          </p:cNvPr>
          <p:cNvPicPr>
            <a:picLocks noChangeAspect="1" noChangeArrowheads="1"/>
          </p:cNvPicPr>
          <p:nvPr/>
        </p:nvPicPr>
        <p:blipFill>
          <a:blip r:embed="rId6" cstate="print"/>
          <a:srcRect/>
          <a:stretch>
            <a:fillRect/>
          </a:stretch>
        </p:blipFill>
        <p:spPr bwMode="auto">
          <a:xfrm>
            <a:off x="3441702" y="5638800"/>
            <a:ext cx="1130298" cy="1130300"/>
          </a:xfrm>
          <a:prstGeom prst="rect">
            <a:avLst/>
          </a:prstGeom>
          <a:noFill/>
          <a:ln w="9525">
            <a:noFill/>
            <a:miter lim="800000"/>
            <a:headEnd/>
            <a:tailEnd/>
          </a:ln>
        </p:spPr>
      </p:pic>
      <p:sp>
        <p:nvSpPr>
          <p:cNvPr id="11" name="TextBox 87"/>
          <p:cNvSpPr txBox="1">
            <a:spLocks noChangeArrowheads="1"/>
          </p:cNvSpPr>
          <p:nvPr/>
        </p:nvSpPr>
        <p:spPr bwMode="auto">
          <a:xfrm>
            <a:off x="6248400" y="5943600"/>
            <a:ext cx="2362198" cy="492420"/>
          </a:xfrm>
          <a:prstGeom prst="rect">
            <a:avLst/>
          </a:prstGeom>
          <a:noFill/>
          <a:ln w="9525">
            <a:noFill/>
            <a:miter lim="800000"/>
            <a:headEnd/>
            <a:tailEnd/>
          </a:ln>
        </p:spPr>
        <p:txBody>
          <a:bodyPr lIns="91418" tIns="45709" rIns="91418" bIns="45709">
            <a:spAutoFit/>
          </a:bodyPr>
          <a:lstStyle/>
          <a:p>
            <a:r>
              <a:rPr lang="en-US" sz="2600" dirty="0"/>
              <a:t>&lt; See movies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1" descr="gLYq5lukEIfcqb4zxC7UZ5wRgEeiQbYVlp2KEvarTgM,jAZsTDTPcQCOp_cu3HmWS1Qg60JLFkevAj5soPeoeGY.jpeg"/>
          <p:cNvPicPr>
            <a:picLocks noChangeAspect="1"/>
          </p:cNvPicPr>
          <p:nvPr/>
        </p:nvPicPr>
        <p:blipFill>
          <a:blip r:embed="rId2" cstate="print"/>
          <a:srcRect/>
          <a:stretch>
            <a:fillRect/>
          </a:stretch>
        </p:blipFill>
        <p:spPr bwMode="auto">
          <a:xfrm>
            <a:off x="1956751" y="3058734"/>
            <a:ext cx="5230497" cy="3799266"/>
          </a:xfrm>
          <a:prstGeom prst="rect">
            <a:avLst/>
          </a:prstGeom>
          <a:noFill/>
          <a:ln w="9525">
            <a:noFill/>
            <a:miter lim="800000"/>
            <a:headEnd/>
            <a:tailEnd/>
          </a:ln>
        </p:spPr>
      </p:pic>
      <p:sp>
        <p:nvSpPr>
          <p:cNvPr id="3" name="Rectangle 79"/>
          <p:cNvSpPr>
            <a:spLocks noChangeArrowheads="1"/>
          </p:cNvSpPr>
          <p:nvPr/>
        </p:nvSpPr>
        <p:spPr bwMode="auto">
          <a:xfrm>
            <a:off x="838200" y="533400"/>
            <a:ext cx="8305800" cy="492420"/>
          </a:xfrm>
          <a:prstGeom prst="rect">
            <a:avLst/>
          </a:prstGeom>
          <a:noFill/>
          <a:ln w="9525">
            <a:noFill/>
            <a:miter lim="800000"/>
            <a:headEnd/>
            <a:tailEnd/>
          </a:ln>
        </p:spPr>
        <p:txBody>
          <a:bodyPr wrap="square" lIns="91418" tIns="45709" rIns="91418" bIns="45709">
            <a:spAutoFit/>
          </a:bodyPr>
          <a:lstStyle/>
          <a:p>
            <a:r>
              <a:rPr lang="en-US" sz="2600" dirty="0">
                <a:latin typeface="Arial" charset="0"/>
                <a:cs typeface="Arial" charset="0"/>
              </a:rPr>
              <a:t>Building a diorama of some aspect of skeletal muscle.</a:t>
            </a:r>
          </a:p>
        </p:txBody>
      </p:sp>
      <p:sp>
        <p:nvSpPr>
          <p:cNvPr id="4" name="TextBox 80"/>
          <p:cNvSpPr txBox="1">
            <a:spLocks noChangeArrowheads="1"/>
          </p:cNvSpPr>
          <p:nvPr/>
        </p:nvSpPr>
        <p:spPr bwMode="auto">
          <a:xfrm>
            <a:off x="762000" y="1371600"/>
            <a:ext cx="7391400" cy="1384972"/>
          </a:xfrm>
          <a:prstGeom prst="rect">
            <a:avLst/>
          </a:prstGeom>
          <a:noFill/>
          <a:ln w="9525">
            <a:noFill/>
            <a:miter lim="800000"/>
            <a:headEnd/>
            <a:tailEnd/>
          </a:ln>
        </p:spPr>
        <p:txBody>
          <a:bodyPr wrap="square" lIns="91418" tIns="45709" rIns="91418" bIns="45709">
            <a:spAutoFit/>
          </a:bodyPr>
          <a:lstStyle/>
          <a:p>
            <a:r>
              <a:rPr lang="en-US" sz="2100" dirty="0">
                <a:latin typeface="Arial" charset="0"/>
                <a:cs typeface="Arial" charset="0"/>
              </a:rPr>
              <a:t>Here is an example of "</a:t>
            </a:r>
            <a:r>
              <a:rPr lang="en-US" sz="2100" dirty="0" err="1">
                <a:latin typeface="Arial" charset="0"/>
                <a:cs typeface="Arial" charset="0"/>
              </a:rPr>
              <a:t>titin</a:t>
            </a:r>
            <a:r>
              <a:rPr lang="en-US" sz="2100" dirty="0">
                <a:latin typeface="Arial" charset="0"/>
                <a:cs typeface="Arial" charset="0"/>
              </a:rPr>
              <a:t>" attached to the myosin ends and to the Z-Disks. </a:t>
            </a:r>
            <a:r>
              <a:rPr lang="en-US" sz="2100" dirty="0" smtClean="0">
                <a:latin typeface="Arial" charset="0"/>
                <a:cs typeface="Arial" charset="0"/>
              </a:rPr>
              <a:t> Also</a:t>
            </a:r>
            <a:r>
              <a:rPr lang="en-US" sz="2100" dirty="0">
                <a:latin typeface="Arial" charset="0"/>
                <a:cs typeface="Arial" charset="0"/>
              </a:rPr>
              <a:t>, "actin" is shown for relationship to the "myosin". Variations in the theme can readily be made such as adding myosin heads.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6"/>
          <p:cNvSpPr txBox="1">
            <a:spLocks noChangeArrowheads="1"/>
          </p:cNvSpPr>
          <p:nvPr/>
        </p:nvSpPr>
        <p:spPr bwMode="auto">
          <a:xfrm>
            <a:off x="3048688" y="101047"/>
            <a:ext cx="3046623" cy="584753"/>
          </a:xfrm>
          <a:prstGeom prst="rect">
            <a:avLst/>
          </a:prstGeom>
          <a:noFill/>
          <a:ln w="9525">
            <a:noFill/>
            <a:miter lim="800000"/>
            <a:headEnd/>
            <a:tailEnd/>
          </a:ln>
        </p:spPr>
        <p:txBody>
          <a:bodyPr wrap="none" lIns="91418" tIns="45709" rIns="91418" bIns="45709">
            <a:spAutoFit/>
          </a:bodyPr>
          <a:lstStyle/>
          <a:p>
            <a:r>
              <a:rPr lang="en-US" sz="3200" b="1" dirty="0"/>
              <a:t>High school level</a:t>
            </a:r>
          </a:p>
        </p:txBody>
      </p:sp>
      <p:sp>
        <p:nvSpPr>
          <p:cNvPr id="3" name="TextBox 1"/>
          <p:cNvSpPr txBox="1">
            <a:spLocks noChangeArrowheads="1"/>
          </p:cNvSpPr>
          <p:nvPr/>
        </p:nvSpPr>
        <p:spPr bwMode="auto">
          <a:xfrm>
            <a:off x="190499" y="797521"/>
            <a:ext cx="8763001" cy="5262957"/>
          </a:xfrm>
          <a:prstGeom prst="rect">
            <a:avLst/>
          </a:prstGeom>
          <a:noFill/>
          <a:ln w="9525">
            <a:noFill/>
            <a:miter lim="800000"/>
            <a:headEnd/>
            <a:tailEnd/>
          </a:ln>
        </p:spPr>
        <p:txBody>
          <a:bodyPr lIns="91418" tIns="45709" rIns="91418" bIns="45709">
            <a:spAutoFit/>
          </a:bodyPr>
          <a:lstStyle/>
          <a:p>
            <a:r>
              <a:rPr lang="en-US" sz="2100" b="1" dirty="0">
                <a:latin typeface="Arial" charset="0"/>
                <a:cs typeface="Arial" charset="0"/>
              </a:rPr>
              <a:t>The class problem:</a:t>
            </a:r>
          </a:p>
          <a:p>
            <a:r>
              <a:rPr lang="en-US" sz="2100" dirty="0">
                <a:latin typeface="Arial" charset="0"/>
                <a:cs typeface="Arial" charset="0"/>
              </a:rPr>
              <a:t>A fellow student in your class is asking for the whole class to help him understand his disease. He has been informed that he has the beginning stages of muscular dystrophy, but when he asked the doctor about it, he said that he would refer him to a help group about dealing with the disease, and the details of the disease seemed confusing to him.  After talking with the parents, the teacher is allowing the class to help the student learn more about the disease. The teacher wants to know what level of knowledge the class has about the disease, so she made a short quiz for the class for you to take. She is dividing the class up in groups to work on various aspects of this project. </a:t>
            </a:r>
            <a:r>
              <a:rPr lang="en-US" sz="2100" dirty="0">
                <a:solidFill>
                  <a:srgbClr val="FF0000"/>
                </a:solidFill>
                <a:latin typeface="Arial" charset="0"/>
                <a:cs typeface="Arial" charset="0"/>
              </a:rPr>
              <a:t>One group</a:t>
            </a:r>
            <a:r>
              <a:rPr lang="en-US" sz="2100" dirty="0">
                <a:latin typeface="Arial" charset="0"/>
                <a:cs typeface="Arial" charset="0"/>
              </a:rPr>
              <a:t> is to conduct a literature search about the disease and then they are to compile information in the form of a presentation. </a:t>
            </a:r>
            <a:r>
              <a:rPr lang="en-US" sz="2100" dirty="0">
                <a:solidFill>
                  <a:srgbClr val="FF0000"/>
                </a:solidFill>
                <a:latin typeface="Arial" charset="0"/>
                <a:cs typeface="Arial" charset="0"/>
              </a:rPr>
              <a:t>A second group</a:t>
            </a:r>
            <a:r>
              <a:rPr lang="en-US" sz="2100" dirty="0">
                <a:latin typeface="Arial" charset="0"/>
                <a:cs typeface="Arial" charset="0"/>
              </a:rPr>
              <a:t> is to understand the basic anatomy and physiology of the disease and then explain it to the class. </a:t>
            </a:r>
            <a:r>
              <a:rPr lang="en-US" sz="2100" dirty="0">
                <a:solidFill>
                  <a:srgbClr val="FF0000"/>
                </a:solidFill>
                <a:latin typeface="Arial" charset="0"/>
                <a:cs typeface="Arial" charset="0"/>
              </a:rPr>
              <a:t>A third group </a:t>
            </a:r>
            <a:r>
              <a:rPr lang="en-US" sz="2100" dirty="0">
                <a:latin typeface="Arial" charset="0"/>
                <a:cs typeface="Arial" charset="0"/>
              </a:rPr>
              <a:t>is to build a physical model to explain the physical and mechanistic issues with this disease.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134468" y="1143000"/>
            <a:ext cx="9122482"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3" descr="y1m4H8mq_AP2Bki65F_LVBwHCdD6KL6iRWDZ8fMbe3w,4qVSitkkbOvoHMNb0GoZbF1GlXRvbJuJfQxC6JLVUwg.jpeg"/>
          <p:cNvPicPr>
            <a:picLocks noChangeAspect="1"/>
          </p:cNvPicPr>
          <p:nvPr/>
        </p:nvPicPr>
        <p:blipFill>
          <a:blip r:embed="rId2" cstate="print"/>
          <a:srcRect/>
          <a:stretch>
            <a:fillRect/>
          </a:stretch>
        </p:blipFill>
        <p:spPr bwMode="auto">
          <a:xfrm>
            <a:off x="2438403" y="2819400"/>
            <a:ext cx="4165598" cy="4038600"/>
          </a:xfrm>
          <a:prstGeom prst="rect">
            <a:avLst/>
          </a:prstGeom>
          <a:noFill/>
          <a:ln w="9525">
            <a:noFill/>
            <a:miter lim="800000"/>
            <a:headEnd/>
            <a:tailEnd/>
          </a:ln>
        </p:spPr>
      </p:pic>
      <p:sp>
        <p:nvSpPr>
          <p:cNvPr id="3" name="TextBox 84"/>
          <p:cNvSpPr txBox="1">
            <a:spLocks noChangeArrowheads="1"/>
          </p:cNvSpPr>
          <p:nvPr/>
        </p:nvSpPr>
        <p:spPr bwMode="auto">
          <a:xfrm>
            <a:off x="1295400" y="771528"/>
            <a:ext cx="6172200" cy="1292639"/>
          </a:xfrm>
          <a:prstGeom prst="rect">
            <a:avLst/>
          </a:prstGeom>
          <a:noFill/>
          <a:ln w="9525">
            <a:noFill/>
            <a:miter lim="800000"/>
            <a:headEnd/>
            <a:tailEnd/>
          </a:ln>
        </p:spPr>
        <p:txBody>
          <a:bodyPr wrap="square" lIns="91418" tIns="45709" rIns="91418" bIns="45709">
            <a:spAutoFit/>
          </a:bodyPr>
          <a:lstStyle/>
          <a:p>
            <a:r>
              <a:rPr lang="en-US" sz="2600" dirty="0">
                <a:latin typeface="Arial" charset="0"/>
                <a:cs typeface="Arial" charset="0"/>
              </a:rPr>
              <a:t>Build a physical model to help understand the problem with </a:t>
            </a:r>
            <a:r>
              <a:rPr lang="en-US" sz="2600" dirty="0" err="1">
                <a:latin typeface="Arial" charset="0"/>
                <a:cs typeface="Arial" charset="0"/>
              </a:rPr>
              <a:t>Duchenne's</a:t>
            </a:r>
            <a:r>
              <a:rPr lang="en-US" sz="2600" dirty="0">
                <a:latin typeface="Arial" charset="0"/>
                <a:cs typeface="Arial" charset="0"/>
              </a:rPr>
              <a:t> muscular dystrophy.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0" descr="Sketchup Collage.jpg"/>
          <p:cNvPicPr>
            <a:picLocks noChangeAspect="1"/>
          </p:cNvPicPr>
          <p:nvPr/>
        </p:nvPicPr>
        <p:blipFill>
          <a:blip r:embed="rId2" cstate="print"/>
          <a:srcRect/>
          <a:stretch>
            <a:fillRect/>
          </a:stretch>
        </p:blipFill>
        <p:spPr bwMode="auto">
          <a:xfrm>
            <a:off x="2547937" y="1194101"/>
            <a:ext cx="4048125" cy="5663899"/>
          </a:xfrm>
          <a:prstGeom prst="rect">
            <a:avLst/>
          </a:prstGeom>
          <a:noFill/>
          <a:ln w="9525">
            <a:noFill/>
            <a:miter lim="800000"/>
            <a:headEnd/>
            <a:tailEnd/>
          </a:ln>
        </p:spPr>
      </p:pic>
      <p:sp>
        <p:nvSpPr>
          <p:cNvPr id="3" name="TextBox 95"/>
          <p:cNvSpPr txBox="1">
            <a:spLocks noChangeArrowheads="1"/>
          </p:cNvSpPr>
          <p:nvPr/>
        </p:nvSpPr>
        <p:spPr bwMode="auto">
          <a:xfrm>
            <a:off x="1" y="0"/>
            <a:ext cx="8763000" cy="1292639"/>
          </a:xfrm>
          <a:prstGeom prst="rect">
            <a:avLst/>
          </a:prstGeom>
          <a:noFill/>
          <a:ln w="9525">
            <a:noFill/>
            <a:miter lim="800000"/>
            <a:headEnd/>
            <a:tailEnd/>
          </a:ln>
        </p:spPr>
        <p:txBody>
          <a:bodyPr wrap="square" lIns="91418" tIns="45709" rIns="91418" bIns="45709">
            <a:spAutoFit/>
          </a:bodyPr>
          <a:lstStyle/>
          <a:p>
            <a:r>
              <a:rPr lang="en-US" sz="2600" dirty="0">
                <a:latin typeface="Arial" charset="0"/>
                <a:cs typeface="Arial" charset="0"/>
              </a:rPr>
              <a:t>Use the free version of </a:t>
            </a:r>
            <a:r>
              <a:rPr lang="en-US" sz="2600" dirty="0" err="1">
                <a:latin typeface="Arial" charset="0"/>
                <a:cs typeface="Arial" charset="0"/>
              </a:rPr>
              <a:t>SketchUp</a:t>
            </a:r>
            <a:r>
              <a:rPr lang="en-US" sz="2600" dirty="0">
                <a:latin typeface="Arial" charset="0"/>
                <a:cs typeface="Arial" charset="0"/>
              </a:rPr>
              <a:t> </a:t>
            </a:r>
            <a:r>
              <a:rPr lang="en-US" sz="2600" dirty="0" smtClean="0">
                <a:latin typeface="Arial" charset="0"/>
                <a:cs typeface="Arial" charset="0"/>
              </a:rPr>
              <a:t>http</a:t>
            </a:r>
            <a:r>
              <a:rPr lang="en-US" sz="2600" dirty="0">
                <a:latin typeface="Arial" charset="0"/>
                <a:cs typeface="Arial" charset="0"/>
              </a:rPr>
              <a:t>://www.sketchup.com/learn</a:t>
            </a:r>
            <a:r>
              <a:rPr lang="en-US" sz="2600" dirty="0" smtClean="0">
                <a:latin typeface="Arial" charset="0"/>
                <a:cs typeface="Arial" charset="0"/>
              </a:rPr>
              <a:t>) </a:t>
            </a:r>
            <a:r>
              <a:rPr lang="en-US" sz="2600" dirty="0">
                <a:latin typeface="Arial" charset="0"/>
                <a:cs typeface="Arial" charset="0"/>
              </a:rPr>
              <a:t>and model in 3D some aspect of skeletal muscle anatomy.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762000"/>
            <a:ext cx="8001000" cy="3970318"/>
          </a:xfrm>
          <a:prstGeom prst="rect">
            <a:avLst/>
          </a:prstGeom>
        </p:spPr>
        <p:txBody>
          <a:bodyPr wrap="square">
            <a:spAutoFit/>
          </a:bodyPr>
          <a:lstStyle/>
          <a:p>
            <a:pPr>
              <a:defRPr/>
            </a:pPr>
            <a:r>
              <a:rPr lang="en-US" dirty="0" smtClean="0">
                <a:latin typeface="Arial" pitchFamily="34" charset="0"/>
                <a:cs typeface="Arial" pitchFamily="34" charset="0"/>
              </a:rPr>
              <a:t>Other activities:</a:t>
            </a:r>
          </a:p>
          <a:p>
            <a:pPr>
              <a:defRPr/>
            </a:pPr>
            <a:endParaRPr lang="en-US" dirty="0" smtClean="0">
              <a:latin typeface="Arial" pitchFamily="34" charset="0"/>
              <a:cs typeface="Arial" pitchFamily="34" charset="0"/>
            </a:endParaRPr>
          </a:p>
          <a:p>
            <a:pPr marL="457092" indent="-457092">
              <a:buFontTx/>
              <a:buAutoNum type="arabicPeriod"/>
              <a:defRPr/>
            </a:pPr>
            <a:r>
              <a:rPr lang="en-US" dirty="0" smtClean="0">
                <a:latin typeface="Arial" pitchFamily="34" charset="0"/>
                <a:cs typeface="Arial" pitchFamily="34" charset="0"/>
              </a:rPr>
              <a:t>Talk or communicate with physicians and/or researchers about skeletal muscle disorders.</a:t>
            </a:r>
          </a:p>
          <a:p>
            <a:pPr marL="457092" indent="-457092">
              <a:defRPr/>
            </a:pPr>
            <a:r>
              <a:rPr lang="en-US" dirty="0" smtClean="0">
                <a:latin typeface="Arial" pitchFamily="34" charset="0"/>
                <a:cs typeface="Arial" pitchFamily="34" charset="0"/>
              </a:rPr>
              <a:t>	Ask about their research (basic or applied).</a:t>
            </a:r>
          </a:p>
          <a:p>
            <a:pPr marL="457092" indent="-457092">
              <a:buFontTx/>
              <a:buAutoNum type="arabicPeriod"/>
              <a:defRPr/>
            </a:pPr>
            <a:endParaRPr lang="en-US" dirty="0" smtClean="0">
              <a:latin typeface="Arial" pitchFamily="34" charset="0"/>
              <a:cs typeface="Arial" pitchFamily="34" charset="0"/>
            </a:endParaRPr>
          </a:p>
          <a:p>
            <a:pPr marL="457092" indent="-457092">
              <a:defRPr/>
            </a:pPr>
            <a:r>
              <a:rPr lang="en-US" dirty="0" smtClean="0">
                <a:latin typeface="Arial" pitchFamily="34" charset="0"/>
                <a:cs typeface="Arial" pitchFamily="34" charset="0"/>
              </a:rPr>
              <a:t>	Types of muscle diseases the person might have seen recently.</a:t>
            </a:r>
          </a:p>
          <a:p>
            <a:pPr marL="457092" indent="-457092">
              <a:buFontTx/>
              <a:buAutoNum type="arabicPeriod"/>
              <a:defRPr/>
            </a:pPr>
            <a:endParaRPr lang="en-US" dirty="0" smtClean="0">
              <a:latin typeface="Arial" pitchFamily="34" charset="0"/>
              <a:cs typeface="Arial" pitchFamily="34" charset="0"/>
            </a:endParaRPr>
          </a:p>
          <a:p>
            <a:pPr marL="457092" indent="-457092">
              <a:defRPr/>
            </a:pPr>
            <a:r>
              <a:rPr lang="en-US" dirty="0" smtClean="0">
                <a:latin typeface="Arial" pitchFamily="34" charset="0"/>
                <a:cs typeface="Arial" pitchFamily="34" charset="0"/>
              </a:rPr>
              <a:t>	What do they foresee in the future for research related to skeletal muscle ?</a:t>
            </a:r>
          </a:p>
          <a:p>
            <a:pPr marL="457092" indent="-457092">
              <a:buFontTx/>
              <a:buAutoNum type="arabicPeriod"/>
              <a:defRPr/>
            </a:pPr>
            <a:endParaRPr lang="en-US" dirty="0" smtClean="0">
              <a:latin typeface="Arial" pitchFamily="34" charset="0"/>
              <a:cs typeface="Arial" pitchFamily="34" charset="0"/>
            </a:endParaRPr>
          </a:p>
          <a:p>
            <a:pPr marL="457092" indent="-457092">
              <a:defRPr/>
            </a:pPr>
            <a:r>
              <a:rPr lang="en-US" dirty="0" smtClean="0">
                <a:latin typeface="Arial" pitchFamily="34" charset="0"/>
                <a:cs typeface="Arial" pitchFamily="34" charset="0"/>
              </a:rPr>
              <a:t>2. Investigate the comparative differences in skeletal muscle from different animals. Compile a report on the differences with diagrams and/or tables from the literature research.</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752600"/>
            <a:ext cx="7848600" cy="4524315"/>
          </a:xfrm>
          <a:prstGeom prst="rect">
            <a:avLst/>
          </a:prstGeom>
        </p:spPr>
        <p:txBody>
          <a:bodyPr wrap="square">
            <a:spAutoFit/>
          </a:bodyPr>
          <a:lstStyle/>
          <a:p>
            <a:r>
              <a:rPr lang="en-US" sz="2400" dirty="0" smtClean="0">
                <a:latin typeface="Arial" charset="0"/>
                <a:cs typeface="Arial" charset="0"/>
              </a:rPr>
              <a:t>1. The topic of </a:t>
            </a:r>
            <a:r>
              <a:rPr lang="en-US" sz="2400" dirty="0" err="1" smtClean="0">
                <a:latin typeface="Arial" charset="0"/>
                <a:cs typeface="Arial" charset="0"/>
              </a:rPr>
              <a:t>stereology</a:t>
            </a:r>
            <a:r>
              <a:rPr lang="en-US" sz="2400" dirty="0" smtClean="0">
                <a:latin typeface="Arial" charset="0"/>
                <a:cs typeface="Arial" charset="0"/>
              </a:rPr>
              <a:t> (3D objects viewed in 2D) is a thread through these different disciplines. </a:t>
            </a:r>
          </a:p>
          <a:p>
            <a:endParaRPr lang="en-US" sz="2400" dirty="0" smtClean="0">
              <a:latin typeface="Arial" charset="0"/>
              <a:cs typeface="Arial" charset="0"/>
            </a:endParaRPr>
          </a:p>
          <a:p>
            <a:r>
              <a:rPr lang="en-US" sz="2400" dirty="0" smtClean="0">
                <a:latin typeface="Arial" charset="0"/>
                <a:cs typeface="Arial" charset="0"/>
              </a:rPr>
              <a:t>2. These integrative engineering design-based curriculum module will cut across various disciplines which embrace the goals of the Next Generations Science Standards (NGSS) in cross-cutting concepts. </a:t>
            </a:r>
          </a:p>
          <a:p>
            <a:endParaRPr lang="en-US" sz="2400" dirty="0" smtClean="0">
              <a:latin typeface="Arial" charset="0"/>
              <a:cs typeface="Arial" charset="0"/>
            </a:endParaRPr>
          </a:p>
          <a:p>
            <a:r>
              <a:rPr lang="en-US" sz="2400" dirty="0" smtClean="0">
                <a:latin typeface="Arial" charset="0"/>
                <a:cs typeface="Arial" charset="0"/>
              </a:rPr>
              <a:t>3. The depth of the modules allows high and middle school students to understand the concepts with substantive learning objectives and physical activities in addition to addressing scientific literacy. </a:t>
            </a:r>
            <a:endParaRPr lang="en-US" sz="2400" dirty="0">
              <a:latin typeface="Arial" charset="0"/>
              <a:cs typeface="Arial" charset="0"/>
            </a:endParaRPr>
          </a:p>
        </p:txBody>
      </p:sp>
      <p:sp>
        <p:nvSpPr>
          <p:cNvPr id="3" name="TextBox 2"/>
          <p:cNvSpPr txBox="1"/>
          <p:nvPr/>
        </p:nvSpPr>
        <p:spPr>
          <a:xfrm>
            <a:off x="1866900" y="533400"/>
            <a:ext cx="5410200" cy="646331"/>
          </a:xfrm>
          <a:prstGeom prst="rect">
            <a:avLst/>
          </a:prstGeom>
          <a:noFill/>
        </p:spPr>
        <p:txBody>
          <a:bodyPr wrap="square" rtlCol="0">
            <a:spAutoFit/>
          </a:bodyPr>
          <a:lstStyle/>
          <a:p>
            <a:r>
              <a:rPr lang="en-US" sz="3600" dirty="0" smtClean="0"/>
              <a:t>Summary of this project</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7010400" cy="584775"/>
          </a:xfrm>
          <a:prstGeom prst="rect">
            <a:avLst/>
          </a:prstGeom>
          <a:noFill/>
        </p:spPr>
        <p:txBody>
          <a:bodyPr wrap="square" rtlCol="0">
            <a:spAutoFit/>
          </a:bodyPr>
          <a:lstStyle/>
          <a:p>
            <a:r>
              <a:rPr lang="en-US" sz="3200" dirty="0" smtClean="0">
                <a:latin typeface="Arial" pitchFamily="34" charset="0"/>
                <a:cs typeface="Arial" pitchFamily="34" charset="0"/>
              </a:rPr>
              <a:t>More activities:</a:t>
            </a:r>
            <a:endParaRPr lang="en-US" sz="3200" dirty="0">
              <a:latin typeface="Arial" pitchFamily="34" charset="0"/>
              <a:cs typeface="Arial" pitchFamily="34" charset="0"/>
            </a:endParaRPr>
          </a:p>
        </p:txBody>
      </p:sp>
      <p:sp>
        <p:nvSpPr>
          <p:cNvPr id="3" name="TextBox 2"/>
          <p:cNvSpPr txBox="1"/>
          <p:nvPr/>
        </p:nvSpPr>
        <p:spPr>
          <a:xfrm>
            <a:off x="419100" y="762000"/>
            <a:ext cx="8305800" cy="3139321"/>
          </a:xfrm>
          <a:prstGeom prst="rect">
            <a:avLst/>
          </a:prstGeom>
          <a:noFill/>
        </p:spPr>
        <p:txBody>
          <a:bodyPr wrap="square" rtlCol="0">
            <a:spAutoFit/>
          </a:bodyPr>
          <a:lstStyle/>
          <a:p>
            <a:pPr marL="342900" indent="-342900">
              <a:buAutoNum type="arabicPeriod"/>
            </a:pPr>
            <a:r>
              <a:rPr lang="en-US" dirty="0" smtClean="0"/>
              <a:t>Heath awareness days- </a:t>
            </a:r>
            <a:r>
              <a:rPr lang="en-US" dirty="0" err="1" smtClean="0"/>
              <a:t>Fy</a:t>
            </a:r>
            <a:r>
              <a:rPr lang="en-US" dirty="0" smtClean="0"/>
              <a:t> County</a:t>
            </a:r>
          </a:p>
          <a:p>
            <a:pPr marL="342900" indent="-342900">
              <a:buAutoNum type="arabicPeriod"/>
            </a:pPr>
            <a:r>
              <a:rPr lang="en-US" dirty="0" smtClean="0"/>
              <a:t>Science fairs –tables</a:t>
            </a:r>
          </a:p>
          <a:p>
            <a:pPr marL="342900" indent="-342900">
              <a:buAutoNum type="arabicPeriod"/>
            </a:pPr>
            <a:r>
              <a:rPr lang="en-US" dirty="0" smtClean="0"/>
              <a:t>BG </a:t>
            </a:r>
            <a:r>
              <a:rPr lang="en-US" dirty="0" err="1" smtClean="0"/>
              <a:t>SfN</a:t>
            </a:r>
            <a:endParaRPr lang="en-US" dirty="0" smtClean="0"/>
          </a:p>
          <a:p>
            <a:pPr marL="342900" indent="-342900">
              <a:buAutoNum type="arabicPeriod"/>
            </a:pPr>
            <a:r>
              <a:rPr lang="en-US" dirty="0" smtClean="0"/>
              <a:t>KY-PHYS</a:t>
            </a:r>
          </a:p>
          <a:p>
            <a:pPr marL="342900" indent="-342900">
              <a:buAutoNum type="arabicPeriod"/>
            </a:pPr>
            <a:r>
              <a:rPr lang="en-US" dirty="0" smtClean="0"/>
              <a:t>Other 1 day activities</a:t>
            </a:r>
          </a:p>
          <a:p>
            <a:pPr marL="800100" lvl="1" indent="-342900">
              <a:buAutoNum type="arabicPeriod"/>
            </a:pPr>
            <a:r>
              <a:rPr lang="en-US" dirty="0" smtClean="0"/>
              <a:t>STEM BLUE (middle school) June 23 or 24</a:t>
            </a:r>
            <a:r>
              <a:rPr lang="en-US" baseline="30000" dirty="0" smtClean="0"/>
              <a:t>th</a:t>
            </a:r>
            <a:r>
              <a:rPr lang="en-US" dirty="0" smtClean="0"/>
              <a:t>.  </a:t>
            </a:r>
            <a:r>
              <a:rPr lang="en-US" dirty="0" smtClean="0">
                <a:solidFill>
                  <a:srgbClr val="FF0000"/>
                </a:solidFill>
              </a:rPr>
              <a:t>COULD USE HELP HERE</a:t>
            </a:r>
          </a:p>
          <a:p>
            <a:pPr marL="800100" lvl="1" indent="-342900">
              <a:buAutoNum type="arabicPeriod"/>
            </a:pPr>
            <a:r>
              <a:rPr lang="en-US" dirty="0" smtClean="0"/>
              <a:t>Lexington Youth Science Summit will take place on Saturday, June 28th at Lexmark International. </a:t>
            </a:r>
            <a:r>
              <a:rPr lang="en-US" dirty="0" smtClean="0">
                <a:solidFill>
                  <a:srgbClr val="FF0000"/>
                </a:solidFill>
              </a:rPr>
              <a:t>COULD USE HELP HERE</a:t>
            </a:r>
            <a:r>
              <a:rPr lang="en-US" dirty="0" smtClean="0"/>
              <a:t> </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pic>
        <p:nvPicPr>
          <p:cNvPr id="19458" name="Picture 2" descr="U:\PhotosWWWLab\outreaching\Josh teaching Stem-blue2013.jpg"/>
          <p:cNvPicPr>
            <a:picLocks noChangeAspect="1" noChangeArrowheads="1"/>
          </p:cNvPicPr>
          <p:nvPr/>
        </p:nvPicPr>
        <p:blipFill>
          <a:blip r:embed="rId2" cstate="print"/>
          <a:srcRect/>
          <a:stretch>
            <a:fillRect/>
          </a:stretch>
        </p:blipFill>
        <p:spPr bwMode="auto">
          <a:xfrm>
            <a:off x="6553200" y="3389328"/>
            <a:ext cx="2590799" cy="3468672"/>
          </a:xfrm>
          <a:prstGeom prst="rect">
            <a:avLst/>
          </a:prstGeom>
          <a:noFill/>
          <a:ln w="38100">
            <a:solidFill>
              <a:schemeClr val="tx1"/>
            </a:solidFill>
          </a:ln>
        </p:spPr>
      </p:pic>
      <p:pic>
        <p:nvPicPr>
          <p:cNvPr id="19459" name="Picture 3"/>
          <p:cNvPicPr>
            <a:picLocks noChangeAspect="1" noChangeArrowheads="1"/>
          </p:cNvPicPr>
          <p:nvPr/>
        </p:nvPicPr>
        <p:blipFill>
          <a:blip r:embed="rId3" cstate="print"/>
          <a:srcRect/>
          <a:stretch>
            <a:fillRect/>
          </a:stretch>
        </p:blipFill>
        <p:spPr bwMode="auto">
          <a:xfrm rot="5400000">
            <a:off x="19050" y="3562350"/>
            <a:ext cx="3505200" cy="2628900"/>
          </a:xfrm>
          <a:prstGeom prst="rect">
            <a:avLst/>
          </a:prstGeom>
          <a:noFill/>
          <a:ln w="38100">
            <a:solidFill>
              <a:schemeClr val="tx1"/>
            </a:solid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rot="5400000">
            <a:off x="3149600" y="3570712"/>
            <a:ext cx="3454399" cy="25908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backyardbrains.com/experiments/img/SuperHero_Web.jpg"/>
          <p:cNvPicPr>
            <a:picLocks noChangeAspect="1" noChangeArrowheads="1"/>
          </p:cNvPicPr>
          <p:nvPr/>
        </p:nvPicPr>
        <p:blipFill>
          <a:blip r:embed="rId2" cstate="print"/>
          <a:srcRect/>
          <a:stretch>
            <a:fillRect/>
          </a:stretch>
        </p:blipFill>
        <p:spPr bwMode="auto">
          <a:xfrm>
            <a:off x="1371600" y="1342390"/>
            <a:ext cx="6553200" cy="5515610"/>
          </a:xfrm>
          <a:prstGeom prst="rect">
            <a:avLst/>
          </a:prstGeom>
          <a:noFill/>
        </p:spPr>
      </p:pic>
      <p:pic>
        <p:nvPicPr>
          <p:cNvPr id="27652" name="Picture 4" descr="Backyard Brains Logo"/>
          <p:cNvPicPr>
            <a:picLocks noChangeAspect="1" noChangeArrowheads="1"/>
          </p:cNvPicPr>
          <p:nvPr/>
        </p:nvPicPr>
        <p:blipFill>
          <a:blip r:embed="rId3" cstate="print"/>
          <a:srcRect/>
          <a:stretch>
            <a:fillRect/>
          </a:stretch>
        </p:blipFill>
        <p:spPr bwMode="auto">
          <a:xfrm>
            <a:off x="2157412" y="457200"/>
            <a:ext cx="4829175" cy="495301"/>
          </a:xfrm>
          <a:prstGeom prst="rect">
            <a:avLst/>
          </a:prstGeom>
          <a:noFill/>
        </p:spPr>
      </p:pic>
      <p:sp>
        <p:nvSpPr>
          <p:cNvPr id="4" name="Rectangle 3"/>
          <p:cNvSpPr/>
          <p:nvPr/>
        </p:nvSpPr>
        <p:spPr>
          <a:xfrm>
            <a:off x="6270072" y="990600"/>
            <a:ext cx="2873928" cy="369332"/>
          </a:xfrm>
          <a:prstGeom prst="rect">
            <a:avLst/>
          </a:prstGeom>
        </p:spPr>
        <p:txBody>
          <a:bodyPr wrap="none">
            <a:spAutoFit/>
          </a:bodyPr>
          <a:lstStyle/>
          <a:p>
            <a:r>
              <a:rPr lang="en-US" dirty="0" smtClean="0"/>
              <a:t>https://backyardbrains.com/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activity</a:t>
            </a:r>
            <a:endParaRPr lang="en-US" dirty="0"/>
          </a:p>
        </p:txBody>
      </p:sp>
      <p:sp>
        <p:nvSpPr>
          <p:cNvPr id="3" name="Content Placeholder 2"/>
          <p:cNvSpPr>
            <a:spLocks noGrp="1"/>
          </p:cNvSpPr>
          <p:nvPr>
            <p:ph idx="1"/>
          </p:nvPr>
        </p:nvSpPr>
        <p:spPr>
          <a:xfrm>
            <a:off x="457200" y="1600200"/>
            <a:ext cx="8229600" cy="4343399"/>
          </a:xfrm>
        </p:spPr>
        <p:txBody>
          <a:bodyPr>
            <a:normAutofit fontScale="92500" lnSpcReduction="20000"/>
          </a:bodyPr>
          <a:lstStyle/>
          <a:p>
            <a:r>
              <a:rPr lang="en-US" dirty="0" smtClean="0"/>
              <a:t>NGSS </a:t>
            </a:r>
          </a:p>
          <a:p>
            <a:pPr>
              <a:buNone/>
            </a:pPr>
            <a:r>
              <a:rPr lang="en-US" dirty="0" smtClean="0"/>
              <a:t>	This way teachers and funding agencies are interested.</a:t>
            </a:r>
          </a:p>
          <a:p>
            <a:pPr>
              <a:buNone/>
            </a:pPr>
            <a:endParaRPr lang="en-US" dirty="0" smtClean="0"/>
          </a:p>
          <a:p>
            <a:pPr lvl="1"/>
            <a:r>
              <a:rPr lang="en-US" dirty="0" smtClean="0"/>
              <a:t>Modeling</a:t>
            </a:r>
          </a:p>
          <a:p>
            <a:pPr lvl="1"/>
            <a:r>
              <a:rPr lang="en-US" dirty="0" smtClean="0"/>
              <a:t>STEM (with real engineering )</a:t>
            </a:r>
          </a:p>
          <a:p>
            <a:pPr lvl="1"/>
            <a:r>
              <a:rPr lang="en-US" dirty="0" smtClean="0"/>
              <a:t>Systems biology</a:t>
            </a:r>
          </a:p>
          <a:p>
            <a:pPr lvl="1"/>
            <a:r>
              <a:rPr lang="en-US" dirty="0" smtClean="0"/>
              <a:t>Real life examples</a:t>
            </a:r>
          </a:p>
          <a:p>
            <a:pPr lvl="1"/>
            <a:r>
              <a:rPr lang="en-US" dirty="0" smtClean="0"/>
              <a:t>Integrate cross cutting concepts and hits various grade levels</a:t>
            </a:r>
          </a:p>
        </p:txBody>
      </p:sp>
      <p:sp>
        <p:nvSpPr>
          <p:cNvPr id="4" name="TextBox 3"/>
          <p:cNvSpPr txBox="1"/>
          <p:nvPr/>
        </p:nvSpPr>
        <p:spPr>
          <a:xfrm>
            <a:off x="609600" y="6019800"/>
            <a:ext cx="7391400" cy="369332"/>
          </a:xfrm>
          <a:prstGeom prst="rect">
            <a:avLst/>
          </a:prstGeom>
          <a:noFill/>
        </p:spPr>
        <p:txBody>
          <a:bodyPr wrap="square" rtlCol="0">
            <a:spAutoFit/>
          </a:bodyPr>
          <a:lstStyle/>
          <a:p>
            <a:r>
              <a:rPr lang="en-US" dirty="0">
                <a:hlinkClick r:id="rId2"/>
              </a:rPr>
              <a:t>http://web.as.uky.edu/Biology/faculty/cooper/Education-Muscle/Home.htm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3" descr="http://i.imgur.com/A9LsS.png"/>
          <p:cNvPicPr>
            <a:picLocks noChangeAspect="1" noChangeArrowheads="1"/>
          </p:cNvPicPr>
          <p:nvPr/>
        </p:nvPicPr>
        <p:blipFill>
          <a:blip r:embed="rId2" cstate="print"/>
          <a:srcRect/>
          <a:stretch>
            <a:fillRect/>
          </a:stretch>
        </p:blipFill>
        <p:spPr bwMode="auto">
          <a:xfrm>
            <a:off x="5943600" y="4507430"/>
            <a:ext cx="2867024" cy="2057214"/>
          </a:xfrm>
          <a:prstGeom prst="rect">
            <a:avLst/>
          </a:prstGeom>
          <a:noFill/>
          <a:ln w="9525">
            <a:noFill/>
            <a:miter lim="800000"/>
            <a:headEnd/>
            <a:tailEnd/>
          </a:ln>
        </p:spPr>
      </p:pic>
      <p:pic>
        <p:nvPicPr>
          <p:cNvPr id="5" name="Content Placeholder 3" descr="muscle only.tif"/>
          <p:cNvPicPr>
            <a:picLocks noChangeAspect="1"/>
          </p:cNvPicPr>
          <p:nvPr/>
        </p:nvPicPr>
        <p:blipFill>
          <a:blip r:embed="rId3" cstate="print"/>
          <a:stretch>
            <a:fillRect/>
          </a:stretch>
        </p:blipFill>
        <p:spPr>
          <a:xfrm>
            <a:off x="1600200" y="209550"/>
            <a:ext cx="5715000" cy="4286250"/>
          </a:xfrm>
          <a:prstGeom prst="rect">
            <a:avLst/>
          </a:prstGeom>
          <a:ln w="57150">
            <a:solidFill>
              <a:schemeClr val="tx1"/>
            </a:solidFill>
          </a:ln>
        </p:spPr>
      </p:pic>
      <p:sp>
        <p:nvSpPr>
          <p:cNvPr id="6" name="Rectangle 5"/>
          <p:cNvSpPr/>
          <p:nvPr/>
        </p:nvSpPr>
        <p:spPr>
          <a:xfrm>
            <a:off x="765848" y="5029200"/>
            <a:ext cx="3806152" cy="461665"/>
          </a:xfrm>
          <a:prstGeom prst="rect">
            <a:avLst/>
          </a:prstGeom>
        </p:spPr>
        <p:txBody>
          <a:bodyPr wrap="square">
            <a:spAutoFit/>
          </a:bodyPr>
          <a:lstStyle/>
          <a:p>
            <a:r>
              <a:rPr lang="en-US" sz="2400" i="1" dirty="0" smtClean="0"/>
              <a:t>Muscle powers health</a:t>
            </a:r>
            <a:endParaRPr lang="en-US" sz="2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3222" y="-70530"/>
            <a:ext cx="9539111" cy="6831128"/>
            <a:chOff x="-663222" y="-70530"/>
            <a:chExt cx="9539111" cy="6831128"/>
          </a:xfrm>
        </p:grpSpPr>
        <p:pic>
          <p:nvPicPr>
            <p:cNvPr id="3" name="Picture 78" descr="http://web.as.uky.edu/Biology/faculty/cooper/Education-Muscle/dystrophin%20figure-2small.jpg"/>
            <p:cNvPicPr>
              <a:picLocks noChangeAspect="1" noChangeArrowheads="1"/>
            </p:cNvPicPr>
            <p:nvPr/>
          </p:nvPicPr>
          <p:blipFill>
            <a:blip r:embed="rId2" cstate="print"/>
            <a:srcRect/>
            <a:stretch>
              <a:fillRect/>
            </a:stretch>
          </p:blipFill>
          <p:spPr bwMode="auto">
            <a:xfrm>
              <a:off x="3417535" y="5032375"/>
              <a:ext cx="761118" cy="746125"/>
            </a:xfrm>
            <a:prstGeom prst="rect">
              <a:avLst/>
            </a:prstGeom>
            <a:noFill/>
            <a:ln w="9525">
              <a:noFill/>
              <a:miter lim="800000"/>
              <a:headEnd/>
              <a:tailEnd/>
            </a:ln>
          </p:spPr>
        </p:pic>
        <p:sp>
          <p:nvSpPr>
            <p:cNvPr id="4" name="Rectangle 1"/>
            <p:cNvSpPr>
              <a:spLocks/>
            </p:cNvSpPr>
            <p:nvPr/>
          </p:nvSpPr>
          <p:spPr bwMode="auto">
            <a:xfrm>
              <a:off x="1016000" y="460375"/>
              <a:ext cx="6787444" cy="301625"/>
            </a:xfrm>
            <a:prstGeom prst="rect">
              <a:avLst/>
            </a:prstGeom>
            <a:noFill/>
            <a:ln w="9525">
              <a:noFill/>
              <a:miter lim="800000"/>
              <a:headEnd/>
              <a:tailEnd/>
            </a:ln>
          </p:spPr>
          <p:txBody>
            <a:bodyPr lIns="0" tIns="0" rIns="0" bIns="0"/>
            <a:lstStyle/>
            <a:p>
              <a:pPr algn="ctr" eaLnBrk="1" hangingPunct="1"/>
              <a:r>
                <a:rPr lang="en-US" sz="1000" dirty="0"/>
                <a:t>MICHAEL P. SCHULTZ</a:t>
              </a:r>
              <a:r>
                <a:rPr lang="en-US" sz="1000" baseline="30000" dirty="0"/>
                <a:t>1</a:t>
              </a:r>
              <a:r>
                <a:rPr lang="en-US" sz="1000" dirty="0"/>
                <a:t>,  REBECCA KRALL</a:t>
              </a:r>
              <a:r>
                <a:rPr lang="en-US" sz="1000" baseline="30000" dirty="0"/>
                <a:t>2</a:t>
              </a:r>
              <a:r>
                <a:rPr lang="en-US" sz="1000" dirty="0"/>
                <a:t>, ‎ ESTHER E. DUPONT-VERSTEEGDEN</a:t>
              </a:r>
              <a:r>
                <a:rPr lang="en-US" sz="1000" baseline="30000" dirty="0"/>
                <a:t>3,4</a:t>
              </a:r>
              <a:r>
                <a:rPr lang="en-US" sz="1000" dirty="0"/>
                <a:t> SUSAN MAYO</a:t>
              </a:r>
              <a:r>
                <a:rPr lang="en-US" sz="1000" baseline="30000" dirty="0"/>
                <a:t>5</a:t>
              </a:r>
              <a:r>
                <a:rPr lang="en-US" sz="1000" dirty="0"/>
                <a:t>, DIANE JOHNSON</a:t>
              </a:r>
              <a:r>
                <a:rPr lang="en-US" sz="1000" baseline="30000" dirty="0"/>
                <a:t>5</a:t>
              </a:r>
              <a:r>
                <a:rPr lang="en-US" sz="1000" dirty="0"/>
                <a:t>, KIM ZEIDLER-WATTERS</a:t>
              </a:r>
              <a:r>
                <a:rPr lang="en-US" sz="1000" baseline="30000" dirty="0"/>
                <a:t>5</a:t>
              </a:r>
              <a:r>
                <a:rPr lang="en-US" sz="1000" dirty="0"/>
                <a:t>,AND ROBIN L. COOPER</a:t>
              </a:r>
              <a:r>
                <a:rPr lang="en-US" sz="1000" baseline="30000" dirty="0"/>
                <a:t>1,4</a:t>
              </a:r>
              <a:r>
                <a:rPr lang="en-US" sz="1000" dirty="0"/>
                <a:t> </a:t>
              </a:r>
            </a:p>
            <a:p>
              <a:pPr algn="ctr" eaLnBrk="1" hangingPunct="1"/>
              <a:endParaRPr lang="en-US" sz="1000" dirty="0"/>
            </a:p>
            <a:p>
              <a:pPr algn="ctr" eaLnBrk="1" hangingPunct="1"/>
              <a:endParaRPr lang="en-US" sz="1000" dirty="0"/>
            </a:p>
          </p:txBody>
        </p:sp>
        <p:sp>
          <p:nvSpPr>
            <p:cNvPr id="5" name="Rectangle 2"/>
            <p:cNvSpPr>
              <a:spLocks/>
            </p:cNvSpPr>
            <p:nvPr/>
          </p:nvSpPr>
          <p:spPr bwMode="auto">
            <a:xfrm>
              <a:off x="2469444" y="3190875"/>
              <a:ext cx="5303426" cy="3429000"/>
            </a:xfrm>
            <a:prstGeom prst="rect">
              <a:avLst/>
            </a:prstGeom>
            <a:noFill/>
            <a:ln w="101600">
              <a:solidFill>
                <a:schemeClr val="tx1"/>
              </a:solidFill>
              <a:miter lim="800000"/>
              <a:headEnd/>
              <a:tailEnd/>
            </a:ln>
          </p:spPr>
          <p:txBody>
            <a:bodyPr lIns="0" tIns="0" rIns="0" bIns="0"/>
            <a:lstStyle/>
            <a:p>
              <a:pPr algn="ctr" eaLnBrk="1" hangingPunct="1"/>
              <a:endParaRPr lang="en-US"/>
            </a:p>
          </p:txBody>
        </p:sp>
        <p:grpSp>
          <p:nvGrpSpPr>
            <p:cNvPr id="6" name="Group 5"/>
            <p:cNvGrpSpPr>
              <a:grpSpLocks/>
            </p:cNvGrpSpPr>
            <p:nvPr/>
          </p:nvGrpSpPr>
          <p:grpSpPr bwMode="auto">
            <a:xfrm>
              <a:off x="-663222" y="301625"/>
              <a:ext cx="1699213" cy="408781"/>
              <a:chOff x="0" y="0"/>
              <a:chExt cx="5780" cy="1236"/>
            </a:xfrm>
          </p:grpSpPr>
          <p:pic>
            <p:nvPicPr>
              <p:cNvPr id="94" name="Picture 3"/>
              <p:cNvPicPr>
                <a:picLocks noChangeAspect="1" noChangeArrowheads="1"/>
              </p:cNvPicPr>
              <p:nvPr/>
            </p:nvPicPr>
            <p:blipFill>
              <a:blip r:embed="rId3" cstate="print"/>
              <a:srcRect/>
              <a:stretch>
                <a:fillRect/>
              </a:stretch>
            </p:blipFill>
            <p:spPr bwMode="auto">
              <a:xfrm>
                <a:off x="3478" y="42"/>
                <a:ext cx="2302" cy="1194"/>
              </a:xfrm>
              <a:prstGeom prst="rect">
                <a:avLst/>
              </a:prstGeom>
              <a:noFill/>
              <a:ln w="9525">
                <a:noFill/>
                <a:miter lim="800000"/>
                <a:headEnd/>
                <a:tailEnd/>
              </a:ln>
            </p:spPr>
          </p:pic>
          <p:pic>
            <p:nvPicPr>
              <p:cNvPr id="95" name="Picture 4"/>
              <p:cNvPicPr>
                <a:picLocks noChangeAspect="1" noChangeArrowheads="1"/>
              </p:cNvPicPr>
              <p:nvPr/>
            </p:nvPicPr>
            <p:blipFill>
              <a:blip r:embed="rId4"/>
              <a:srcRect/>
              <a:stretch>
                <a:fillRect/>
              </a:stretch>
            </p:blipFill>
            <p:spPr bwMode="auto">
              <a:xfrm>
                <a:off x="0" y="0"/>
                <a:ext cx="890" cy="0"/>
              </a:xfrm>
              <a:prstGeom prst="rect">
                <a:avLst/>
              </a:prstGeom>
              <a:noFill/>
              <a:ln w="9525">
                <a:noFill/>
                <a:miter lim="800000"/>
                <a:headEnd/>
                <a:tailEnd/>
              </a:ln>
            </p:spPr>
          </p:pic>
        </p:grpSp>
        <p:sp>
          <p:nvSpPr>
            <p:cNvPr id="7" name="Rectangle 6"/>
            <p:cNvSpPr>
              <a:spLocks/>
            </p:cNvSpPr>
            <p:nvPr/>
          </p:nvSpPr>
          <p:spPr bwMode="auto">
            <a:xfrm>
              <a:off x="1100667" y="34925"/>
              <a:ext cx="6604000" cy="269875"/>
            </a:xfrm>
            <a:prstGeom prst="rect">
              <a:avLst/>
            </a:prstGeom>
            <a:noFill/>
            <a:ln w="9525">
              <a:noFill/>
              <a:miter lim="800000"/>
              <a:headEnd/>
              <a:tailEnd/>
            </a:ln>
          </p:spPr>
          <p:txBody>
            <a:bodyPr lIns="7407" tIns="7407" rIns="7407" bIns="7407"/>
            <a:lstStyle/>
            <a:p>
              <a:pPr algn="ctr" eaLnBrk="1" hangingPunct="1"/>
              <a:r>
                <a:rPr lang="en-US" sz="1200" b="1" dirty="0"/>
                <a:t>Educational modules of skeletal muscle anatomy and function for middle and high school students with models and active data gathering</a:t>
              </a:r>
              <a:r>
                <a:rPr lang="en-US" sz="1200" dirty="0"/>
                <a:t> </a:t>
              </a:r>
            </a:p>
          </p:txBody>
        </p:sp>
        <p:sp>
          <p:nvSpPr>
            <p:cNvPr id="8" name="Rectangle 7"/>
            <p:cNvSpPr>
              <a:spLocks/>
            </p:cNvSpPr>
            <p:nvPr/>
          </p:nvSpPr>
          <p:spPr bwMode="auto">
            <a:xfrm>
              <a:off x="268111" y="1238250"/>
              <a:ext cx="618537" cy="111125"/>
            </a:xfrm>
            <a:prstGeom prst="rect">
              <a:avLst/>
            </a:prstGeom>
            <a:noFill/>
            <a:ln w="9525">
              <a:noFill/>
              <a:miter lim="800000"/>
              <a:headEnd/>
              <a:tailEnd/>
            </a:ln>
          </p:spPr>
          <p:txBody>
            <a:bodyPr lIns="7407" tIns="7407" rIns="7407" bIns="7407"/>
            <a:lstStyle/>
            <a:p>
              <a:pPr algn="ctr" eaLnBrk="1" hangingPunct="1"/>
              <a:r>
                <a:rPr lang="en-US" sz="600" u="sng" dirty="0">
                  <a:solidFill>
                    <a:schemeClr val="tx1"/>
                  </a:solidFill>
                  <a:cs typeface="Arial Bold" pitchFamily="34" charset="0"/>
                  <a:sym typeface="Arial Bold" pitchFamily="34" charset="0"/>
                </a:rPr>
                <a:t> </a:t>
              </a:r>
              <a:r>
                <a:rPr lang="en-US" sz="500" u="sng" dirty="0">
                  <a:solidFill>
                    <a:schemeClr val="tx1"/>
                  </a:solidFill>
                  <a:cs typeface="Arial Bold" pitchFamily="34" charset="0"/>
                  <a:sym typeface="Arial Bold" pitchFamily="34" charset="0"/>
                </a:rPr>
                <a:t>I</a:t>
              </a:r>
              <a:r>
                <a:rPr lang="en-US" sz="500" b="1" u="sng" dirty="0">
                  <a:solidFill>
                    <a:schemeClr val="tx1"/>
                  </a:solidFill>
                  <a:cs typeface="Arial Bold" pitchFamily="34" charset="0"/>
                  <a:sym typeface="Arial Bold" pitchFamily="34" charset="0"/>
                </a:rPr>
                <a:t>NTRODUCTION</a:t>
              </a:r>
            </a:p>
          </p:txBody>
        </p:sp>
        <p:sp>
          <p:nvSpPr>
            <p:cNvPr id="9" name="Rectangle 15"/>
            <p:cNvSpPr>
              <a:spLocks/>
            </p:cNvSpPr>
            <p:nvPr/>
          </p:nvSpPr>
          <p:spPr bwMode="auto">
            <a:xfrm>
              <a:off x="268111" y="1079500"/>
              <a:ext cx="2116667" cy="2476500"/>
            </a:xfrm>
            <a:prstGeom prst="rect">
              <a:avLst/>
            </a:prstGeom>
            <a:noFill/>
            <a:ln w="12700">
              <a:noFill/>
              <a:miter lim="800000"/>
              <a:headEnd/>
              <a:tailEnd/>
            </a:ln>
          </p:spPr>
          <p:txBody>
            <a:bodyPr lIns="0" tIns="0" rIns="0" bIns="0"/>
            <a:lstStyle/>
            <a:p>
              <a:pPr eaLnBrk="1" hangingPunct="1"/>
              <a:r>
                <a:rPr lang="en-US" sz="500" dirty="0"/>
                <a:t>	</a:t>
              </a:r>
              <a:endParaRPr lang="en-US" sz="500" dirty="0">
                <a:solidFill>
                  <a:schemeClr val="tx1"/>
                </a:solidFill>
                <a:latin typeface="Arial" charset="0"/>
                <a:cs typeface="Arial" charset="0"/>
                <a:sym typeface="Arial" charset="0"/>
              </a:endParaRPr>
            </a:p>
          </p:txBody>
        </p:sp>
        <p:sp>
          <p:nvSpPr>
            <p:cNvPr id="10" name="Rectangle 20"/>
            <p:cNvSpPr>
              <a:spLocks/>
            </p:cNvSpPr>
            <p:nvPr/>
          </p:nvSpPr>
          <p:spPr bwMode="auto">
            <a:xfrm>
              <a:off x="7930445" y="1301750"/>
              <a:ext cx="663222" cy="111125"/>
            </a:xfrm>
            <a:prstGeom prst="rect">
              <a:avLst/>
            </a:prstGeom>
            <a:noFill/>
            <a:ln w="9525">
              <a:noFill/>
              <a:miter lim="800000"/>
              <a:headEnd/>
              <a:tailEnd/>
            </a:ln>
          </p:spPr>
          <p:txBody>
            <a:bodyPr lIns="0" tIns="0" rIns="0" bIns="0"/>
            <a:lstStyle/>
            <a:p>
              <a:pPr algn="ctr" eaLnBrk="1" hangingPunct="1"/>
              <a:r>
                <a:rPr lang="en-US" sz="600" b="1" u="sng" dirty="0">
                  <a:solidFill>
                    <a:schemeClr val="tx1"/>
                  </a:solidFill>
                  <a:cs typeface="Arial Bold" pitchFamily="34" charset="0"/>
                  <a:sym typeface="Arial Bold" pitchFamily="34" charset="0"/>
                </a:rPr>
                <a:t>CONCLUSIONS</a:t>
              </a:r>
              <a:r>
                <a:rPr lang="en-US" sz="600" u="sng" dirty="0">
                  <a:solidFill>
                    <a:schemeClr val="tx1"/>
                  </a:solidFill>
                  <a:latin typeface="Arial Bold" pitchFamily="34" charset="0"/>
                  <a:cs typeface="Arial Bold" pitchFamily="34" charset="0"/>
                  <a:sym typeface="Arial Bold" pitchFamily="34" charset="0"/>
                </a:rPr>
                <a:t> </a:t>
              </a:r>
            </a:p>
          </p:txBody>
        </p:sp>
        <p:sp>
          <p:nvSpPr>
            <p:cNvPr id="11" name="Rectangle 21"/>
            <p:cNvSpPr>
              <a:spLocks/>
            </p:cNvSpPr>
            <p:nvPr/>
          </p:nvSpPr>
          <p:spPr bwMode="auto">
            <a:xfrm>
              <a:off x="7845778" y="3698875"/>
              <a:ext cx="945444" cy="111125"/>
            </a:xfrm>
            <a:prstGeom prst="rect">
              <a:avLst/>
            </a:prstGeom>
            <a:noFill/>
            <a:ln w="9525">
              <a:noFill/>
              <a:miter lim="800000"/>
              <a:headEnd/>
              <a:tailEnd/>
            </a:ln>
          </p:spPr>
          <p:txBody>
            <a:bodyPr lIns="0" tIns="0" rIns="0" bIns="0"/>
            <a:lstStyle/>
            <a:p>
              <a:pPr algn="ctr" eaLnBrk="1" hangingPunct="1"/>
              <a:r>
                <a:rPr lang="en-US" sz="600" b="1" u="sng" dirty="0">
                  <a:solidFill>
                    <a:schemeClr val="tx1"/>
                  </a:solidFill>
                  <a:cs typeface="Arial Bold" pitchFamily="34" charset="0"/>
                  <a:sym typeface="Arial Bold" pitchFamily="34" charset="0"/>
                </a:rPr>
                <a:t>FUTURE DIRECTIONS</a:t>
              </a:r>
            </a:p>
          </p:txBody>
        </p:sp>
        <p:sp>
          <p:nvSpPr>
            <p:cNvPr id="12" name="Rectangle 10"/>
            <p:cNvSpPr>
              <a:spLocks/>
            </p:cNvSpPr>
            <p:nvPr/>
          </p:nvSpPr>
          <p:spPr bwMode="auto">
            <a:xfrm>
              <a:off x="2469444" y="1238250"/>
              <a:ext cx="5289315" cy="1857375"/>
            </a:xfrm>
            <a:prstGeom prst="rect">
              <a:avLst/>
            </a:prstGeom>
            <a:noFill/>
            <a:ln w="101600">
              <a:solidFill>
                <a:schemeClr val="tx1"/>
              </a:solidFill>
              <a:miter lim="800000"/>
              <a:headEnd/>
              <a:tailEnd/>
            </a:ln>
          </p:spPr>
          <p:txBody>
            <a:bodyPr lIns="0" tIns="0" rIns="0" bIns="0"/>
            <a:lstStyle/>
            <a:p>
              <a:pPr algn="ctr" eaLnBrk="1" hangingPunct="1"/>
              <a:endParaRPr lang="en-US"/>
            </a:p>
          </p:txBody>
        </p:sp>
        <p:sp>
          <p:nvSpPr>
            <p:cNvPr id="13" name="Rectangle 394"/>
            <p:cNvSpPr>
              <a:spLocks/>
            </p:cNvSpPr>
            <p:nvPr/>
          </p:nvSpPr>
          <p:spPr bwMode="auto">
            <a:xfrm>
              <a:off x="7805796" y="1238250"/>
              <a:ext cx="1013648" cy="2190750"/>
            </a:xfrm>
            <a:prstGeom prst="rect">
              <a:avLst/>
            </a:prstGeom>
            <a:noFill/>
            <a:ln w="101600">
              <a:solidFill>
                <a:schemeClr val="tx1"/>
              </a:solidFill>
              <a:miter lim="800000"/>
              <a:headEnd/>
              <a:tailEnd/>
            </a:ln>
          </p:spPr>
          <p:txBody>
            <a:bodyPr lIns="0" tIns="0" rIns="0" bIns="0"/>
            <a:lstStyle/>
            <a:p>
              <a:pPr algn="ctr" eaLnBrk="1" hangingPunct="1"/>
              <a:endParaRPr lang="en-US"/>
            </a:p>
          </p:txBody>
        </p:sp>
        <p:sp>
          <p:nvSpPr>
            <p:cNvPr id="14" name="Rectangle 395"/>
            <p:cNvSpPr>
              <a:spLocks/>
            </p:cNvSpPr>
            <p:nvPr/>
          </p:nvSpPr>
          <p:spPr bwMode="auto">
            <a:xfrm>
              <a:off x="7817556" y="3587750"/>
              <a:ext cx="1013648" cy="1555750"/>
            </a:xfrm>
            <a:prstGeom prst="rect">
              <a:avLst/>
            </a:prstGeom>
            <a:noFill/>
            <a:ln w="101600">
              <a:solidFill>
                <a:schemeClr val="tx1"/>
              </a:solidFill>
              <a:miter lim="800000"/>
              <a:headEnd/>
              <a:tailEnd/>
            </a:ln>
          </p:spPr>
          <p:txBody>
            <a:bodyPr lIns="0" tIns="0" rIns="0" bIns="0"/>
            <a:lstStyle/>
            <a:p>
              <a:pPr algn="ctr" eaLnBrk="1" hangingPunct="1"/>
              <a:endParaRPr lang="en-US"/>
            </a:p>
          </p:txBody>
        </p:sp>
        <p:sp>
          <p:nvSpPr>
            <p:cNvPr id="15" name="Rectangle 397"/>
            <p:cNvSpPr>
              <a:spLocks/>
            </p:cNvSpPr>
            <p:nvPr/>
          </p:nvSpPr>
          <p:spPr bwMode="auto">
            <a:xfrm>
              <a:off x="7831667" y="5508625"/>
              <a:ext cx="1001889" cy="1095375"/>
            </a:xfrm>
            <a:prstGeom prst="rect">
              <a:avLst/>
            </a:prstGeom>
            <a:noFill/>
            <a:ln w="101600">
              <a:solidFill>
                <a:schemeClr val="tx1"/>
              </a:solidFill>
              <a:miter lim="800000"/>
              <a:headEnd/>
              <a:tailEnd/>
            </a:ln>
          </p:spPr>
          <p:txBody>
            <a:bodyPr lIns="0" tIns="0" rIns="0" bIns="0"/>
            <a:lstStyle/>
            <a:p>
              <a:pPr algn="ctr" eaLnBrk="1" hangingPunct="1"/>
              <a:endParaRPr lang="en-US"/>
            </a:p>
          </p:txBody>
        </p:sp>
        <p:sp>
          <p:nvSpPr>
            <p:cNvPr id="16" name="Rectangle 398"/>
            <p:cNvSpPr>
              <a:spLocks/>
            </p:cNvSpPr>
            <p:nvPr/>
          </p:nvSpPr>
          <p:spPr bwMode="auto">
            <a:xfrm>
              <a:off x="8128000" y="5524500"/>
              <a:ext cx="326907" cy="87313"/>
            </a:xfrm>
            <a:prstGeom prst="rect">
              <a:avLst/>
            </a:prstGeom>
            <a:noFill/>
            <a:ln w="9525">
              <a:noFill/>
              <a:miter lim="800000"/>
              <a:headEnd/>
              <a:tailEnd/>
            </a:ln>
          </p:spPr>
          <p:txBody>
            <a:bodyPr lIns="0" tIns="0" rIns="0" bIns="0"/>
            <a:lstStyle/>
            <a:p>
              <a:pPr algn="ctr" eaLnBrk="1" hangingPunct="1"/>
              <a:r>
                <a:rPr lang="en-US" sz="500" u="sng" dirty="0">
                  <a:solidFill>
                    <a:schemeClr val="tx1"/>
                  </a:solidFill>
                  <a:latin typeface="Arial Bold" pitchFamily="34" charset="0"/>
                  <a:cs typeface="Arial Bold" pitchFamily="34" charset="0"/>
                  <a:sym typeface="Arial Bold" pitchFamily="34" charset="0"/>
                </a:rPr>
                <a:t>References</a:t>
              </a:r>
            </a:p>
          </p:txBody>
        </p:sp>
        <p:sp>
          <p:nvSpPr>
            <p:cNvPr id="17" name="Rectangle 80"/>
            <p:cNvSpPr>
              <a:spLocks noChangeArrowheads="1"/>
            </p:cNvSpPr>
            <p:nvPr/>
          </p:nvSpPr>
          <p:spPr bwMode="auto">
            <a:xfrm>
              <a:off x="239889" y="1238250"/>
              <a:ext cx="2175463" cy="3222625"/>
            </a:xfrm>
            <a:prstGeom prst="rect">
              <a:avLst/>
            </a:prstGeom>
            <a:noFill/>
            <a:ln w="38100">
              <a:solidFill>
                <a:srgbClr val="00B050"/>
              </a:solidFill>
              <a:round/>
              <a:headEnd/>
              <a:tailEnd/>
            </a:ln>
          </p:spPr>
          <p:txBody>
            <a:bodyPr lIns="17776" tIns="8888" rIns="17776" bIns="8888"/>
            <a:lstStyle/>
            <a:p>
              <a:pPr algn="ctr" eaLnBrk="1" hangingPunct="1"/>
              <a:endParaRPr lang="en-US"/>
            </a:p>
          </p:txBody>
        </p:sp>
        <p:sp>
          <p:nvSpPr>
            <p:cNvPr id="18" name="Rectangle 2"/>
            <p:cNvSpPr>
              <a:spLocks/>
            </p:cNvSpPr>
            <p:nvPr/>
          </p:nvSpPr>
          <p:spPr bwMode="auto">
            <a:xfrm>
              <a:off x="239889" y="4508500"/>
              <a:ext cx="2187222" cy="2127250"/>
            </a:xfrm>
            <a:prstGeom prst="rect">
              <a:avLst/>
            </a:prstGeom>
            <a:noFill/>
            <a:ln w="101600">
              <a:solidFill>
                <a:schemeClr val="tx1"/>
              </a:solidFill>
              <a:miter lim="800000"/>
              <a:headEnd/>
              <a:tailEnd/>
            </a:ln>
          </p:spPr>
          <p:txBody>
            <a:bodyPr lIns="0" tIns="0" rIns="0" bIns="0"/>
            <a:lstStyle/>
            <a:p>
              <a:pPr algn="ctr" eaLnBrk="1" hangingPunct="1"/>
              <a:endParaRPr lang="en-US"/>
            </a:p>
          </p:txBody>
        </p:sp>
        <p:pic>
          <p:nvPicPr>
            <p:cNvPr id="19" name="Picture 233" descr="http://i.imgur.com/A9LsS.png"/>
            <p:cNvPicPr>
              <a:picLocks noChangeAspect="1" noChangeArrowheads="1"/>
            </p:cNvPicPr>
            <p:nvPr/>
          </p:nvPicPr>
          <p:blipFill>
            <a:blip r:embed="rId5" cstate="print"/>
            <a:srcRect/>
            <a:stretch>
              <a:fillRect/>
            </a:stretch>
          </p:blipFill>
          <p:spPr bwMode="auto">
            <a:xfrm>
              <a:off x="7958667" y="127000"/>
              <a:ext cx="790222" cy="731573"/>
            </a:xfrm>
            <a:prstGeom prst="rect">
              <a:avLst/>
            </a:prstGeom>
            <a:noFill/>
            <a:ln w="9525">
              <a:noFill/>
              <a:miter lim="800000"/>
              <a:headEnd/>
              <a:tailEnd/>
            </a:ln>
          </p:spPr>
        </p:pic>
        <p:sp>
          <p:nvSpPr>
            <p:cNvPr id="20" name="Rectangle 102"/>
            <p:cNvSpPr>
              <a:spLocks noChangeArrowheads="1"/>
            </p:cNvSpPr>
            <p:nvPr/>
          </p:nvSpPr>
          <p:spPr bwMode="auto">
            <a:xfrm>
              <a:off x="0" y="-70530"/>
              <a:ext cx="35964" cy="141060"/>
            </a:xfrm>
            <a:prstGeom prst="rect">
              <a:avLst/>
            </a:prstGeom>
            <a:noFill/>
            <a:ln w="9525">
              <a:noFill/>
              <a:miter lim="800000"/>
              <a:headEnd/>
              <a:tailEnd/>
            </a:ln>
          </p:spPr>
          <p:txBody>
            <a:bodyPr wrap="none" lIns="17776" tIns="8888" rIns="17776" bIns="8888" anchor="ctr">
              <a:spAutoFit/>
            </a:bodyPr>
            <a:lstStyle/>
            <a:p>
              <a:pPr eaLnBrk="1" hangingPunct="1"/>
              <a:endParaRPr lang="en-US"/>
            </a:p>
          </p:txBody>
        </p:sp>
        <p:sp>
          <p:nvSpPr>
            <p:cNvPr id="21" name="TextBox 124"/>
            <p:cNvSpPr txBox="1">
              <a:spLocks noChangeArrowheads="1"/>
            </p:cNvSpPr>
            <p:nvPr/>
          </p:nvSpPr>
          <p:spPr bwMode="auto">
            <a:xfrm>
              <a:off x="620889" y="815786"/>
              <a:ext cx="8255000" cy="479614"/>
            </a:xfrm>
            <a:prstGeom prst="rect">
              <a:avLst/>
            </a:prstGeom>
            <a:noFill/>
            <a:ln w="9525">
              <a:noFill/>
              <a:miter lim="800000"/>
              <a:headEnd/>
              <a:tailEnd/>
            </a:ln>
          </p:spPr>
          <p:txBody>
            <a:bodyPr lIns="17776" tIns="8888" rIns="17776" bIns="8888">
              <a:spAutoFit/>
            </a:bodyPr>
            <a:lstStyle/>
            <a:p>
              <a:pPr algn="ctr" eaLnBrk="1" hangingPunct="1"/>
              <a:r>
                <a:rPr lang="en-US" sz="1000" baseline="30000" dirty="0"/>
                <a:t>1</a:t>
              </a:r>
              <a:r>
                <a:rPr lang="en-US" sz="1000" dirty="0"/>
                <a:t>Dept. of Biol., Univ. of KY.; </a:t>
              </a:r>
              <a:r>
                <a:rPr lang="en-US" sz="1000" baseline="30000" dirty="0"/>
                <a:t>2</a:t>
              </a:r>
              <a:r>
                <a:rPr lang="en-US" sz="1000" dirty="0"/>
                <a:t>Dept. of STEM, Univ. of KY;  </a:t>
              </a:r>
              <a:r>
                <a:rPr lang="en-US" sz="1000" baseline="30000" dirty="0"/>
                <a:t>3</a:t>
              </a:r>
              <a:r>
                <a:rPr lang="en-US" sz="1000" dirty="0"/>
                <a:t>Div. Physical Therapy, Dept. Rehabilitation Sciences, Col. Health Sciences, Univ. of KY; </a:t>
              </a:r>
            </a:p>
            <a:p>
              <a:pPr algn="ctr" eaLnBrk="1" hangingPunct="1"/>
              <a:r>
                <a:rPr lang="en-US" sz="1000" baseline="30000" dirty="0"/>
                <a:t>4</a:t>
              </a:r>
              <a:r>
                <a:rPr lang="en-US" sz="1000" dirty="0"/>
                <a:t>Center for Muscle Biology, Univ. of KY. and  </a:t>
              </a:r>
              <a:r>
                <a:rPr lang="en-US" sz="1000" baseline="30000" dirty="0"/>
                <a:t>5</a:t>
              </a:r>
              <a:r>
                <a:rPr lang="en-US" sz="1000" dirty="0"/>
                <a:t>P-12 Math and Science Outreach Unit of PIMSER.</a:t>
              </a:r>
            </a:p>
            <a:p>
              <a:pPr eaLnBrk="1" hangingPunct="1"/>
              <a:endParaRPr lang="en-US" sz="1000" dirty="0"/>
            </a:p>
          </p:txBody>
        </p:sp>
        <p:sp>
          <p:nvSpPr>
            <p:cNvPr id="22" name="TextBox 125"/>
            <p:cNvSpPr txBox="1">
              <a:spLocks noChangeArrowheads="1"/>
            </p:cNvSpPr>
            <p:nvPr/>
          </p:nvSpPr>
          <p:spPr bwMode="auto">
            <a:xfrm>
              <a:off x="239889" y="1365250"/>
              <a:ext cx="2130778" cy="2726383"/>
            </a:xfrm>
            <a:prstGeom prst="rect">
              <a:avLst/>
            </a:prstGeom>
            <a:noFill/>
            <a:ln w="9525">
              <a:noFill/>
              <a:miter lim="800000"/>
              <a:headEnd/>
              <a:tailEnd/>
            </a:ln>
          </p:spPr>
          <p:txBody>
            <a:bodyPr lIns="17776" tIns="8888" rIns="17776" bIns="8888">
              <a:spAutoFit/>
            </a:bodyPr>
            <a:lstStyle/>
            <a:p>
              <a:pPr eaLnBrk="1" hangingPunct="1"/>
              <a:r>
                <a:rPr lang="en-US" sz="400" dirty="0"/>
                <a:t>	</a:t>
              </a:r>
              <a:r>
                <a:rPr lang="en-US" sz="400" dirty="0">
                  <a:latin typeface="Arial" charset="0"/>
                  <a:cs typeface="Arial" charset="0"/>
                </a:rPr>
                <a:t>The driving principle behind our research is to build educational content to help with integration of the new national science standards (Achieve, Inc., 2013, USA) with biology, math and engineering topics. The educational products are to design various templates of biological models of skeletal muscle to present form and function by engineering design. The National Academy of Engineering (NAE) and the National Research Council (NRC) (</a:t>
              </a:r>
              <a:r>
                <a:rPr lang="en-US" sz="400" dirty="0" err="1">
                  <a:latin typeface="Arial" charset="0"/>
                  <a:cs typeface="Arial" charset="0"/>
                </a:rPr>
                <a:t>Katehi</a:t>
              </a:r>
              <a:r>
                <a:rPr lang="en-US" sz="400" dirty="0">
                  <a:latin typeface="Arial" charset="0"/>
                  <a:cs typeface="Arial" charset="0"/>
                </a:rPr>
                <a:t>, Pearson &amp; </a:t>
              </a:r>
              <a:r>
                <a:rPr lang="en-US" sz="400" dirty="0" err="1">
                  <a:latin typeface="Arial" charset="0"/>
                  <a:cs typeface="Arial" charset="0"/>
                </a:rPr>
                <a:t>Feder</a:t>
              </a:r>
              <a:r>
                <a:rPr lang="en-US" sz="400" dirty="0">
                  <a:latin typeface="Arial" charset="0"/>
                  <a:cs typeface="Arial" charset="0"/>
                </a:rPr>
                <a:t>, 2009) claim several benefits to incorporating engineering in K-12 school curriculum. These are to provide starting blocks for teachers to use for their classrooms for students to then advance in inquiry based investigation.</a:t>
              </a:r>
            </a:p>
            <a:p>
              <a:pPr eaLnBrk="1" hangingPunct="1"/>
              <a:endParaRPr lang="en-US" sz="400" dirty="0">
                <a:latin typeface="Arial" charset="0"/>
                <a:cs typeface="Arial" charset="0"/>
              </a:endParaRPr>
            </a:p>
            <a:p>
              <a:pPr eaLnBrk="1" hangingPunct="1"/>
              <a:r>
                <a:rPr lang="en-US" sz="400" dirty="0">
                  <a:latin typeface="Arial" charset="0"/>
                  <a:cs typeface="Arial" charset="0"/>
                </a:rPr>
                <a:t>	These educational modules that will be used in KY teacher workshops  and presented at NSTA regional and national meetings are to improve learning and understanding for teachers and students in issues in </a:t>
              </a:r>
              <a:r>
                <a:rPr lang="en-US" sz="400" dirty="0" err="1">
                  <a:latin typeface="Arial" charset="0"/>
                  <a:cs typeface="Arial" charset="0"/>
                </a:rPr>
                <a:t>stereology</a:t>
              </a:r>
              <a:r>
                <a:rPr lang="en-US" sz="400" dirty="0">
                  <a:latin typeface="Arial" charset="0"/>
                  <a:cs typeface="Arial" charset="0"/>
                </a:rPr>
                <a:t> and biological function of skeletal muscle. This will be accomplished by teachers training students to develop potential models that explain anatomical measures. The participants will be guided to develop creative ways to design/demonstrate the movements of skeletal muscle and the forces from various materials. The science that will be used is geometry and algebra, measures of force, building potential models to explain various disease states, and the comparative anatomy with various types of skeletal muscle in various animals. The final goal will be to work with faculty members in the Department of Education at UK and in the Center of Muscle Biology at UK in collaboration with teachers and their classrooms.</a:t>
              </a:r>
            </a:p>
            <a:p>
              <a:pPr eaLnBrk="1" hangingPunct="1"/>
              <a:endParaRPr lang="en-US" sz="400" dirty="0">
                <a:latin typeface="Arial" charset="0"/>
                <a:cs typeface="Arial" charset="0"/>
              </a:endParaRPr>
            </a:p>
            <a:p>
              <a:pPr eaLnBrk="1" hangingPunct="1"/>
              <a:r>
                <a:rPr lang="en-US" sz="400" dirty="0">
                  <a:latin typeface="Arial" charset="0"/>
                  <a:cs typeface="Arial" charset="0"/>
                </a:rPr>
                <a:t>	To engage students we have used a scenario to start off the various aspects of the lessons.  This is designed to engage students in a potential real life integrative problem. The conceptual problem  used involves a classmate who is diagnosed with muscular dystrophy and asks his classmates for help in understanding his disease. The class is divided into groups to cover various topics and activities: (1) to model the disease with physical explanations of the cellular anatomy; (2) literature search the disease process and treatments; (3) develop a means of effectively presenting the topics to the classmates and a public awareness poster or display. The biology and medical terms will increase vocabulary and emphasize research in the  primary scientific literature.  Assessment of the learning could be a team based project which is designed to be presented at an educational heath fair.</a:t>
              </a:r>
            </a:p>
            <a:p>
              <a:pPr eaLnBrk="1" hangingPunct="1"/>
              <a:endParaRPr lang="en-US" sz="400" dirty="0">
                <a:latin typeface="Arial" charset="0"/>
                <a:cs typeface="Arial" charset="0"/>
              </a:endParaRPr>
            </a:p>
            <a:p>
              <a:pPr eaLnBrk="1" hangingPunct="1"/>
              <a:r>
                <a:rPr lang="en-US" sz="400" dirty="0">
                  <a:latin typeface="Arial" charset="0"/>
                  <a:cs typeface="Arial" charset="0"/>
                </a:rPr>
                <a:t>	The results of this project will be to develop assessment tools of the teachers and students that will serve as beta testers of the modules. Some studies have implicated that engineering design alone helps students learn science (Diaz &amp; Cox, 2013; </a:t>
              </a:r>
              <a:r>
                <a:rPr lang="en-US" sz="400" dirty="0" err="1">
                  <a:latin typeface="Arial" charset="0"/>
                  <a:cs typeface="Arial" charset="0"/>
                </a:rPr>
                <a:t>Lachapelle</a:t>
              </a:r>
              <a:r>
                <a:rPr lang="en-US" sz="400" dirty="0">
                  <a:latin typeface="Arial" charset="0"/>
                  <a:cs typeface="Arial" charset="0"/>
                </a:rPr>
                <a:t> and Cunningham, 2007; </a:t>
              </a:r>
              <a:r>
                <a:rPr lang="en-US" sz="400" dirty="0" err="1">
                  <a:latin typeface="Arial" charset="0"/>
                  <a:cs typeface="Arial" charset="0"/>
                </a:rPr>
                <a:t>Mehalik</a:t>
              </a:r>
              <a:r>
                <a:rPr lang="en-US" sz="400" dirty="0">
                  <a:latin typeface="Arial" charset="0"/>
                  <a:cs typeface="Arial" charset="0"/>
                </a:rPr>
                <a:t>, </a:t>
              </a:r>
              <a:r>
                <a:rPr lang="en-US" sz="400" dirty="0" err="1">
                  <a:latin typeface="Arial" charset="0"/>
                  <a:cs typeface="Arial" charset="0"/>
                </a:rPr>
                <a:t>Doppelt</a:t>
              </a:r>
              <a:r>
                <a:rPr lang="en-US" sz="400" dirty="0">
                  <a:latin typeface="Arial" charset="0"/>
                  <a:cs typeface="Arial" charset="0"/>
                </a:rPr>
                <a:t> &amp; </a:t>
              </a:r>
              <a:r>
                <a:rPr lang="en-US" sz="400" dirty="0" err="1">
                  <a:latin typeface="Arial" charset="0"/>
                  <a:cs typeface="Arial" charset="0"/>
                </a:rPr>
                <a:t>Schuun</a:t>
              </a:r>
              <a:r>
                <a:rPr lang="en-US" sz="400" dirty="0">
                  <a:latin typeface="Arial" charset="0"/>
                  <a:cs typeface="Arial" charset="0"/>
                </a:rPr>
                <a:t>, 2008; Silk, </a:t>
              </a:r>
              <a:r>
                <a:rPr lang="en-US" sz="400" dirty="0" err="1">
                  <a:latin typeface="Arial" charset="0"/>
                  <a:cs typeface="Arial" charset="0"/>
                </a:rPr>
                <a:t>Schunn</a:t>
              </a:r>
              <a:r>
                <a:rPr lang="en-US" sz="400" dirty="0">
                  <a:latin typeface="Arial" charset="0"/>
                  <a:cs typeface="Arial" charset="0"/>
                </a:rPr>
                <a:t>, and Cary, 2009), but evaluation is lacking. We hope to develop some evaluation tools</a:t>
              </a:r>
              <a:r>
                <a:rPr lang="en-US" sz="400" b="1" i="1" dirty="0">
                  <a:latin typeface="Arial" charset="0"/>
                  <a:cs typeface="Arial" charset="0"/>
                </a:rPr>
                <a:t> </a:t>
              </a:r>
              <a:r>
                <a:rPr lang="en-US" sz="400" dirty="0">
                  <a:latin typeface="Arial" charset="0"/>
                  <a:cs typeface="Arial" charset="0"/>
                </a:rPr>
                <a:t>and investigate best practices for teaching and assessing science learning in the context of engineering and design of these skeletal muscle models. Pre- and post-tests with treatment and control groups will be used to test for statistically significant differences exist before and after training as well as groups that will not be used in the beta testing and other that will complete the training. </a:t>
              </a:r>
              <a:endParaRPr lang="en-US" sz="400" dirty="0"/>
            </a:p>
          </p:txBody>
        </p:sp>
        <p:sp>
          <p:nvSpPr>
            <p:cNvPr id="23" name="TextBox 126"/>
            <p:cNvSpPr txBox="1">
              <a:spLocks noChangeArrowheads="1"/>
            </p:cNvSpPr>
            <p:nvPr/>
          </p:nvSpPr>
          <p:spPr bwMode="auto">
            <a:xfrm>
              <a:off x="7831667" y="1479682"/>
              <a:ext cx="973667" cy="1602999"/>
            </a:xfrm>
            <a:prstGeom prst="rect">
              <a:avLst/>
            </a:prstGeom>
            <a:noFill/>
            <a:ln w="9525">
              <a:noFill/>
              <a:miter lim="800000"/>
              <a:headEnd/>
              <a:tailEnd/>
            </a:ln>
          </p:spPr>
          <p:txBody>
            <a:bodyPr lIns="17776" tIns="8888" rIns="17776" bIns="8888">
              <a:spAutoFit/>
            </a:bodyPr>
            <a:lstStyle/>
            <a:p>
              <a:pPr eaLnBrk="1" hangingPunct="1"/>
              <a:r>
                <a:rPr lang="en-US" sz="500" dirty="0">
                  <a:latin typeface="Arial" charset="0"/>
                  <a:cs typeface="Arial" charset="0"/>
                </a:rPr>
                <a:t>The topic of </a:t>
              </a:r>
              <a:r>
                <a:rPr lang="en-US" sz="500" dirty="0" err="1">
                  <a:latin typeface="Arial" charset="0"/>
                  <a:cs typeface="Arial" charset="0"/>
                </a:rPr>
                <a:t>stereology</a:t>
              </a:r>
              <a:r>
                <a:rPr lang="en-US" sz="500" dirty="0">
                  <a:latin typeface="Arial" charset="0"/>
                  <a:cs typeface="Arial" charset="0"/>
                </a:rPr>
                <a:t> (3D objects viewed in 2D) is a thread through these different disciplines. </a:t>
              </a:r>
            </a:p>
            <a:p>
              <a:pPr eaLnBrk="1" hangingPunct="1"/>
              <a:endParaRPr lang="en-US" sz="500" dirty="0">
                <a:latin typeface="Arial" charset="0"/>
                <a:cs typeface="Arial" charset="0"/>
              </a:endParaRPr>
            </a:p>
            <a:p>
              <a:pPr eaLnBrk="1" hangingPunct="1"/>
              <a:r>
                <a:rPr lang="en-US" sz="500" dirty="0">
                  <a:latin typeface="Arial" charset="0"/>
                  <a:cs typeface="Arial" charset="0"/>
                </a:rPr>
                <a:t>These integrative engineering design-based curriculum module will cut across various disciplines which embrace the goals of the Next Generations Science Standards (NGSS) in cross-cutting concepts. </a:t>
              </a:r>
            </a:p>
            <a:p>
              <a:pPr eaLnBrk="1" hangingPunct="1"/>
              <a:endParaRPr lang="en-US" sz="500" dirty="0">
                <a:latin typeface="Arial" charset="0"/>
                <a:cs typeface="Arial" charset="0"/>
              </a:endParaRPr>
            </a:p>
            <a:p>
              <a:pPr eaLnBrk="1" hangingPunct="1"/>
              <a:r>
                <a:rPr lang="en-US" sz="500" dirty="0">
                  <a:latin typeface="Arial" charset="0"/>
                  <a:cs typeface="Arial" charset="0"/>
                </a:rPr>
                <a:t>The depth of the modules allows high and middle school students to understand the concepts with substantive learning objectives and physical activities in addition to addressing scientific literacy. </a:t>
              </a:r>
            </a:p>
            <a:p>
              <a:pPr eaLnBrk="1" hangingPunct="1"/>
              <a:endParaRPr lang="en-US" dirty="0"/>
            </a:p>
          </p:txBody>
        </p:sp>
        <p:sp>
          <p:nvSpPr>
            <p:cNvPr id="24" name="TextBox 127"/>
            <p:cNvSpPr txBox="1">
              <a:spLocks noChangeArrowheads="1"/>
            </p:cNvSpPr>
            <p:nvPr/>
          </p:nvSpPr>
          <p:spPr bwMode="auto">
            <a:xfrm>
              <a:off x="7845778" y="5603875"/>
              <a:ext cx="959556" cy="1156723"/>
            </a:xfrm>
            <a:prstGeom prst="rect">
              <a:avLst/>
            </a:prstGeom>
            <a:noFill/>
            <a:ln w="9525">
              <a:noFill/>
              <a:miter lim="800000"/>
              <a:headEnd/>
              <a:tailEnd/>
            </a:ln>
          </p:spPr>
          <p:txBody>
            <a:bodyPr lIns="17776" tIns="8888" rIns="17776" bIns="8888">
              <a:spAutoFit/>
            </a:bodyPr>
            <a:lstStyle/>
            <a:p>
              <a:pPr eaLnBrk="1" hangingPunct="1"/>
              <a:r>
                <a:rPr lang="en-US" sz="300" dirty="0"/>
                <a:t>Diaz, NV, Cox, MF. An overview of the literature: Research in P-12 engineering education. Advances in Engineering Education 3 (2), 1-37.</a:t>
              </a:r>
            </a:p>
            <a:p>
              <a:pPr eaLnBrk="1" hangingPunct="1"/>
              <a:r>
                <a:rPr lang="en-US" sz="300" dirty="0" err="1"/>
                <a:t>Katehi</a:t>
              </a:r>
              <a:r>
                <a:rPr lang="en-US" sz="300" dirty="0"/>
                <a:t>, L., Pearson, G., &amp; </a:t>
              </a:r>
              <a:r>
                <a:rPr lang="en-US" sz="300" dirty="0" err="1"/>
                <a:t>Feder</a:t>
              </a:r>
              <a:r>
                <a:rPr lang="en-US" sz="300" dirty="0"/>
                <a:t>, M. (Eds.). National Academy of Engineering and National Research Council. </a:t>
              </a:r>
              <a:r>
                <a:rPr lang="en-US" sz="300" i="1" dirty="0"/>
                <a:t>Engineering in K-12 education: Understanding the status and improving the prospects</a:t>
              </a:r>
              <a:r>
                <a:rPr lang="en-US" sz="300" dirty="0"/>
                <a:t>. Washington, DC: National Academies Press.</a:t>
              </a:r>
            </a:p>
            <a:p>
              <a:pPr eaLnBrk="1" hangingPunct="1"/>
              <a:r>
                <a:rPr lang="en-US" sz="300" dirty="0" err="1"/>
                <a:t>Lachapelle</a:t>
              </a:r>
              <a:r>
                <a:rPr lang="en-US" sz="300" dirty="0"/>
                <a:t>, C. P., &amp; Cunningham, C. M. (2007). Engineering in elementary schools. In J. </a:t>
              </a:r>
              <a:r>
                <a:rPr lang="en-US" sz="300" dirty="0" err="1"/>
                <a:t>Strobel</a:t>
              </a:r>
              <a:r>
                <a:rPr lang="en-US" sz="300" dirty="0"/>
                <a:t>, S. </a:t>
              </a:r>
              <a:r>
                <a:rPr lang="en-US" sz="300" dirty="0" err="1"/>
                <a:t>Purzer</a:t>
              </a:r>
              <a:r>
                <a:rPr lang="en-US" sz="300" dirty="0"/>
                <a:t>, M. </a:t>
              </a:r>
              <a:r>
                <a:rPr lang="en-US" sz="300" dirty="0" err="1"/>
                <a:t>Cardella</a:t>
              </a:r>
              <a:r>
                <a:rPr lang="en-US" sz="300" dirty="0"/>
                <a:t> (Eds.), </a:t>
              </a:r>
              <a:r>
                <a:rPr lang="en-US" sz="300" i="1" dirty="0"/>
                <a:t>Engineering in </a:t>
              </a:r>
              <a:r>
                <a:rPr lang="en-US" sz="300" i="1" dirty="0" err="1"/>
                <a:t>PreCollege</a:t>
              </a:r>
              <a:r>
                <a:rPr lang="en-US" sz="300" i="1" dirty="0"/>
                <a:t> Settings: Research in Practice</a:t>
              </a:r>
              <a:r>
                <a:rPr lang="en-US" sz="300" dirty="0"/>
                <a:t>.  Sense Publishers: Rotterdam.</a:t>
              </a:r>
            </a:p>
            <a:p>
              <a:pPr eaLnBrk="1" hangingPunct="1"/>
              <a:r>
                <a:rPr lang="en-US" sz="300" b="1" dirty="0" err="1"/>
                <a:t>Mehalik</a:t>
              </a:r>
              <a:r>
                <a:rPr lang="en-US" sz="300" b="1" dirty="0"/>
                <a:t>, M. M., &amp; </a:t>
              </a:r>
              <a:r>
                <a:rPr lang="en-US" sz="300" b="1" dirty="0" err="1"/>
                <a:t>Doppelt</a:t>
              </a:r>
              <a:r>
                <a:rPr lang="en-US" sz="300" b="1" dirty="0"/>
                <a:t>, Y., &amp; </a:t>
              </a:r>
              <a:r>
                <a:rPr lang="en-US" sz="300" b="1" dirty="0" err="1"/>
                <a:t>Schunn</a:t>
              </a:r>
              <a:r>
                <a:rPr lang="en-US" sz="300" b="1" dirty="0"/>
                <a:t>, C. D. (2008). </a:t>
              </a:r>
              <a:r>
                <a:rPr lang="en-US" sz="300" dirty="0"/>
                <a:t>Middle-school science through design-based learning versus scripted inquiry: Better overall science concept learning and equity gap reduction. Journal of Engineering Education, 97(1), 71-85.</a:t>
              </a:r>
            </a:p>
            <a:p>
              <a:pPr eaLnBrk="1" hangingPunct="1"/>
              <a:r>
                <a:rPr lang="en-US" sz="300" b="1" dirty="0"/>
                <a:t>Silk, E., </a:t>
              </a:r>
              <a:r>
                <a:rPr lang="en-US" sz="300" b="1" dirty="0" err="1"/>
                <a:t>Schunn</a:t>
              </a:r>
              <a:r>
                <a:rPr lang="en-US" sz="300" b="1" dirty="0"/>
                <a:t>, C. D., &amp; Strand-Cary, M. (2009).</a:t>
              </a:r>
              <a:r>
                <a:rPr lang="en-US" sz="300" dirty="0"/>
                <a:t> The impact of an engineering design curriculum on science reasoning in an urban setting. Journal of Science Education and Technology, 18(3), 209-223.</a:t>
              </a:r>
            </a:p>
            <a:p>
              <a:pPr eaLnBrk="1" hangingPunct="1"/>
              <a:endParaRPr lang="en-US" dirty="0"/>
            </a:p>
          </p:txBody>
        </p:sp>
        <p:sp>
          <p:nvSpPr>
            <p:cNvPr id="25" name="TextBox 29"/>
            <p:cNvSpPr txBox="1">
              <a:spLocks noChangeArrowheads="1"/>
            </p:cNvSpPr>
            <p:nvPr/>
          </p:nvSpPr>
          <p:spPr bwMode="auto">
            <a:xfrm>
              <a:off x="254000" y="4651375"/>
              <a:ext cx="2032000" cy="1756887"/>
            </a:xfrm>
            <a:prstGeom prst="rect">
              <a:avLst/>
            </a:prstGeom>
            <a:noFill/>
            <a:ln w="9525">
              <a:noFill/>
              <a:miter lim="800000"/>
              <a:headEnd/>
              <a:tailEnd/>
            </a:ln>
          </p:spPr>
          <p:txBody>
            <a:bodyPr lIns="17776" tIns="8888" rIns="17776" bIns="8888">
              <a:spAutoFit/>
            </a:bodyPr>
            <a:lstStyle/>
            <a:p>
              <a:pPr eaLnBrk="1" hangingPunct="1"/>
              <a:r>
                <a:rPr lang="en-US" sz="300" b="1" dirty="0"/>
                <a:t>3.  In the figure the scale bar is 1 </a:t>
              </a:r>
              <a:r>
                <a:rPr lang="en-US" sz="300" b="1" dirty="0" err="1"/>
                <a:t>μm</a:t>
              </a:r>
              <a:r>
                <a:rPr lang="en-US" sz="300" b="1" dirty="0"/>
                <a:t>. What is the </a:t>
              </a:r>
              <a:r>
                <a:rPr lang="en-US" sz="300" b="1" dirty="0" err="1"/>
                <a:t>sarcomere</a:t>
              </a:r>
              <a:r>
                <a:rPr lang="en-US" sz="300" b="1" dirty="0"/>
                <a:t> length in the figure ? (hint: estimate with marking your pencil. You can do the math with long hand.)</a:t>
              </a:r>
              <a:endParaRPr lang="en-US" sz="300" dirty="0"/>
            </a:p>
            <a:p>
              <a:pPr eaLnBrk="1" hangingPunct="1"/>
              <a:r>
                <a:rPr lang="en-US" sz="300" b="1" dirty="0"/>
                <a:t>1 </a:t>
              </a:r>
              <a:r>
                <a:rPr lang="en-US" sz="300" b="1" dirty="0" err="1"/>
                <a:t>μm</a:t>
              </a:r>
              <a:endParaRPr lang="en-US" sz="300" dirty="0"/>
            </a:p>
            <a:p>
              <a:pPr eaLnBrk="1" hangingPunct="1"/>
              <a:r>
                <a:rPr lang="en-US" sz="300" b="1" dirty="0"/>
                <a:t> </a:t>
              </a:r>
              <a:r>
                <a:rPr lang="en-US" sz="300" dirty="0"/>
                <a:t> </a:t>
              </a:r>
              <a:r>
                <a:rPr lang="en-US" sz="300" b="1" dirty="0"/>
                <a:t> </a:t>
              </a:r>
              <a:endParaRPr lang="en-US" sz="300" dirty="0"/>
            </a:p>
            <a:p>
              <a:pPr eaLnBrk="1" hangingPunct="1"/>
              <a:r>
                <a:rPr lang="en-US" sz="300" b="1" dirty="0"/>
                <a:t> </a:t>
              </a:r>
              <a:endParaRPr lang="en-US" sz="300" dirty="0"/>
            </a:p>
            <a:p>
              <a:pPr eaLnBrk="1" hangingPunct="1"/>
              <a:r>
                <a:rPr lang="en-US" sz="300" dirty="0"/>
                <a:t/>
              </a:r>
              <a:br>
                <a:rPr lang="en-US" sz="300" dirty="0"/>
              </a:br>
              <a:endParaRPr lang="en-US" sz="300" dirty="0"/>
            </a:p>
            <a:p>
              <a:pPr eaLnBrk="1" hangingPunct="1"/>
              <a:r>
                <a:rPr lang="en-US" sz="300" b="1" dirty="0"/>
                <a:t>A.</a:t>
              </a:r>
              <a:r>
                <a:rPr lang="en-US" sz="300" dirty="0"/>
                <a:t>  About 5 to 6 </a:t>
              </a:r>
              <a:r>
                <a:rPr lang="en-US" sz="300" dirty="0" err="1"/>
                <a:t>μm</a:t>
              </a:r>
              <a:r>
                <a:rPr lang="en-US" sz="300" dirty="0"/>
                <a:t>.</a:t>
              </a:r>
            </a:p>
            <a:p>
              <a:pPr eaLnBrk="1" hangingPunct="1"/>
              <a:r>
                <a:rPr lang="en-US" sz="300" b="1" dirty="0"/>
                <a:t>B. </a:t>
              </a:r>
              <a:r>
                <a:rPr lang="en-US" sz="300" dirty="0"/>
                <a:t> About 1 to 2  </a:t>
              </a:r>
              <a:r>
                <a:rPr lang="en-US" sz="300" dirty="0" err="1"/>
                <a:t>μm</a:t>
              </a:r>
              <a:r>
                <a:rPr lang="en-US" sz="300" dirty="0"/>
                <a:t>.</a:t>
              </a:r>
            </a:p>
            <a:p>
              <a:pPr eaLnBrk="1" hangingPunct="1"/>
              <a:r>
                <a:rPr lang="en-US" sz="300" b="1" dirty="0"/>
                <a:t>C.</a:t>
              </a:r>
              <a:r>
                <a:rPr lang="en-US" sz="300" dirty="0"/>
                <a:t>  About 2 to 3 </a:t>
              </a:r>
              <a:r>
                <a:rPr lang="en-US" sz="300" dirty="0" err="1"/>
                <a:t>μm</a:t>
              </a:r>
              <a:endParaRPr lang="en-US" sz="300" dirty="0"/>
            </a:p>
            <a:p>
              <a:pPr eaLnBrk="1" hangingPunct="1"/>
              <a:r>
                <a:rPr lang="en-US" sz="300" b="1" dirty="0"/>
                <a:t>D.</a:t>
              </a:r>
              <a:r>
                <a:rPr lang="en-US" sz="300" dirty="0"/>
                <a:t>  About 13 </a:t>
              </a:r>
              <a:r>
                <a:rPr lang="en-US" sz="300" dirty="0" err="1"/>
                <a:t>μm</a:t>
              </a:r>
              <a:endParaRPr lang="en-US" sz="300" dirty="0"/>
            </a:p>
            <a:p>
              <a:pPr eaLnBrk="1" hangingPunct="1"/>
              <a:r>
                <a:rPr lang="en-US" sz="300" b="1" dirty="0"/>
                <a:t>E.</a:t>
              </a:r>
              <a:r>
                <a:rPr lang="en-US" sz="300" dirty="0"/>
                <a:t>  About 3 to 4 </a:t>
              </a:r>
              <a:r>
                <a:rPr lang="en-US" sz="300" dirty="0" err="1"/>
                <a:t>μm</a:t>
              </a:r>
              <a:endParaRPr lang="en-US" sz="300" dirty="0"/>
            </a:p>
            <a:p>
              <a:pPr eaLnBrk="1" hangingPunct="1"/>
              <a:r>
                <a:rPr lang="en-US" sz="300" b="1" dirty="0"/>
                <a:t> </a:t>
              </a:r>
            </a:p>
            <a:p>
              <a:pPr eaLnBrk="1" hangingPunct="1"/>
              <a:r>
                <a:rPr lang="en-US" sz="300" b="1" dirty="0"/>
                <a:t/>
              </a:r>
              <a:br>
                <a:rPr lang="en-US" sz="300" b="1" dirty="0"/>
              </a:br>
              <a:r>
                <a:rPr lang="en-US" sz="300" b="1" dirty="0"/>
                <a:t>4. Draw in the location of “</a:t>
              </a:r>
              <a:r>
                <a:rPr lang="en-US" sz="300" b="1" dirty="0" err="1"/>
                <a:t>Titin</a:t>
              </a:r>
              <a:r>
                <a:rPr lang="en-US" sz="300" b="1" dirty="0"/>
                <a:t>”  for the middle </a:t>
              </a:r>
              <a:r>
                <a:rPr lang="en-US" sz="300" b="1" dirty="0" err="1"/>
                <a:t>sarcomere</a:t>
              </a:r>
              <a:r>
                <a:rPr lang="en-US" sz="300" b="1" dirty="0"/>
                <a:t>  for a couple of the myosin units.</a:t>
              </a:r>
            </a:p>
            <a:p>
              <a:pPr eaLnBrk="1" hangingPunct="1"/>
              <a:r>
                <a:rPr lang="en-US" sz="300" b="1" dirty="0"/>
                <a:t> </a:t>
              </a:r>
            </a:p>
            <a:p>
              <a:pPr eaLnBrk="1" hangingPunct="1"/>
              <a:r>
                <a:rPr lang="en-US" sz="300" b="1" dirty="0"/>
                <a:t>  </a:t>
              </a:r>
            </a:p>
            <a:p>
              <a:pPr eaLnBrk="1" hangingPunct="1"/>
              <a:r>
                <a:rPr lang="en-US" sz="300" b="1" dirty="0"/>
                <a:t> </a:t>
              </a:r>
            </a:p>
            <a:p>
              <a:pPr eaLnBrk="1" hangingPunct="1"/>
              <a:endParaRPr lang="en-US" sz="300" b="1" dirty="0"/>
            </a:p>
            <a:p>
              <a:pPr eaLnBrk="1" hangingPunct="1"/>
              <a:endParaRPr lang="en-US" sz="300" b="1" dirty="0"/>
            </a:p>
            <a:p>
              <a:pPr eaLnBrk="1" hangingPunct="1"/>
              <a:endParaRPr lang="en-US" sz="300" b="1" dirty="0"/>
            </a:p>
            <a:p>
              <a:pPr eaLnBrk="1" hangingPunct="1"/>
              <a:r>
                <a:rPr lang="en-US" sz="300" b="1" dirty="0"/>
                <a:t>5. Where does the calcium come from that enters human skeletal muscle cells</a:t>
              </a:r>
            </a:p>
            <a:p>
              <a:pPr eaLnBrk="1" hangingPunct="1"/>
              <a:r>
                <a:rPr lang="en-US" sz="300" dirty="0"/>
                <a:t>A.  ECF (extracellular fluid) </a:t>
              </a:r>
            </a:p>
            <a:p>
              <a:pPr eaLnBrk="1" hangingPunct="1"/>
              <a:r>
                <a:rPr lang="en-US" sz="300" dirty="0"/>
                <a:t>B.  SR (sarcoplasmic reticulum)</a:t>
              </a:r>
            </a:p>
            <a:p>
              <a:pPr eaLnBrk="1" hangingPunct="1"/>
              <a:r>
                <a:rPr lang="en-US" sz="300" dirty="0"/>
                <a:t>C.  mitochondria</a:t>
              </a:r>
            </a:p>
            <a:p>
              <a:pPr eaLnBrk="1" hangingPunct="1"/>
              <a:r>
                <a:rPr lang="en-US" sz="300" dirty="0"/>
                <a:t>D.  A, B, and C</a:t>
              </a:r>
            </a:p>
            <a:p>
              <a:pPr eaLnBrk="1" hangingPunct="1"/>
              <a:r>
                <a:rPr lang="en-US" sz="300" dirty="0"/>
                <a:t>E.  A and B</a:t>
              </a:r>
            </a:p>
            <a:p>
              <a:pPr eaLnBrk="1" hangingPunct="1"/>
              <a:r>
                <a:rPr lang="en-US" sz="300" b="1" dirty="0"/>
                <a:t> </a:t>
              </a:r>
              <a:endParaRPr lang="en-US" sz="300" dirty="0"/>
            </a:p>
            <a:p>
              <a:pPr eaLnBrk="1" hangingPunct="1"/>
              <a:r>
                <a:rPr lang="en-US" sz="300" b="1" dirty="0"/>
                <a:t>6. Which of the following best describes an isometric contraction?</a:t>
              </a:r>
              <a:endParaRPr lang="en-US" sz="300" dirty="0"/>
            </a:p>
            <a:p>
              <a:pPr eaLnBrk="1" hangingPunct="1">
                <a:buFontTx/>
                <a:buAutoNum type="alphaLcPeriod"/>
              </a:pPr>
              <a:r>
                <a:rPr lang="en-US" sz="300" dirty="0"/>
                <a:t>tension (or force) increases, but length stays the same.</a:t>
              </a:r>
            </a:p>
            <a:p>
              <a:pPr eaLnBrk="1" hangingPunct="1">
                <a:buFontTx/>
                <a:buAutoNum type="alphaLcPeriod"/>
              </a:pPr>
              <a:r>
                <a:rPr lang="en-US" sz="300" dirty="0"/>
                <a:t>tension (or force) stays the same, but length increases.</a:t>
              </a:r>
            </a:p>
            <a:p>
              <a:pPr eaLnBrk="1" hangingPunct="1">
                <a:buFontTx/>
                <a:buAutoNum type="alphaLcPeriod" startAt="3"/>
              </a:pPr>
              <a:r>
                <a:rPr lang="en-US" sz="300" dirty="0"/>
                <a:t>tension (or force) stays the same, and length stays the same.</a:t>
              </a:r>
            </a:p>
            <a:p>
              <a:pPr eaLnBrk="1" hangingPunct="1">
                <a:buFontTx/>
                <a:buAutoNum type="alphaLcPeriod" startAt="3"/>
              </a:pPr>
              <a:r>
                <a:rPr lang="en-US" sz="300" dirty="0"/>
                <a:t>tension (or force) stays the same, but length decreases.</a:t>
              </a:r>
            </a:p>
            <a:p>
              <a:pPr eaLnBrk="1" hangingPunct="1"/>
              <a:r>
                <a:rPr lang="en-US" sz="300" dirty="0"/>
                <a:t>e.   tension (or force) decreases, and length decreases.</a:t>
              </a:r>
            </a:p>
            <a:p>
              <a:pPr eaLnBrk="1" hangingPunct="1"/>
              <a:r>
                <a:rPr lang="en-US" sz="300" dirty="0"/>
                <a:t> </a:t>
              </a:r>
            </a:p>
            <a:p>
              <a:pPr eaLnBrk="1" hangingPunct="1"/>
              <a:endParaRPr lang="en-US" dirty="0"/>
            </a:p>
          </p:txBody>
        </p:sp>
        <p:sp>
          <p:nvSpPr>
            <p:cNvPr id="26" name="Text Box 30"/>
            <p:cNvSpPr txBox="1">
              <a:spLocks noChangeArrowheads="1"/>
            </p:cNvSpPr>
            <p:nvPr/>
          </p:nvSpPr>
          <p:spPr bwMode="auto">
            <a:xfrm>
              <a:off x="1763889" y="4778375"/>
              <a:ext cx="179623" cy="48727"/>
            </a:xfrm>
            <a:prstGeom prst="rect">
              <a:avLst/>
            </a:prstGeom>
            <a:noFill/>
            <a:ln w="9525">
              <a:noFill/>
              <a:miter lim="800000"/>
              <a:headEnd/>
              <a:tailEnd/>
            </a:ln>
          </p:spPr>
          <p:txBody>
            <a:bodyPr lIns="17776" tIns="8888" rIns="17776" bIns="8888">
              <a:spAutoFit/>
            </a:bodyPr>
            <a:lstStyle/>
            <a:p>
              <a:pPr eaLnBrk="1" hangingPunct="1">
                <a:spcAft>
                  <a:spcPts val="194"/>
                </a:spcAft>
              </a:pPr>
              <a:r>
                <a:rPr lang="en-US" sz="200" b="1" dirty="0">
                  <a:latin typeface="Arial" charset="0"/>
                </a:rPr>
                <a:t>1 </a:t>
              </a:r>
              <a:r>
                <a:rPr lang="en-US" sz="200" b="1" dirty="0" err="1">
                  <a:latin typeface="Arial" charset="0"/>
                </a:rPr>
                <a:t>μm</a:t>
              </a:r>
              <a:endParaRPr lang="en-US" dirty="0"/>
            </a:p>
          </p:txBody>
        </p:sp>
        <p:pic>
          <p:nvPicPr>
            <p:cNvPr id="27" name="Picture 2" descr="figure-10-02.jpg                                               0003535Eprojects                       B63F1671:"/>
            <p:cNvPicPr>
              <a:picLocks noChangeAspect="1" noChangeArrowheads="1"/>
            </p:cNvPicPr>
            <p:nvPr/>
          </p:nvPicPr>
          <p:blipFill>
            <a:blip r:embed="rId6" cstate="print"/>
            <a:srcRect t="11111" r="18544" b="27852"/>
            <a:stretch>
              <a:fillRect/>
            </a:stretch>
          </p:blipFill>
          <p:spPr bwMode="auto">
            <a:xfrm>
              <a:off x="790222" y="4857750"/>
              <a:ext cx="1138590" cy="476250"/>
            </a:xfrm>
            <a:prstGeom prst="rect">
              <a:avLst/>
            </a:prstGeom>
            <a:noFill/>
            <a:ln w="9525">
              <a:noFill/>
              <a:miter lim="800000"/>
              <a:headEnd/>
              <a:tailEnd/>
            </a:ln>
          </p:spPr>
        </p:pic>
        <p:pic>
          <p:nvPicPr>
            <p:cNvPr id="28" name="Picture 32" descr="sarcomere"/>
            <p:cNvPicPr>
              <a:picLocks noChangeAspect="1" noChangeArrowheads="1"/>
            </p:cNvPicPr>
            <p:nvPr/>
          </p:nvPicPr>
          <p:blipFill>
            <a:blip r:embed="rId7" cstate="print"/>
            <a:srcRect/>
            <a:stretch>
              <a:fillRect/>
            </a:stretch>
          </p:blipFill>
          <p:spPr bwMode="auto">
            <a:xfrm>
              <a:off x="663222" y="5556250"/>
              <a:ext cx="1170928" cy="285750"/>
            </a:xfrm>
            <a:prstGeom prst="rect">
              <a:avLst/>
            </a:prstGeom>
            <a:noFill/>
            <a:ln w="9525">
              <a:noFill/>
              <a:miter lim="800000"/>
              <a:headEnd/>
              <a:tailEnd/>
            </a:ln>
          </p:spPr>
        </p:pic>
        <p:sp>
          <p:nvSpPr>
            <p:cNvPr id="29" name="TextBox 34"/>
            <p:cNvSpPr txBox="1">
              <a:spLocks noChangeArrowheads="1"/>
            </p:cNvSpPr>
            <p:nvPr/>
          </p:nvSpPr>
          <p:spPr bwMode="auto">
            <a:xfrm>
              <a:off x="254000" y="4524375"/>
              <a:ext cx="1368778" cy="94894"/>
            </a:xfrm>
            <a:prstGeom prst="rect">
              <a:avLst/>
            </a:prstGeom>
            <a:noFill/>
            <a:ln w="9525">
              <a:noFill/>
              <a:miter lim="800000"/>
              <a:headEnd/>
              <a:tailEnd/>
            </a:ln>
          </p:spPr>
          <p:txBody>
            <a:bodyPr lIns="17776" tIns="8888" rIns="17776" bIns="8888">
              <a:spAutoFit/>
            </a:bodyPr>
            <a:lstStyle/>
            <a:p>
              <a:pPr eaLnBrk="1" hangingPunct="1"/>
              <a:r>
                <a:rPr lang="en-US" sz="500" dirty="0"/>
                <a:t>Pre Quiz </a:t>
              </a:r>
              <a:r>
                <a:rPr lang="en-US" sz="400" dirty="0"/>
                <a:t>(sample questions)</a:t>
              </a:r>
            </a:p>
          </p:txBody>
        </p:sp>
        <p:sp>
          <p:nvSpPr>
            <p:cNvPr id="30" name="TextBox 33"/>
            <p:cNvSpPr txBox="1">
              <a:spLocks noChangeArrowheads="1"/>
            </p:cNvSpPr>
            <p:nvPr/>
          </p:nvSpPr>
          <p:spPr bwMode="auto">
            <a:xfrm>
              <a:off x="2469445" y="1285875"/>
              <a:ext cx="1037777" cy="171838"/>
            </a:xfrm>
            <a:prstGeom prst="rect">
              <a:avLst/>
            </a:prstGeom>
            <a:noFill/>
            <a:ln w="9525">
              <a:noFill/>
              <a:miter lim="800000"/>
              <a:headEnd/>
              <a:tailEnd/>
            </a:ln>
          </p:spPr>
          <p:txBody>
            <a:bodyPr wrap="none" lIns="17776" tIns="8888" rIns="17776" bIns="8888">
              <a:spAutoFit/>
            </a:bodyPr>
            <a:lstStyle/>
            <a:p>
              <a:r>
                <a:rPr lang="en-US" sz="1000" dirty="0"/>
                <a:t>Middle school level</a:t>
              </a:r>
            </a:p>
          </p:txBody>
        </p:sp>
        <p:sp>
          <p:nvSpPr>
            <p:cNvPr id="31" name="TextBox 34"/>
            <p:cNvSpPr txBox="1">
              <a:spLocks noChangeArrowheads="1"/>
            </p:cNvSpPr>
            <p:nvPr/>
          </p:nvSpPr>
          <p:spPr bwMode="auto">
            <a:xfrm>
              <a:off x="2497667" y="1460500"/>
              <a:ext cx="1989667" cy="571947"/>
            </a:xfrm>
            <a:prstGeom prst="rect">
              <a:avLst/>
            </a:prstGeom>
            <a:noFill/>
            <a:ln w="9525">
              <a:noFill/>
              <a:miter lim="800000"/>
              <a:headEnd/>
              <a:tailEnd/>
            </a:ln>
          </p:spPr>
          <p:txBody>
            <a:bodyPr lIns="17776" tIns="8888" rIns="17776" bIns="8888">
              <a:spAutoFit/>
            </a:bodyPr>
            <a:lstStyle/>
            <a:p>
              <a:pPr>
                <a:lnSpc>
                  <a:spcPct val="150000"/>
                </a:lnSpc>
              </a:pPr>
              <a:r>
                <a:rPr lang="en-US" sz="300" dirty="0">
                  <a:latin typeface="Arial" charset="0"/>
                  <a:cs typeface="Arial" charset="0"/>
                </a:rPr>
                <a:t>• Provide the history of the </a:t>
              </a:r>
              <a:r>
                <a:rPr lang="en-US" sz="300" dirty="0" err="1">
                  <a:latin typeface="Arial" charset="0"/>
                  <a:cs typeface="Arial" charset="0"/>
                </a:rPr>
                <a:t>sarcomere</a:t>
              </a:r>
              <a:r>
                <a:rPr lang="en-US" sz="300" dirty="0">
                  <a:latin typeface="Arial" charset="0"/>
                  <a:cs typeface="Arial" charset="0"/>
                </a:rPr>
                <a:t> and cross sections of different bands. (2 D figures)</a:t>
              </a:r>
            </a:p>
            <a:p>
              <a:pPr>
                <a:lnSpc>
                  <a:spcPct val="150000"/>
                </a:lnSpc>
              </a:pPr>
              <a:r>
                <a:rPr lang="en-US" sz="300" dirty="0">
                  <a:latin typeface="Arial" charset="0"/>
                  <a:cs typeface="Arial" charset="0"/>
                </a:rPr>
                <a:t>• List or label the vocabulary for a </a:t>
              </a:r>
              <a:r>
                <a:rPr lang="en-US" sz="300" dirty="0" err="1">
                  <a:latin typeface="Arial" charset="0"/>
                  <a:cs typeface="Arial" charset="0"/>
                </a:rPr>
                <a:t>sarcomere</a:t>
              </a:r>
              <a:r>
                <a:rPr lang="en-US" sz="300" dirty="0">
                  <a:latin typeface="Arial" charset="0"/>
                  <a:cs typeface="Arial" charset="0"/>
                </a:rPr>
                <a:t>.</a:t>
              </a:r>
            </a:p>
            <a:p>
              <a:pPr>
                <a:lnSpc>
                  <a:spcPct val="150000"/>
                </a:lnSpc>
              </a:pPr>
              <a:r>
                <a:rPr lang="en-US" sz="300" dirty="0">
                  <a:latin typeface="Arial" charset="0"/>
                  <a:cs typeface="Arial" charset="0"/>
                </a:rPr>
                <a:t>• How do the cross sections create a banding pattern? Have the students create their models (2 D-3 D                  	models).</a:t>
              </a:r>
            </a:p>
            <a:p>
              <a:pPr>
                <a:lnSpc>
                  <a:spcPct val="150000"/>
                </a:lnSpc>
              </a:pPr>
              <a:r>
                <a:rPr lang="en-US" sz="300" dirty="0">
                  <a:latin typeface="Arial" charset="0"/>
                  <a:cs typeface="Arial" charset="0"/>
                </a:rPr>
                <a:t>• Possible use of ppt. for modeling.</a:t>
              </a:r>
            </a:p>
            <a:p>
              <a:pPr>
                <a:lnSpc>
                  <a:spcPct val="150000"/>
                </a:lnSpc>
              </a:pPr>
              <a:r>
                <a:rPr lang="en-US" sz="300" dirty="0">
                  <a:latin typeface="Arial" charset="0"/>
                  <a:cs typeface="Arial" charset="0"/>
                </a:rPr>
                <a:t>• Use tongue depressors and Velcro strips to illustrate force. Use of different numbers of patches to  </a:t>
              </a:r>
            </a:p>
            <a:p>
              <a:pPr>
                <a:lnSpc>
                  <a:spcPct val="150000"/>
                </a:lnSpc>
              </a:pPr>
              <a:r>
                <a:rPr lang="en-US" sz="300" dirty="0">
                  <a:latin typeface="Arial" charset="0"/>
                  <a:cs typeface="Arial" charset="0"/>
                </a:rPr>
                <a:t>  	mimic number of myosin heads. Probes or weights used to measure force.</a:t>
              </a:r>
            </a:p>
          </p:txBody>
        </p:sp>
        <p:sp>
          <p:nvSpPr>
            <p:cNvPr id="32" name="TextBox 35"/>
            <p:cNvSpPr txBox="1">
              <a:spLocks noChangeArrowheads="1"/>
            </p:cNvSpPr>
            <p:nvPr/>
          </p:nvSpPr>
          <p:spPr bwMode="auto">
            <a:xfrm>
              <a:off x="2497666" y="2079625"/>
              <a:ext cx="1975556" cy="325726"/>
            </a:xfrm>
            <a:prstGeom prst="rect">
              <a:avLst/>
            </a:prstGeom>
            <a:noFill/>
            <a:ln w="9525">
              <a:noFill/>
              <a:miter lim="800000"/>
              <a:headEnd/>
              <a:tailEnd/>
            </a:ln>
          </p:spPr>
          <p:txBody>
            <a:bodyPr lIns="17776" tIns="8888" rIns="17776" bIns="8888">
              <a:spAutoFit/>
            </a:bodyPr>
            <a:lstStyle/>
            <a:p>
              <a:r>
                <a:rPr lang="en-US" sz="1000" dirty="0"/>
                <a:t>Provide these figures</a:t>
              </a:r>
            </a:p>
            <a:p>
              <a:endParaRPr lang="en-US" sz="1000" dirty="0"/>
            </a:p>
          </p:txBody>
        </p:sp>
        <p:pic>
          <p:nvPicPr>
            <p:cNvPr id="33" name="Picture 2" descr="figure-10-03b.jpg                                              0003535Eprojects                       B63F1671:"/>
            <p:cNvPicPr>
              <a:picLocks noChangeAspect="1" noChangeArrowheads="1"/>
            </p:cNvPicPr>
            <p:nvPr/>
          </p:nvPicPr>
          <p:blipFill>
            <a:blip r:embed="rId8" cstate="print"/>
            <a:srcRect l="11604"/>
            <a:stretch>
              <a:fillRect/>
            </a:stretch>
          </p:blipFill>
          <p:spPr bwMode="auto">
            <a:xfrm>
              <a:off x="2681111" y="2619375"/>
              <a:ext cx="1002183" cy="335029"/>
            </a:xfrm>
            <a:prstGeom prst="rect">
              <a:avLst/>
            </a:prstGeom>
            <a:noFill/>
            <a:ln w="9525">
              <a:noFill/>
              <a:miter lim="800000"/>
              <a:headEnd/>
              <a:tailEnd/>
            </a:ln>
          </p:spPr>
        </p:pic>
        <p:pic>
          <p:nvPicPr>
            <p:cNvPr id="34" name="Picture 2" descr="figure-10-02.jpg                                               0003535Eprojects                       B63F1671:"/>
            <p:cNvPicPr>
              <a:picLocks noChangeAspect="1" noChangeArrowheads="1"/>
            </p:cNvPicPr>
            <p:nvPr/>
          </p:nvPicPr>
          <p:blipFill>
            <a:blip r:embed="rId9" cstate="print"/>
            <a:srcRect l="35760" t="11111" r="18544" b="69894"/>
            <a:stretch>
              <a:fillRect/>
            </a:stretch>
          </p:blipFill>
          <p:spPr bwMode="auto">
            <a:xfrm>
              <a:off x="2568222" y="2254250"/>
              <a:ext cx="991306" cy="229857"/>
            </a:xfrm>
            <a:prstGeom prst="rect">
              <a:avLst/>
            </a:prstGeom>
            <a:noFill/>
            <a:ln w="9525">
              <a:noFill/>
              <a:miter lim="800000"/>
              <a:headEnd/>
              <a:tailEnd/>
            </a:ln>
          </p:spPr>
        </p:pic>
        <p:cxnSp>
          <p:nvCxnSpPr>
            <p:cNvPr id="35" name="Straight Connector 41"/>
            <p:cNvCxnSpPr>
              <a:cxnSpLocks noChangeShapeType="1"/>
            </p:cNvCxnSpPr>
            <p:nvPr/>
          </p:nvCxnSpPr>
          <p:spPr bwMode="auto">
            <a:xfrm>
              <a:off x="3005667" y="2238375"/>
              <a:ext cx="0" cy="333375"/>
            </a:xfrm>
            <a:prstGeom prst="line">
              <a:avLst/>
            </a:prstGeom>
            <a:noFill/>
            <a:ln w="38100">
              <a:solidFill>
                <a:srgbClr val="FF0000"/>
              </a:solidFill>
              <a:round/>
              <a:headEnd/>
              <a:tailEnd/>
            </a:ln>
          </p:spPr>
        </p:cxnSp>
        <p:cxnSp>
          <p:nvCxnSpPr>
            <p:cNvPr id="36" name="Straight Connector 42"/>
            <p:cNvCxnSpPr>
              <a:cxnSpLocks noChangeShapeType="1"/>
            </p:cNvCxnSpPr>
            <p:nvPr/>
          </p:nvCxnSpPr>
          <p:spPr bwMode="auto">
            <a:xfrm>
              <a:off x="3189111" y="2238375"/>
              <a:ext cx="0" cy="333375"/>
            </a:xfrm>
            <a:prstGeom prst="line">
              <a:avLst/>
            </a:prstGeom>
            <a:noFill/>
            <a:ln w="38100">
              <a:solidFill>
                <a:srgbClr val="FF0000"/>
              </a:solidFill>
              <a:round/>
              <a:headEnd/>
              <a:tailEnd/>
            </a:ln>
          </p:spPr>
        </p:cxnSp>
        <p:cxnSp>
          <p:nvCxnSpPr>
            <p:cNvPr id="37" name="Straight Connector 43"/>
            <p:cNvCxnSpPr>
              <a:cxnSpLocks noChangeShapeType="1"/>
            </p:cNvCxnSpPr>
            <p:nvPr/>
          </p:nvCxnSpPr>
          <p:spPr bwMode="auto">
            <a:xfrm>
              <a:off x="3330222" y="2254250"/>
              <a:ext cx="0" cy="333375"/>
            </a:xfrm>
            <a:prstGeom prst="line">
              <a:avLst/>
            </a:prstGeom>
            <a:noFill/>
            <a:ln w="38100">
              <a:solidFill>
                <a:srgbClr val="FF0000"/>
              </a:solidFill>
              <a:round/>
              <a:headEnd/>
              <a:tailEnd/>
            </a:ln>
          </p:spPr>
        </p:cxnSp>
        <p:cxnSp>
          <p:nvCxnSpPr>
            <p:cNvPr id="38" name="Straight Connector 44"/>
            <p:cNvCxnSpPr>
              <a:cxnSpLocks noChangeShapeType="1"/>
            </p:cNvCxnSpPr>
            <p:nvPr/>
          </p:nvCxnSpPr>
          <p:spPr bwMode="auto">
            <a:xfrm flipH="1">
              <a:off x="2864556" y="2587625"/>
              <a:ext cx="141111" cy="127000"/>
            </a:xfrm>
            <a:prstGeom prst="line">
              <a:avLst/>
            </a:prstGeom>
            <a:noFill/>
            <a:ln w="38100">
              <a:solidFill>
                <a:schemeClr val="tx2"/>
              </a:solidFill>
              <a:round/>
              <a:headEnd/>
              <a:tailEnd type="arrow" w="med" len="med"/>
            </a:ln>
          </p:spPr>
        </p:cxnSp>
        <p:cxnSp>
          <p:nvCxnSpPr>
            <p:cNvPr id="39" name="Straight Connector 47"/>
            <p:cNvCxnSpPr>
              <a:cxnSpLocks noChangeShapeType="1"/>
            </p:cNvCxnSpPr>
            <p:nvPr/>
          </p:nvCxnSpPr>
          <p:spPr bwMode="auto">
            <a:xfrm>
              <a:off x="3189111" y="2571750"/>
              <a:ext cx="0" cy="95250"/>
            </a:xfrm>
            <a:prstGeom prst="line">
              <a:avLst/>
            </a:prstGeom>
            <a:noFill/>
            <a:ln w="38100">
              <a:solidFill>
                <a:schemeClr val="tx2"/>
              </a:solidFill>
              <a:round/>
              <a:headEnd/>
              <a:tailEnd type="arrow" w="med" len="med"/>
            </a:ln>
          </p:spPr>
        </p:cxnSp>
        <p:cxnSp>
          <p:nvCxnSpPr>
            <p:cNvPr id="40" name="Straight Connector 49"/>
            <p:cNvCxnSpPr>
              <a:cxnSpLocks noChangeShapeType="1"/>
            </p:cNvCxnSpPr>
            <p:nvPr/>
          </p:nvCxnSpPr>
          <p:spPr bwMode="auto">
            <a:xfrm>
              <a:off x="3330222" y="2587625"/>
              <a:ext cx="112889" cy="111125"/>
            </a:xfrm>
            <a:prstGeom prst="line">
              <a:avLst/>
            </a:prstGeom>
            <a:noFill/>
            <a:ln w="38100">
              <a:solidFill>
                <a:schemeClr val="tx2"/>
              </a:solidFill>
              <a:round/>
              <a:headEnd/>
              <a:tailEnd type="arrow" w="med" len="med"/>
            </a:ln>
          </p:spPr>
        </p:cxnSp>
        <p:sp>
          <p:nvSpPr>
            <p:cNvPr id="41" name="TextBox 51"/>
            <p:cNvSpPr txBox="1">
              <a:spLocks noChangeArrowheads="1"/>
            </p:cNvSpPr>
            <p:nvPr/>
          </p:nvSpPr>
          <p:spPr bwMode="auto">
            <a:xfrm>
              <a:off x="2554111" y="2524125"/>
              <a:ext cx="297189" cy="110283"/>
            </a:xfrm>
            <a:prstGeom prst="rect">
              <a:avLst/>
            </a:prstGeom>
            <a:noFill/>
            <a:ln w="9525">
              <a:noFill/>
              <a:miter lim="800000"/>
              <a:headEnd/>
              <a:tailEnd/>
            </a:ln>
          </p:spPr>
          <p:txBody>
            <a:bodyPr wrap="none" lIns="17776" tIns="8888" rIns="17776" bIns="8888">
              <a:spAutoFit/>
            </a:bodyPr>
            <a:lstStyle/>
            <a:p>
              <a:r>
                <a:rPr lang="en-US" sz="300" dirty="0"/>
                <a:t>Cross sections </a:t>
              </a:r>
            </a:p>
            <a:p>
              <a:r>
                <a:rPr lang="en-US" sz="300" dirty="0"/>
                <a:t>at red lines</a:t>
              </a:r>
            </a:p>
          </p:txBody>
        </p:sp>
        <p:sp>
          <p:nvSpPr>
            <p:cNvPr id="42" name="Rectangle 52"/>
            <p:cNvSpPr>
              <a:spLocks noChangeArrowheads="1"/>
            </p:cNvSpPr>
            <p:nvPr/>
          </p:nvSpPr>
          <p:spPr bwMode="auto">
            <a:xfrm>
              <a:off x="2497667" y="2095500"/>
              <a:ext cx="2130778" cy="968375"/>
            </a:xfrm>
            <a:prstGeom prst="rect">
              <a:avLst/>
            </a:prstGeom>
            <a:noFill/>
            <a:ln w="28575">
              <a:solidFill>
                <a:srgbClr val="000000"/>
              </a:solidFill>
              <a:round/>
              <a:headEnd/>
              <a:tailEnd/>
            </a:ln>
          </p:spPr>
          <p:txBody>
            <a:bodyPr lIns="17776" tIns="8888" rIns="17776" bIns="8888"/>
            <a:lstStyle/>
            <a:p>
              <a:pPr algn="ctr" eaLnBrk="1" hangingPunct="1"/>
              <a:endParaRPr lang="en-US"/>
            </a:p>
          </p:txBody>
        </p:sp>
        <p:sp>
          <p:nvSpPr>
            <p:cNvPr id="43" name="TextBox 53"/>
            <p:cNvSpPr txBox="1">
              <a:spLocks noChangeArrowheads="1"/>
            </p:cNvSpPr>
            <p:nvPr/>
          </p:nvSpPr>
          <p:spPr bwMode="auto">
            <a:xfrm>
              <a:off x="3795889" y="2127250"/>
              <a:ext cx="747889" cy="110283"/>
            </a:xfrm>
            <a:prstGeom prst="rect">
              <a:avLst/>
            </a:prstGeom>
            <a:noFill/>
            <a:ln w="9525">
              <a:noFill/>
              <a:miter lim="800000"/>
              <a:headEnd/>
              <a:tailEnd/>
            </a:ln>
          </p:spPr>
          <p:txBody>
            <a:bodyPr lIns="17776" tIns="8888" rIns="17776" bIns="8888">
              <a:spAutoFit/>
            </a:bodyPr>
            <a:lstStyle/>
            <a:p>
              <a:r>
                <a:rPr lang="en-US" sz="300" dirty="0"/>
                <a:t>Show stretched  and contracted</a:t>
              </a:r>
            </a:p>
            <a:p>
              <a:r>
                <a:rPr lang="en-US" sz="300" dirty="0"/>
                <a:t>states of </a:t>
              </a:r>
              <a:r>
                <a:rPr lang="en-US" sz="300" dirty="0" err="1"/>
                <a:t>sarcomere</a:t>
              </a:r>
              <a:endParaRPr lang="en-US" sz="300" dirty="0"/>
            </a:p>
          </p:txBody>
        </p:sp>
        <p:sp>
          <p:nvSpPr>
            <p:cNvPr id="44" name="TextBox 56"/>
            <p:cNvSpPr txBox="1">
              <a:spLocks noChangeArrowheads="1"/>
            </p:cNvSpPr>
            <p:nvPr/>
          </p:nvSpPr>
          <p:spPr bwMode="auto">
            <a:xfrm>
              <a:off x="2963333" y="2968625"/>
              <a:ext cx="1213556" cy="64116"/>
            </a:xfrm>
            <a:prstGeom prst="rect">
              <a:avLst/>
            </a:prstGeom>
            <a:noFill/>
            <a:ln w="9525">
              <a:noFill/>
              <a:miter lim="800000"/>
              <a:headEnd/>
              <a:tailEnd/>
            </a:ln>
          </p:spPr>
          <p:txBody>
            <a:bodyPr lIns="17776" tIns="8888" rIns="17776" bIns="8888">
              <a:spAutoFit/>
            </a:bodyPr>
            <a:lstStyle/>
            <a:p>
              <a:r>
                <a:rPr lang="en-US" sz="300" dirty="0">
                  <a:solidFill>
                    <a:schemeClr val="accent2"/>
                  </a:solidFill>
                </a:rPr>
                <a:t> Students try to determine 3D structures from cross sections</a:t>
              </a:r>
            </a:p>
          </p:txBody>
        </p:sp>
        <p:grpSp>
          <p:nvGrpSpPr>
            <p:cNvPr id="45" name="Group 60"/>
            <p:cNvGrpSpPr>
              <a:grpSpLocks/>
            </p:cNvGrpSpPr>
            <p:nvPr/>
          </p:nvGrpSpPr>
          <p:grpSpPr bwMode="auto">
            <a:xfrm>
              <a:off x="3795889" y="2301875"/>
              <a:ext cx="650875" cy="603250"/>
              <a:chOff x="20421600" y="11430000"/>
              <a:chExt cx="3514725" cy="2895600"/>
            </a:xfrm>
          </p:grpSpPr>
          <p:pic>
            <p:nvPicPr>
              <p:cNvPr id="90" name="Picture 35" descr="front"/>
              <p:cNvPicPr>
                <a:picLocks noChangeAspect="1" noChangeArrowheads="1"/>
              </p:cNvPicPr>
              <p:nvPr/>
            </p:nvPicPr>
            <p:blipFill>
              <a:blip r:embed="rId10" cstate="print"/>
              <a:srcRect l="62538" t="36563" b="13712"/>
              <a:stretch>
                <a:fillRect/>
              </a:stretch>
            </p:blipFill>
            <p:spPr bwMode="auto">
              <a:xfrm>
                <a:off x="20421600" y="11734800"/>
                <a:ext cx="3514725" cy="2590800"/>
              </a:xfrm>
              <a:prstGeom prst="rect">
                <a:avLst/>
              </a:prstGeom>
              <a:noFill/>
              <a:ln w="9525">
                <a:noFill/>
                <a:miter lim="800000"/>
                <a:headEnd/>
                <a:tailEnd/>
              </a:ln>
            </p:spPr>
          </p:pic>
          <p:sp>
            <p:nvSpPr>
              <p:cNvPr id="91" name="TextBox 57"/>
              <p:cNvSpPr txBox="1">
                <a:spLocks noChangeArrowheads="1"/>
              </p:cNvSpPr>
              <p:nvPr/>
            </p:nvSpPr>
            <p:spPr bwMode="auto">
              <a:xfrm>
                <a:off x="21640801" y="11430000"/>
                <a:ext cx="1880129" cy="664795"/>
              </a:xfrm>
              <a:prstGeom prst="rect">
                <a:avLst/>
              </a:prstGeom>
              <a:noFill/>
              <a:ln w="9525">
                <a:noFill/>
                <a:miter lim="800000"/>
                <a:headEnd/>
                <a:tailEnd/>
              </a:ln>
            </p:spPr>
            <p:txBody>
              <a:bodyPr wrap="none">
                <a:spAutoFit/>
              </a:bodyPr>
              <a:lstStyle/>
              <a:p>
                <a:r>
                  <a:rPr lang="en-US" sz="300" dirty="0"/>
                  <a:t>Stretched</a:t>
                </a:r>
              </a:p>
            </p:txBody>
          </p:sp>
          <p:sp>
            <p:nvSpPr>
              <p:cNvPr id="92" name="Rectangle 59"/>
              <p:cNvSpPr>
                <a:spLocks noChangeArrowheads="1"/>
              </p:cNvSpPr>
              <p:nvPr/>
            </p:nvSpPr>
            <p:spPr bwMode="auto">
              <a:xfrm>
                <a:off x="20574000" y="12573000"/>
                <a:ext cx="3352800" cy="838200"/>
              </a:xfrm>
              <a:prstGeom prst="rect">
                <a:avLst/>
              </a:prstGeom>
              <a:solidFill>
                <a:schemeClr val="bg1"/>
              </a:solidFill>
              <a:ln w="25400">
                <a:noFill/>
                <a:round/>
                <a:headEnd/>
                <a:tailEnd/>
              </a:ln>
            </p:spPr>
            <p:txBody>
              <a:bodyPr/>
              <a:lstStyle/>
              <a:p>
                <a:pPr algn="ctr" eaLnBrk="1" hangingPunct="1"/>
                <a:endParaRPr lang="en-US"/>
              </a:p>
            </p:txBody>
          </p:sp>
          <p:sp>
            <p:nvSpPr>
              <p:cNvPr id="93" name="TextBox 58"/>
              <p:cNvSpPr txBox="1">
                <a:spLocks noChangeArrowheads="1"/>
              </p:cNvSpPr>
              <p:nvPr/>
            </p:nvSpPr>
            <p:spPr bwMode="auto">
              <a:xfrm>
                <a:off x="21793200" y="13030200"/>
                <a:ext cx="1741630" cy="664795"/>
              </a:xfrm>
              <a:prstGeom prst="rect">
                <a:avLst/>
              </a:prstGeom>
              <a:noFill/>
              <a:ln w="9525">
                <a:noFill/>
                <a:miter lim="800000"/>
                <a:headEnd/>
                <a:tailEnd/>
              </a:ln>
            </p:spPr>
            <p:txBody>
              <a:bodyPr wrap="none">
                <a:spAutoFit/>
              </a:bodyPr>
              <a:lstStyle/>
              <a:p>
                <a:r>
                  <a:rPr lang="en-US" sz="300" dirty="0"/>
                  <a:t>Relaxed</a:t>
                </a:r>
              </a:p>
            </p:txBody>
          </p:sp>
        </p:grpSp>
        <p:sp>
          <p:nvSpPr>
            <p:cNvPr id="46" name="Rectangle 61"/>
            <p:cNvSpPr>
              <a:spLocks noChangeArrowheads="1"/>
            </p:cNvSpPr>
            <p:nvPr/>
          </p:nvSpPr>
          <p:spPr bwMode="auto">
            <a:xfrm>
              <a:off x="5489222" y="1301750"/>
              <a:ext cx="1284111" cy="142875"/>
            </a:xfrm>
            <a:prstGeom prst="rect">
              <a:avLst/>
            </a:prstGeom>
            <a:solidFill>
              <a:schemeClr val="accent1"/>
            </a:solidFill>
            <a:ln w="25400">
              <a:noFill/>
              <a:round/>
              <a:headEnd/>
              <a:tailEnd/>
            </a:ln>
          </p:spPr>
          <p:txBody>
            <a:bodyPr lIns="17776" tIns="8888" rIns="17776" bIns="8888"/>
            <a:lstStyle/>
            <a:p>
              <a:pPr eaLnBrk="1" hangingPunct="1"/>
              <a:r>
                <a:rPr lang="en-US" sz="500" dirty="0"/>
                <a:t>Students determine force in relation to known anatomy of myosin heads attached to actin</a:t>
              </a:r>
            </a:p>
          </p:txBody>
        </p:sp>
        <p:sp>
          <p:nvSpPr>
            <p:cNvPr id="47" name="Rectangle 63"/>
            <p:cNvSpPr>
              <a:spLocks noChangeArrowheads="1"/>
            </p:cNvSpPr>
            <p:nvPr/>
          </p:nvSpPr>
          <p:spPr bwMode="auto">
            <a:xfrm>
              <a:off x="4670778" y="1270000"/>
              <a:ext cx="776111" cy="1778000"/>
            </a:xfrm>
            <a:prstGeom prst="rect">
              <a:avLst/>
            </a:prstGeom>
            <a:solidFill>
              <a:schemeClr val="accent1"/>
            </a:solidFill>
            <a:ln w="25400">
              <a:solidFill>
                <a:srgbClr val="000000"/>
              </a:solidFill>
              <a:round/>
              <a:headEnd/>
              <a:tailEnd/>
            </a:ln>
          </p:spPr>
          <p:txBody>
            <a:bodyPr lIns="17776" tIns="8888" rIns="17776" bIns="8888"/>
            <a:lstStyle/>
            <a:p>
              <a:pPr eaLnBrk="1" hangingPunct="1"/>
              <a:r>
                <a:rPr lang="en-US" sz="500" dirty="0"/>
                <a:t>Students learn anatomy and names of structures</a:t>
              </a:r>
            </a:p>
          </p:txBody>
        </p:sp>
        <p:pic>
          <p:nvPicPr>
            <p:cNvPr id="48" name="Picture 2" descr="figure-10-01.jpg                                               0003535Eprojects                       B63F1671:"/>
            <p:cNvPicPr>
              <a:picLocks noChangeAspect="1" noChangeArrowheads="1"/>
            </p:cNvPicPr>
            <p:nvPr/>
          </p:nvPicPr>
          <p:blipFill>
            <a:blip r:embed="rId11" cstate="print"/>
            <a:srcRect/>
            <a:stretch>
              <a:fillRect/>
            </a:stretch>
          </p:blipFill>
          <p:spPr bwMode="auto">
            <a:xfrm>
              <a:off x="4699000" y="1666875"/>
              <a:ext cx="747889" cy="1350698"/>
            </a:xfrm>
            <a:prstGeom prst="rect">
              <a:avLst/>
            </a:prstGeom>
            <a:noFill/>
            <a:ln w="9525">
              <a:noFill/>
              <a:miter lim="800000"/>
              <a:headEnd/>
              <a:tailEnd/>
            </a:ln>
          </p:spPr>
        </p:pic>
        <p:sp>
          <p:nvSpPr>
            <p:cNvPr id="49" name="TextBox 65"/>
            <p:cNvSpPr txBox="1">
              <a:spLocks noChangeArrowheads="1"/>
            </p:cNvSpPr>
            <p:nvPr/>
          </p:nvSpPr>
          <p:spPr bwMode="auto">
            <a:xfrm>
              <a:off x="4684889" y="1508125"/>
              <a:ext cx="790222" cy="110283"/>
            </a:xfrm>
            <a:prstGeom prst="rect">
              <a:avLst/>
            </a:prstGeom>
            <a:noFill/>
            <a:ln w="9525">
              <a:noFill/>
              <a:miter lim="800000"/>
              <a:headEnd/>
              <a:tailEnd/>
            </a:ln>
          </p:spPr>
          <p:txBody>
            <a:bodyPr lIns="17776" tIns="8888" rIns="17776" bIns="8888">
              <a:spAutoFit/>
            </a:bodyPr>
            <a:lstStyle/>
            <a:p>
              <a:r>
                <a:rPr lang="en-US" sz="300" dirty="0"/>
                <a:t>Provide list of names and students label on drawing (sample below).</a:t>
              </a:r>
            </a:p>
          </p:txBody>
        </p:sp>
        <p:sp>
          <p:nvSpPr>
            <p:cNvPr id="50" name="TextBox 66"/>
            <p:cNvSpPr txBox="1">
              <a:spLocks noChangeArrowheads="1"/>
            </p:cNvSpPr>
            <p:nvPr/>
          </p:nvSpPr>
          <p:spPr bwMode="auto">
            <a:xfrm>
              <a:off x="2497667" y="3233870"/>
              <a:ext cx="909536" cy="171838"/>
            </a:xfrm>
            <a:prstGeom prst="rect">
              <a:avLst/>
            </a:prstGeom>
            <a:noFill/>
            <a:ln w="9525">
              <a:noFill/>
              <a:miter lim="800000"/>
              <a:headEnd/>
              <a:tailEnd/>
            </a:ln>
          </p:spPr>
          <p:txBody>
            <a:bodyPr wrap="none" lIns="17776" tIns="8888" rIns="17776" bIns="8888">
              <a:spAutoFit/>
            </a:bodyPr>
            <a:lstStyle/>
            <a:p>
              <a:r>
                <a:rPr lang="en-US" sz="1000" dirty="0"/>
                <a:t>High school level</a:t>
              </a:r>
            </a:p>
          </p:txBody>
        </p:sp>
        <p:sp>
          <p:nvSpPr>
            <p:cNvPr id="51" name="TextBox 67"/>
            <p:cNvSpPr txBox="1">
              <a:spLocks noChangeArrowheads="1"/>
            </p:cNvSpPr>
            <p:nvPr/>
          </p:nvSpPr>
          <p:spPr bwMode="auto">
            <a:xfrm>
              <a:off x="2511778" y="3397250"/>
              <a:ext cx="1651000" cy="433448"/>
            </a:xfrm>
            <a:prstGeom prst="rect">
              <a:avLst/>
            </a:prstGeom>
            <a:noFill/>
            <a:ln w="9525">
              <a:noFill/>
              <a:miter lim="800000"/>
              <a:headEnd/>
              <a:tailEnd/>
            </a:ln>
          </p:spPr>
          <p:txBody>
            <a:bodyPr lIns="17776" tIns="8888" rIns="17776" bIns="8888">
              <a:spAutoFit/>
            </a:bodyPr>
            <a:lstStyle/>
            <a:p>
              <a:pPr>
                <a:lnSpc>
                  <a:spcPct val="150000"/>
                </a:lnSpc>
              </a:pPr>
              <a:r>
                <a:rPr lang="en-US" sz="300" dirty="0">
                  <a:latin typeface="Arial" charset="0"/>
                  <a:cs typeface="Arial" charset="0"/>
                </a:rPr>
                <a:t>• Discussion of muscle cells and disease.</a:t>
              </a:r>
            </a:p>
            <a:p>
              <a:pPr>
                <a:lnSpc>
                  <a:spcPct val="150000"/>
                </a:lnSpc>
              </a:pPr>
              <a:r>
                <a:rPr lang="en-US" sz="300" dirty="0">
                  <a:latin typeface="Arial" charset="0"/>
                  <a:cs typeface="Arial" charset="0"/>
                </a:rPr>
                <a:t>• Discussion of muscular dystrophy.</a:t>
              </a:r>
            </a:p>
            <a:p>
              <a:pPr>
                <a:lnSpc>
                  <a:spcPct val="150000"/>
                </a:lnSpc>
              </a:pPr>
              <a:r>
                <a:rPr lang="en-US" sz="300" dirty="0">
                  <a:latin typeface="Arial" charset="0"/>
                  <a:cs typeface="Arial" charset="0"/>
                </a:rPr>
                <a:t>• Create muscular dystrophy models to give example as to how the disease works. </a:t>
              </a:r>
            </a:p>
            <a:p>
              <a:pPr>
                <a:lnSpc>
                  <a:spcPct val="150000"/>
                </a:lnSpc>
              </a:pPr>
              <a:r>
                <a:rPr lang="en-US" sz="300" dirty="0">
                  <a:latin typeface="Arial" charset="0"/>
                  <a:cs typeface="Arial" charset="0"/>
                </a:rPr>
                <a:t>	(build up from Middle school models)</a:t>
              </a:r>
            </a:p>
            <a:p>
              <a:pPr>
                <a:lnSpc>
                  <a:spcPct val="150000"/>
                </a:lnSpc>
              </a:pPr>
              <a:r>
                <a:rPr lang="en-US" sz="300" dirty="0">
                  <a:latin typeface="Arial" charset="0"/>
                  <a:cs typeface="Arial" charset="0"/>
                </a:rPr>
                <a:t>• Descriptive explanation of the disease and treatments prognosis</a:t>
              </a:r>
            </a:p>
            <a:p>
              <a:pPr>
                <a:lnSpc>
                  <a:spcPct val="150000"/>
                </a:lnSpc>
              </a:pPr>
              <a:r>
                <a:rPr lang="en-US" sz="300" dirty="0">
                  <a:latin typeface="Arial" charset="0"/>
                  <a:cs typeface="Arial" charset="0"/>
                </a:rPr>
                <a:t>• 3D modeling with </a:t>
              </a:r>
              <a:r>
                <a:rPr lang="en-US" sz="300" dirty="0" err="1">
                  <a:latin typeface="Arial" charset="0"/>
                  <a:cs typeface="Arial" charset="0"/>
                </a:rPr>
                <a:t>SketchUp</a:t>
              </a:r>
              <a:r>
                <a:rPr lang="en-US" sz="300" dirty="0">
                  <a:latin typeface="Arial" charset="0"/>
                  <a:cs typeface="Arial" charset="0"/>
                </a:rPr>
                <a:t> or </a:t>
              </a:r>
              <a:r>
                <a:rPr lang="en-US" sz="300" dirty="0" err="1">
                  <a:latin typeface="Arial" charset="0"/>
                  <a:cs typeface="Arial" charset="0"/>
                </a:rPr>
                <a:t>ppt</a:t>
              </a:r>
              <a:endParaRPr lang="en-US" dirty="0"/>
            </a:p>
          </p:txBody>
        </p:sp>
        <p:sp>
          <p:nvSpPr>
            <p:cNvPr id="52" name="TextBox 1"/>
            <p:cNvSpPr txBox="1">
              <a:spLocks noChangeArrowheads="1"/>
            </p:cNvSpPr>
            <p:nvPr/>
          </p:nvSpPr>
          <p:spPr bwMode="auto">
            <a:xfrm>
              <a:off x="2527065" y="3978672"/>
              <a:ext cx="1622778" cy="1064390"/>
            </a:xfrm>
            <a:prstGeom prst="rect">
              <a:avLst/>
            </a:prstGeom>
            <a:noFill/>
            <a:ln w="9525">
              <a:noFill/>
              <a:miter lim="800000"/>
              <a:headEnd/>
              <a:tailEnd/>
            </a:ln>
          </p:spPr>
          <p:txBody>
            <a:bodyPr lIns="17776" tIns="8888" rIns="17776" bIns="8888">
              <a:spAutoFit/>
            </a:bodyPr>
            <a:lstStyle/>
            <a:p>
              <a:r>
                <a:rPr lang="en-US" sz="400" b="1" dirty="0">
                  <a:latin typeface="Arial" charset="0"/>
                  <a:cs typeface="Arial" charset="0"/>
                </a:rPr>
                <a:t>The class problem:</a:t>
              </a:r>
            </a:p>
            <a:p>
              <a:r>
                <a:rPr lang="en-US" sz="400" dirty="0">
                  <a:latin typeface="Arial" charset="0"/>
                  <a:cs typeface="Arial" charset="0"/>
                </a:rPr>
                <a:t>A fellow student in your class is asking for the whole class to help him understand his disease. He has been informed that he has the beginning stages of muscular dystrophy, but when he asked the doctor about it, he said that he would refer him to a help group about dealing with the disease, and the details of the disease seemed confusing to him.  After talking with the parents, the teacher is allowing the class to help the student learn more about the disease. The teacher wants to know what level of knowledge the class has about the disease, so she made a short quiz for the class for you to take. She is dividing the class up in groups to work on various aspects of this project. One group is to conduct a literature search about the disease and then they are to compile information in the form of a presentation. A second group is to understand the basic anatomy and physiology of the disease and then explain it to the class. A third group is to build a physical model to explain the physical and mechanistic issues with this disease.</a:t>
              </a:r>
            </a:p>
          </p:txBody>
        </p:sp>
        <p:sp>
          <p:nvSpPr>
            <p:cNvPr id="53" name="Rectangle 2"/>
            <p:cNvSpPr>
              <a:spLocks noChangeArrowheads="1"/>
            </p:cNvSpPr>
            <p:nvPr/>
          </p:nvSpPr>
          <p:spPr bwMode="auto">
            <a:xfrm>
              <a:off x="2511778" y="3946922"/>
              <a:ext cx="1651000" cy="1037828"/>
            </a:xfrm>
            <a:prstGeom prst="rect">
              <a:avLst/>
            </a:prstGeom>
            <a:noFill/>
            <a:ln w="28575">
              <a:solidFill>
                <a:srgbClr val="000000"/>
              </a:solidFill>
              <a:round/>
              <a:headEnd/>
              <a:tailEnd/>
            </a:ln>
          </p:spPr>
          <p:txBody>
            <a:bodyPr lIns="17776" tIns="8888" rIns="17776" bIns="8888"/>
            <a:lstStyle/>
            <a:p>
              <a:pPr algn="ctr" eaLnBrk="1" hangingPunct="1"/>
              <a:endParaRPr lang="en-US"/>
            </a:p>
          </p:txBody>
        </p:sp>
        <p:pic>
          <p:nvPicPr>
            <p:cNvPr id="54" name="Picture 1"/>
            <p:cNvPicPr>
              <a:picLocks noChangeAspect="1"/>
            </p:cNvPicPr>
            <p:nvPr/>
          </p:nvPicPr>
          <p:blipFill>
            <a:blip r:embed="rId12" cstate="print"/>
            <a:srcRect/>
            <a:stretch>
              <a:fillRect/>
            </a:stretch>
          </p:blipFill>
          <p:spPr bwMode="auto">
            <a:xfrm>
              <a:off x="2568222" y="5889625"/>
              <a:ext cx="1354667" cy="674688"/>
            </a:xfrm>
            <a:prstGeom prst="rect">
              <a:avLst/>
            </a:prstGeom>
            <a:noFill/>
            <a:ln w="9525">
              <a:noFill/>
              <a:miter lim="800000"/>
              <a:headEnd/>
              <a:tailEnd/>
            </a:ln>
          </p:spPr>
        </p:pic>
        <p:pic>
          <p:nvPicPr>
            <p:cNvPr id="55" name="Picture 63" descr="EJQKBHjk5LIJgFMd8yn_eWzriIxo8jq-bIYA2DF04_k.jpeg"/>
            <p:cNvPicPr>
              <a:picLocks noChangeAspect="1"/>
            </p:cNvPicPr>
            <p:nvPr/>
          </p:nvPicPr>
          <p:blipFill>
            <a:blip r:embed="rId13" cstate="print"/>
            <a:srcRect/>
            <a:stretch>
              <a:fillRect/>
            </a:stretch>
          </p:blipFill>
          <p:spPr bwMode="auto">
            <a:xfrm>
              <a:off x="5461000" y="1952625"/>
              <a:ext cx="363361" cy="545042"/>
            </a:xfrm>
            <a:prstGeom prst="rect">
              <a:avLst/>
            </a:prstGeom>
            <a:noFill/>
            <a:ln w="19050">
              <a:solidFill>
                <a:schemeClr val="tx1"/>
              </a:solidFill>
              <a:miter lim="800000"/>
              <a:headEnd/>
              <a:tailEnd/>
            </a:ln>
          </p:spPr>
        </p:pic>
        <p:pic>
          <p:nvPicPr>
            <p:cNvPr id="56" name="Picture 65" descr="LjKMMZK28NylkIi6FqUnGGQ4ZEO5wiRoayYgJE0ieLA.jpeg"/>
            <p:cNvPicPr>
              <a:picLocks noChangeAspect="1"/>
            </p:cNvPicPr>
            <p:nvPr/>
          </p:nvPicPr>
          <p:blipFill>
            <a:blip r:embed="rId14" cstate="print"/>
            <a:srcRect/>
            <a:stretch>
              <a:fillRect/>
            </a:stretch>
          </p:blipFill>
          <p:spPr bwMode="auto">
            <a:xfrm>
              <a:off x="5884333" y="1968500"/>
              <a:ext cx="349250" cy="523875"/>
            </a:xfrm>
            <a:prstGeom prst="rect">
              <a:avLst/>
            </a:prstGeom>
            <a:noFill/>
            <a:ln w="19050">
              <a:solidFill>
                <a:schemeClr val="tx1"/>
              </a:solidFill>
              <a:miter lim="800000"/>
              <a:headEnd/>
              <a:tailEnd/>
            </a:ln>
          </p:spPr>
        </p:pic>
        <p:pic>
          <p:nvPicPr>
            <p:cNvPr id="57" name="Picture 71" descr="gLYq5lukEIfcqb4zxC7UZ5wRgEeiQbYVlp2KEvarTgM,jAZsTDTPcQCOp_cu3HmWS1Qg60JLFkevAj5soPeoeGY.jpeg"/>
            <p:cNvPicPr>
              <a:picLocks noChangeAspect="1"/>
            </p:cNvPicPr>
            <p:nvPr/>
          </p:nvPicPr>
          <p:blipFill>
            <a:blip r:embed="rId15" cstate="print"/>
            <a:srcRect/>
            <a:stretch>
              <a:fillRect/>
            </a:stretch>
          </p:blipFill>
          <p:spPr bwMode="auto">
            <a:xfrm>
              <a:off x="6787445" y="2100792"/>
              <a:ext cx="945444" cy="772583"/>
            </a:xfrm>
            <a:prstGeom prst="rect">
              <a:avLst/>
            </a:prstGeom>
            <a:noFill/>
            <a:ln w="9525">
              <a:noFill/>
              <a:miter lim="800000"/>
              <a:headEnd/>
              <a:tailEnd/>
            </a:ln>
          </p:spPr>
        </p:pic>
        <p:pic>
          <p:nvPicPr>
            <p:cNvPr id="58" name="Picture 73" descr="y1m4H8mq_AP2Bki65F_LVBwHCdD6KL6iRWDZ8fMbe3w,4qVSitkkbOvoHMNb0GoZbF1GlXRvbJuJfQxC6JLVUwg.jpeg"/>
            <p:cNvPicPr>
              <a:picLocks noChangeAspect="1"/>
            </p:cNvPicPr>
            <p:nvPr/>
          </p:nvPicPr>
          <p:blipFill>
            <a:blip r:embed="rId16" cstate="print"/>
            <a:srcRect/>
            <a:stretch>
              <a:fillRect/>
            </a:stretch>
          </p:blipFill>
          <p:spPr bwMode="auto">
            <a:xfrm>
              <a:off x="4303889" y="3730625"/>
              <a:ext cx="771407" cy="841375"/>
            </a:xfrm>
            <a:prstGeom prst="rect">
              <a:avLst/>
            </a:prstGeom>
            <a:noFill/>
            <a:ln w="9525">
              <a:noFill/>
              <a:miter lim="800000"/>
              <a:headEnd/>
              <a:tailEnd/>
            </a:ln>
          </p:spPr>
        </p:pic>
        <p:pic>
          <p:nvPicPr>
            <p:cNvPr id="59" name="Picture 74" descr="tX4WCJmO4cYNVINW8wvhxwDCN32Rzy1b5AKWuCCcPjs,aBcUeuzmPhT8DOY62AN3X9JM6YBAu77xjoKWpF-vQAY.jpeg"/>
            <p:cNvPicPr>
              <a:picLocks noChangeAspect="1"/>
            </p:cNvPicPr>
            <p:nvPr/>
          </p:nvPicPr>
          <p:blipFill>
            <a:blip r:embed="rId17" cstate="print"/>
            <a:srcRect/>
            <a:stretch>
              <a:fillRect/>
            </a:stretch>
          </p:blipFill>
          <p:spPr bwMode="auto">
            <a:xfrm>
              <a:off x="4303889" y="4651375"/>
              <a:ext cx="719667" cy="841375"/>
            </a:xfrm>
            <a:prstGeom prst="rect">
              <a:avLst/>
            </a:prstGeom>
            <a:noFill/>
            <a:ln w="9525">
              <a:noFill/>
              <a:miter lim="800000"/>
              <a:headEnd/>
              <a:tailEnd/>
            </a:ln>
          </p:spPr>
        </p:pic>
        <p:pic>
          <p:nvPicPr>
            <p:cNvPr id="60" name="Picture 70" descr="Sketchup Collage.jpg"/>
            <p:cNvPicPr>
              <a:picLocks noChangeAspect="1"/>
            </p:cNvPicPr>
            <p:nvPr/>
          </p:nvPicPr>
          <p:blipFill>
            <a:blip r:embed="rId18" cstate="print"/>
            <a:srcRect/>
            <a:stretch>
              <a:fillRect/>
            </a:stretch>
          </p:blipFill>
          <p:spPr bwMode="auto">
            <a:xfrm>
              <a:off x="5277556" y="3794125"/>
              <a:ext cx="1209146" cy="2635250"/>
            </a:xfrm>
            <a:prstGeom prst="rect">
              <a:avLst/>
            </a:prstGeom>
            <a:noFill/>
            <a:ln w="9525">
              <a:noFill/>
              <a:miter lim="800000"/>
              <a:headEnd/>
              <a:tailEnd/>
            </a:ln>
          </p:spPr>
        </p:pic>
        <p:pic>
          <p:nvPicPr>
            <p:cNvPr id="61" name="Picture 72"/>
            <p:cNvPicPr>
              <a:picLocks noChangeAspect="1" noChangeArrowheads="1"/>
            </p:cNvPicPr>
            <p:nvPr/>
          </p:nvPicPr>
          <p:blipFill>
            <a:blip r:embed="rId19" cstate="print"/>
            <a:srcRect/>
            <a:stretch>
              <a:fillRect/>
            </a:stretch>
          </p:blipFill>
          <p:spPr bwMode="auto">
            <a:xfrm>
              <a:off x="4219222" y="1254125"/>
              <a:ext cx="366889" cy="412750"/>
            </a:xfrm>
            <a:prstGeom prst="rect">
              <a:avLst/>
            </a:prstGeom>
            <a:noFill/>
            <a:ln w="9525">
              <a:noFill/>
              <a:miter lim="800000"/>
              <a:headEnd/>
              <a:tailEnd/>
            </a:ln>
          </p:spPr>
        </p:pic>
        <p:sp>
          <p:nvSpPr>
            <p:cNvPr id="62" name="Rectangle 61"/>
            <p:cNvSpPr/>
            <p:nvPr/>
          </p:nvSpPr>
          <p:spPr bwMode="auto">
            <a:xfrm>
              <a:off x="5461000" y="1270000"/>
              <a:ext cx="1270000" cy="1778000"/>
            </a:xfrm>
            <a:prstGeom prst="rect">
              <a:avLst/>
            </a:prstGeom>
            <a:noFill/>
            <a:ln w="25400" cap="flat" cmpd="sng" algn="ctr">
              <a:solidFill>
                <a:srgbClr val="000000"/>
              </a:solidFill>
              <a:prstDash val="solid"/>
              <a:round/>
              <a:headEnd type="none" w="med" len="med"/>
              <a:tailEnd type="none" w="med" len="med"/>
            </a:ln>
            <a:effectLst/>
          </p:spPr>
          <p:txBody>
            <a:bodyPr lIns="17776" tIns="8888" rIns="17776" bIns="8888"/>
            <a:lstStyle/>
            <a:p>
              <a:pPr algn="ctr" eaLnBrk="1" hangingPunct="1">
                <a:defRPr/>
              </a:pPr>
              <a:endParaRPr lang="en-US">
                <a:ln w="28575">
                  <a:solidFill>
                    <a:schemeClr val="tx1"/>
                  </a:solidFill>
                </a:ln>
                <a:latin typeface="Gill Sans" charset="0"/>
                <a:ea typeface="ヒラギノ角ゴ ProN W3" charset="0"/>
                <a:cs typeface="ヒラギノ角ゴ ProN W3" charset="0"/>
                <a:sym typeface="Gill Sans" charset="0"/>
              </a:endParaRPr>
            </a:p>
          </p:txBody>
        </p:sp>
        <p:sp>
          <p:nvSpPr>
            <p:cNvPr id="63" name="TextBox 73"/>
            <p:cNvSpPr txBox="1">
              <a:spLocks noChangeArrowheads="1"/>
            </p:cNvSpPr>
            <p:nvPr/>
          </p:nvSpPr>
          <p:spPr bwMode="auto">
            <a:xfrm>
              <a:off x="5489222" y="1476375"/>
              <a:ext cx="1199444" cy="448837"/>
            </a:xfrm>
            <a:prstGeom prst="rect">
              <a:avLst/>
            </a:prstGeom>
            <a:noFill/>
            <a:ln w="9525">
              <a:noFill/>
              <a:miter lim="800000"/>
              <a:headEnd/>
              <a:tailEnd/>
            </a:ln>
          </p:spPr>
          <p:txBody>
            <a:bodyPr lIns="17776" tIns="8888" rIns="17776" bIns="8888">
              <a:spAutoFit/>
            </a:bodyPr>
            <a:lstStyle/>
            <a:p>
              <a:r>
                <a:rPr lang="en-US" sz="400" dirty="0"/>
                <a:t>See movies ( 1 myosin head or 2 myosin heads ) Pay attention to the scale measure. You might have to download and then open to see the full screen for the scale.</a:t>
              </a:r>
            </a:p>
            <a:p>
              <a:endParaRPr lang="en-US" sz="400" dirty="0"/>
            </a:p>
            <a:p>
              <a:r>
                <a:rPr lang="en-US" sz="400" dirty="0" err="1"/>
                <a:t>Vernier</a:t>
              </a:r>
              <a:r>
                <a:rPr lang="en-US" sz="400" dirty="0"/>
                <a:t> force probes or a spring scale (fishing scale) will work will for this activity.</a:t>
              </a:r>
            </a:p>
          </p:txBody>
        </p:sp>
        <p:sp>
          <p:nvSpPr>
            <p:cNvPr id="64" name="TextBox 74"/>
            <p:cNvSpPr txBox="1">
              <a:spLocks noChangeArrowheads="1"/>
            </p:cNvSpPr>
            <p:nvPr/>
          </p:nvSpPr>
          <p:spPr bwMode="auto">
            <a:xfrm>
              <a:off x="5432778" y="2952750"/>
              <a:ext cx="372530" cy="79505"/>
            </a:xfrm>
            <a:prstGeom prst="rect">
              <a:avLst/>
            </a:prstGeom>
            <a:noFill/>
            <a:ln w="9525">
              <a:noFill/>
              <a:miter lim="800000"/>
              <a:headEnd/>
              <a:tailEnd/>
            </a:ln>
          </p:spPr>
          <p:txBody>
            <a:bodyPr wrap="none" lIns="17776" tIns="8888" rIns="17776" bIns="8888">
              <a:spAutoFit/>
            </a:bodyPr>
            <a:lstStyle/>
            <a:p>
              <a:r>
                <a:rPr lang="en-US" sz="400" dirty="0"/>
                <a:t>1 myosin head</a:t>
              </a:r>
            </a:p>
          </p:txBody>
        </p:sp>
        <p:sp>
          <p:nvSpPr>
            <p:cNvPr id="65" name="TextBox 75"/>
            <p:cNvSpPr txBox="1">
              <a:spLocks noChangeArrowheads="1"/>
            </p:cNvSpPr>
            <p:nvPr/>
          </p:nvSpPr>
          <p:spPr bwMode="auto">
            <a:xfrm>
              <a:off x="5827889" y="2952750"/>
              <a:ext cx="398178" cy="79505"/>
            </a:xfrm>
            <a:prstGeom prst="rect">
              <a:avLst/>
            </a:prstGeom>
            <a:noFill/>
            <a:ln w="9525">
              <a:noFill/>
              <a:miter lim="800000"/>
              <a:headEnd/>
              <a:tailEnd/>
            </a:ln>
          </p:spPr>
          <p:txBody>
            <a:bodyPr wrap="none" lIns="17776" tIns="8888" rIns="17776" bIns="8888">
              <a:spAutoFit/>
            </a:bodyPr>
            <a:lstStyle/>
            <a:p>
              <a:r>
                <a:rPr lang="en-US" sz="400" dirty="0"/>
                <a:t>2 myosin heads</a:t>
              </a:r>
            </a:p>
          </p:txBody>
        </p:sp>
        <p:pic>
          <p:nvPicPr>
            <p:cNvPr id="66" name="Picture 74" descr="http://web.as.uky.edu/Biology/faculty/cooper/Education-Muscle/model%20Myosin%20head.jpg"/>
            <p:cNvPicPr>
              <a:picLocks noChangeAspect="1" noChangeArrowheads="1"/>
            </p:cNvPicPr>
            <p:nvPr/>
          </p:nvPicPr>
          <p:blipFill>
            <a:blip r:embed="rId20" cstate="print"/>
            <a:srcRect/>
            <a:stretch>
              <a:fillRect/>
            </a:stretch>
          </p:blipFill>
          <p:spPr bwMode="auto">
            <a:xfrm>
              <a:off x="6293556" y="1952625"/>
              <a:ext cx="410692" cy="523875"/>
            </a:xfrm>
            <a:prstGeom prst="rect">
              <a:avLst/>
            </a:prstGeom>
            <a:noFill/>
            <a:ln w="19050">
              <a:solidFill>
                <a:schemeClr val="tx1"/>
              </a:solidFill>
              <a:miter lim="800000"/>
              <a:headEnd/>
              <a:tailEnd/>
            </a:ln>
          </p:spPr>
        </p:pic>
        <p:pic>
          <p:nvPicPr>
            <p:cNvPr id="67" name="Picture 75"/>
            <p:cNvPicPr>
              <a:picLocks noChangeAspect="1" noChangeArrowheads="1"/>
            </p:cNvPicPr>
            <p:nvPr/>
          </p:nvPicPr>
          <p:blipFill>
            <a:blip r:embed="rId21" cstate="print"/>
            <a:srcRect/>
            <a:stretch>
              <a:fillRect/>
            </a:stretch>
          </p:blipFill>
          <p:spPr bwMode="auto">
            <a:xfrm>
              <a:off x="5475111" y="2555875"/>
              <a:ext cx="329259" cy="370417"/>
            </a:xfrm>
            <a:prstGeom prst="rect">
              <a:avLst/>
            </a:prstGeom>
            <a:noFill/>
            <a:ln w="9525">
              <a:noFill/>
              <a:miter lim="800000"/>
              <a:headEnd/>
              <a:tailEnd/>
            </a:ln>
          </p:spPr>
        </p:pic>
        <p:pic>
          <p:nvPicPr>
            <p:cNvPr id="68" name="Picture 76"/>
            <p:cNvPicPr>
              <a:picLocks noChangeAspect="1" noChangeArrowheads="1"/>
            </p:cNvPicPr>
            <p:nvPr/>
          </p:nvPicPr>
          <p:blipFill>
            <a:blip r:embed="rId21" cstate="print"/>
            <a:srcRect/>
            <a:stretch>
              <a:fillRect/>
            </a:stretch>
          </p:blipFill>
          <p:spPr bwMode="auto">
            <a:xfrm>
              <a:off x="5870222" y="2571750"/>
              <a:ext cx="329259" cy="370417"/>
            </a:xfrm>
            <a:prstGeom prst="rect">
              <a:avLst/>
            </a:prstGeom>
            <a:noFill/>
            <a:ln w="9525">
              <a:noFill/>
              <a:miter lim="800000"/>
              <a:headEnd/>
              <a:tailEnd/>
            </a:ln>
          </p:spPr>
        </p:pic>
        <p:sp>
          <p:nvSpPr>
            <p:cNvPr id="69" name="Rectangle 79"/>
            <p:cNvSpPr>
              <a:spLocks noChangeArrowheads="1"/>
            </p:cNvSpPr>
            <p:nvPr/>
          </p:nvSpPr>
          <p:spPr bwMode="auto">
            <a:xfrm>
              <a:off x="6773333" y="1270000"/>
              <a:ext cx="959556" cy="174625"/>
            </a:xfrm>
            <a:prstGeom prst="rect">
              <a:avLst/>
            </a:prstGeom>
            <a:noFill/>
            <a:ln w="9525">
              <a:noFill/>
              <a:miter lim="800000"/>
              <a:headEnd/>
              <a:tailEnd/>
            </a:ln>
          </p:spPr>
          <p:txBody>
            <a:bodyPr lIns="17776" tIns="8888" rIns="17776" bIns="8888">
              <a:spAutoFit/>
            </a:bodyPr>
            <a:lstStyle/>
            <a:p>
              <a:r>
                <a:rPr lang="en-US" sz="500" dirty="0">
                  <a:latin typeface="Arial" charset="0"/>
                  <a:cs typeface="Arial" charset="0"/>
                </a:rPr>
                <a:t>Building a diorama of some aspect of skeletal muscle.</a:t>
              </a:r>
            </a:p>
          </p:txBody>
        </p:sp>
        <p:sp>
          <p:nvSpPr>
            <p:cNvPr id="70" name="TextBox 80"/>
            <p:cNvSpPr txBox="1">
              <a:spLocks noChangeArrowheads="1"/>
            </p:cNvSpPr>
            <p:nvPr/>
          </p:nvSpPr>
          <p:spPr bwMode="auto">
            <a:xfrm>
              <a:off x="6829778" y="1555750"/>
              <a:ext cx="860778" cy="448837"/>
            </a:xfrm>
            <a:prstGeom prst="rect">
              <a:avLst/>
            </a:prstGeom>
            <a:noFill/>
            <a:ln w="9525">
              <a:noFill/>
              <a:miter lim="800000"/>
              <a:headEnd/>
              <a:tailEnd/>
            </a:ln>
          </p:spPr>
          <p:txBody>
            <a:bodyPr lIns="17776" tIns="8888" rIns="17776" bIns="8888">
              <a:spAutoFit/>
            </a:bodyPr>
            <a:lstStyle/>
            <a:p>
              <a:r>
                <a:rPr lang="en-US" sz="400" dirty="0">
                  <a:latin typeface="Arial" charset="0"/>
                  <a:cs typeface="Arial" charset="0"/>
                </a:rPr>
                <a:t>Here is an example of "</a:t>
              </a:r>
              <a:r>
                <a:rPr lang="en-US" sz="400" dirty="0" err="1">
                  <a:latin typeface="Arial" charset="0"/>
                  <a:cs typeface="Arial" charset="0"/>
                </a:rPr>
                <a:t>titin</a:t>
              </a:r>
              <a:r>
                <a:rPr lang="en-US" sz="400" dirty="0">
                  <a:latin typeface="Arial" charset="0"/>
                  <a:cs typeface="Arial" charset="0"/>
                </a:rPr>
                <a:t>" attached to the myosin ends and to the Z-Disks. Also, "actin" is shown for relationship to the "myosin". Variations in the theme can readily be made such as adding myosin heads.</a:t>
              </a:r>
            </a:p>
          </p:txBody>
        </p:sp>
        <p:sp>
          <p:nvSpPr>
            <p:cNvPr id="71" name="Rectangle 70"/>
            <p:cNvSpPr/>
            <p:nvPr/>
          </p:nvSpPr>
          <p:spPr bwMode="auto">
            <a:xfrm>
              <a:off x="6745111" y="1270000"/>
              <a:ext cx="1016000" cy="1778000"/>
            </a:xfrm>
            <a:prstGeom prst="rect">
              <a:avLst/>
            </a:prstGeom>
            <a:noFill/>
            <a:ln w="25400" cap="flat" cmpd="sng" algn="ctr">
              <a:solidFill>
                <a:srgbClr val="000000"/>
              </a:solidFill>
              <a:prstDash val="solid"/>
              <a:round/>
              <a:headEnd type="none" w="med" len="med"/>
              <a:tailEnd type="none" w="med" len="med"/>
            </a:ln>
            <a:effectLst/>
          </p:spPr>
          <p:txBody>
            <a:bodyPr lIns="17776" tIns="8888" rIns="17776" bIns="8888"/>
            <a:lstStyle/>
            <a:p>
              <a:pPr algn="ctr" eaLnBrk="1" hangingPunct="1">
                <a:defRPr/>
              </a:pPr>
              <a:endParaRPr lang="en-US">
                <a:ln w="28575">
                  <a:solidFill>
                    <a:schemeClr val="tx1"/>
                  </a:solidFill>
                </a:ln>
                <a:latin typeface="Gill Sans" charset="0"/>
                <a:ea typeface="ヒラギノ角ゴ ProN W3" charset="0"/>
                <a:cs typeface="ヒラギノ角ゴ ProN W3" charset="0"/>
                <a:sym typeface="Gill Sans" charset="0"/>
              </a:endParaRPr>
            </a:p>
          </p:txBody>
        </p:sp>
        <p:sp>
          <p:nvSpPr>
            <p:cNvPr id="72" name="TextBox 82"/>
            <p:cNvSpPr txBox="1">
              <a:spLocks noChangeArrowheads="1"/>
            </p:cNvSpPr>
            <p:nvPr/>
          </p:nvSpPr>
          <p:spPr bwMode="auto">
            <a:xfrm>
              <a:off x="2511778" y="5207000"/>
              <a:ext cx="959556" cy="633503"/>
            </a:xfrm>
            <a:prstGeom prst="rect">
              <a:avLst/>
            </a:prstGeom>
            <a:noFill/>
            <a:ln w="9525">
              <a:noFill/>
              <a:miter lim="800000"/>
              <a:headEnd/>
              <a:tailEnd/>
            </a:ln>
          </p:spPr>
          <p:txBody>
            <a:bodyPr lIns="17776" tIns="8888" rIns="17776" bIns="8888">
              <a:spAutoFit/>
            </a:bodyPr>
            <a:lstStyle/>
            <a:p>
              <a:r>
                <a:rPr lang="en-US" sz="500" dirty="0">
                  <a:latin typeface="Arial" charset="0"/>
                  <a:cs typeface="Arial" charset="0"/>
                </a:rPr>
                <a:t>Diagram the details of the skeletal muscle and explain mechanistically the problems in this disease related to muscle function. Use scientific resources for information gathering. Sample figures below from primary articles.</a:t>
              </a:r>
            </a:p>
          </p:txBody>
        </p:sp>
        <p:sp>
          <p:nvSpPr>
            <p:cNvPr id="73" name="TextBox 84"/>
            <p:cNvSpPr txBox="1">
              <a:spLocks noChangeArrowheads="1"/>
            </p:cNvSpPr>
            <p:nvPr/>
          </p:nvSpPr>
          <p:spPr bwMode="auto">
            <a:xfrm>
              <a:off x="4303889" y="3303985"/>
              <a:ext cx="790222" cy="327091"/>
            </a:xfrm>
            <a:prstGeom prst="rect">
              <a:avLst/>
            </a:prstGeom>
            <a:noFill/>
            <a:ln w="9525">
              <a:noFill/>
              <a:miter lim="800000"/>
              <a:headEnd/>
              <a:tailEnd/>
            </a:ln>
          </p:spPr>
          <p:txBody>
            <a:bodyPr lIns="17776" tIns="8888" rIns="17776" bIns="8888">
              <a:spAutoFit/>
            </a:bodyPr>
            <a:lstStyle/>
            <a:p>
              <a:r>
                <a:rPr lang="en-US" sz="500" dirty="0">
                  <a:latin typeface="Arial" charset="0"/>
                  <a:cs typeface="Arial" charset="0"/>
                </a:rPr>
                <a:t>Build a physical model to help understand the problem with </a:t>
              </a:r>
              <a:r>
                <a:rPr lang="en-US" sz="500" dirty="0" err="1">
                  <a:latin typeface="Arial" charset="0"/>
                  <a:cs typeface="Arial" charset="0"/>
                </a:rPr>
                <a:t>Duchenne's</a:t>
              </a:r>
              <a:r>
                <a:rPr lang="en-US" sz="500" dirty="0">
                  <a:latin typeface="Arial" charset="0"/>
                  <a:cs typeface="Arial" charset="0"/>
                </a:rPr>
                <a:t> muscular dystrophy.</a:t>
              </a:r>
            </a:p>
          </p:txBody>
        </p:sp>
        <p:pic>
          <p:nvPicPr>
            <p:cNvPr id="74" name="Picture 80" descr="http://web.as.uky.edu/Biology/faculty/cooper/Education-Muscle/StrongDystrophinBand.jpg"/>
            <p:cNvPicPr>
              <a:picLocks noChangeAspect="1" noChangeArrowheads="1"/>
            </p:cNvPicPr>
            <p:nvPr/>
          </p:nvPicPr>
          <p:blipFill>
            <a:blip r:embed="rId22" cstate="print"/>
            <a:srcRect/>
            <a:stretch>
              <a:fillRect/>
            </a:stretch>
          </p:blipFill>
          <p:spPr bwMode="auto">
            <a:xfrm>
              <a:off x="4289778" y="5524500"/>
              <a:ext cx="296333" cy="343297"/>
            </a:xfrm>
            <a:prstGeom prst="rect">
              <a:avLst/>
            </a:prstGeom>
            <a:noFill/>
            <a:ln w="9525">
              <a:noFill/>
              <a:miter lim="800000"/>
              <a:headEnd/>
              <a:tailEnd/>
            </a:ln>
          </p:spPr>
        </p:pic>
        <p:pic>
          <p:nvPicPr>
            <p:cNvPr id="75" name="Picture 82" descr="http://web.as.uky.edu/Biology/faculty/cooper/Education-Muscle/weakDystrophinBand.jpg"/>
            <p:cNvPicPr>
              <a:picLocks noChangeAspect="1" noChangeArrowheads="1"/>
            </p:cNvPicPr>
            <p:nvPr/>
          </p:nvPicPr>
          <p:blipFill>
            <a:blip r:embed="rId23" cstate="print"/>
            <a:srcRect/>
            <a:stretch>
              <a:fillRect/>
            </a:stretch>
          </p:blipFill>
          <p:spPr bwMode="auto">
            <a:xfrm>
              <a:off x="4699000" y="5524500"/>
              <a:ext cx="275167" cy="365125"/>
            </a:xfrm>
            <a:prstGeom prst="rect">
              <a:avLst/>
            </a:prstGeom>
            <a:noFill/>
            <a:ln w="9525">
              <a:noFill/>
              <a:miter lim="800000"/>
              <a:headEnd/>
              <a:tailEnd/>
            </a:ln>
          </p:spPr>
        </p:pic>
        <p:sp>
          <p:nvSpPr>
            <p:cNvPr id="76" name="TextBox 87"/>
            <p:cNvSpPr txBox="1">
              <a:spLocks noChangeArrowheads="1"/>
            </p:cNvSpPr>
            <p:nvPr/>
          </p:nvSpPr>
          <p:spPr bwMode="auto">
            <a:xfrm>
              <a:off x="6251222" y="2730500"/>
              <a:ext cx="437444" cy="96242"/>
            </a:xfrm>
            <a:prstGeom prst="rect">
              <a:avLst/>
            </a:prstGeom>
            <a:noFill/>
            <a:ln w="9525">
              <a:noFill/>
              <a:miter lim="800000"/>
              <a:headEnd/>
              <a:tailEnd/>
            </a:ln>
          </p:spPr>
          <p:txBody>
            <a:bodyPr lIns="17776" tIns="8888" rIns="17776" bIns="8888">
              <a:spAutoFit/>
            </a:bodyPr>
            <a:lstStyle/>
            <a:p>
              <a:r>
                <a:rPr lang="en-US" sz="500" dirty="0"/>
                <a:t>&lt; See movies</a:t>
              </a:r>
            </a:p>
          </p:txBody>
        </p:sp>
        <p:sp>
          <p:nvSpPr>
            <p:cNvPr id="77" name="TextBox 88"/>
            <p:cNvSpPr txBox="1">
              <a:spLocks noChangeArrowheads="1"/>
            </p:cNvSpPr>
            <p:nvPr/>
          </p:nvSpPr>
          <p:spPr bwMode="auto">
            <a:xfrm>
              <a:off x="4445000" y="5905500"/>
              <a:ext cx="437444" cy="96242"/>
            </a:xfrm>
            <a:prstGeom prst="rect">
              <a:avLst/>
            </a:prstGeom>
            <a:noFill/>
            <a:ln w="9525">
              <a:noFill/>
              <a:miter lim="800000"/>
              <a:headEnd/>
              <a:tailEnd/>
            </a:ln>
          </p:spPr>
          <p:txBody>
            <a:bodyPr lIns="17776" tIns="8888" rIns="17776" bIns="8888">
              <a:spAutoFit/>
            </a:bodyPr>
            <a:lstStyle/>
            <a:p>
              <a:r>
                <a:rPr lang="en-US" sz="500" dirty="0"/>
                <a:t>See movies</a:t>
              </a:r>
            </a:p>
          </p:txBody>
        </p:sp>
        <p:sp>
          <p:nvSpPr>
            <p:cNvPr id="78" name="TextBox 89"/>
            <p:cNvSpPr txBox="1">
              <a:spLocks noChangeArrowheads="1"/>
            </p:cNvSpPr>
            <p:nvPr/>
          </p:nvSpPr>
          <p:spPr bwMode="auto">
            <a:xfrm>
              <a:off x="4562887" y="3619500"/>
              <a:ext cx="241084" cy="94894"/>
            </a:xfrm>
            <a:prstGeom prst="rect">
              <a:avLst/>
            </a:prstGeom>
            <a:noFill/>
            <a:ln w="9525">
              <a:noFill/>
              <a:miter lim="800000"/>
              <a:headEnd/>
              <a:tailEnd/>
            </a:ln>
          </p:spPr>
          <p:txBody>
            <a:bodyPr wrap="none" lIns="17776" tIns="8888" rIns="17776" bIns="8888">
              <a:spAutoFit/>
            </a:bodyPr>
            <a:lstStyle/>
            <a:p>
              <a:r>
                <a:rPr lang="en-US" sz="500" dirty="0">
                  <a:latin typeface="Arial" charset="0"/>
                  <a:cs typeface="Arial" charset="0"/>
                </a:rPr>
                <a:t>Normal</a:t>
              </a:r>
            </a:p>
          </p:txBody>
        </p:sp>
        <p:sp>
          <p:nvSpPr>
            <p:cNvPr id="79" name="TextBox 90"/>
            <p:cNvSpPr txBox="1">
              <a:spLocks noChangeArrowheads="1"/>
            </p:cNvSpPr>
            <p:nvPr/>
          </p:nvSpPr>
          <p:spPr bwMode="auto">
            <a:xfrm>
              <a:off x="4402667" y="4556125"/>
              <a:ext cx="556876" cy="94894"/>
            </a:xfrm>
            <a:prstGeom prst="rect">
              <a:avLst/>
            </a:prstGeom>
            <a:noFill/>
            <a:ln w="9525">
              <a:noFill/>
              <a:miter lim="800000"/>
              <a:headEnd/>
              <a:tailEnd/>
            </a:ln>
          </p:spPr>
          <p:txBody>
            <a:bodyPr wrap="none" lIns="17776" tIns="8888" rIns="17776" bIns="8888">
              <a:spAutoFit/>
            </a:bodyPr>
            <a:lstStyle/>
            <a:p>
              <a:r>
                <a:rPr lang="en-US" sz="500" dirty="0">
                  <a:latin typeface="Arial" charset="0"/>
                  <a:cs typeface="Arial" charset="0"/>
                </a:rPr>
                <a:t>Dystrophic muscle</a:t>
              </a:r>
            </a:p>
          </p:txBody>
        </p:sp>
        <p:sp>
          <p:nvSpPr>
            <p:cNvPr id="80" name="TextBox 91"/>
            <p:cNvSpPr txBox="1">
              <a:spLocks noChangeArrowheads="1"/>
            </p:cNvSpPr>
            <p:nvPr/>
          </p:nvSpPr>
          <p:spPr bwMode="auto">
            <a:xfrm>
              <a:off x="4337109" y="6461125"/>
              <a:ext cx="241084" cy="94894"/>
            </a:xfrm>
            <a:prstGeom prst="rect">
              <a:avLst/>
            </a:prstGeom>
            <a:noFill/>
            <a:ln w="9525">
              <a:noFill/>
              <a:miter lim="800000"/>
              <a:headEnd/>
              <a:tailEnd/>
            </a:ln>
          </p:spPr>
          <p:txBody>
            <a:bodyPr wrap="none" lIns="17776" tIns="8888" rIns="17776" bIns="8888">
              <a:spAutoFit/>
            </a:bodyPr>
            <a:lstStyle/>
            <a:p>
              <a:r>
                <a:rPr lang="en-US" sz="500" dirty="0">
                  <a:latin typeface="Arial" charset="0"/>
                  <a:cs typeface="Arial" charset="0"/>
                </a:rPr>
                <a:t>Normal</a:t>
              </a:r>
            </a:p>
          </p:txBody>
        </p:sp>
        <p:sp>
          <p:nvSpPr>
            <p:cNvPr id="81" name="TextBox 92"/>
            <p:cNvSpPr txBox="1">
              <a:spLocks noChangeArrowheads="1"/>
            </p:cNvSpPr>
            <p:nvPr/>
          </p:nvSpPr>
          <p:spPr bwMode="auto">
            <a:xfrm>
              <a:off x="4670778" y="6397625"/>
              <a:ext cx="409222" cy="171838"/>
            </a:xfrm>
            <a:prstGeom prst="rect">
              <a:avLst/>
            </a:prstGeom>
            <a:noFill/>
            <a:ln w="9525">
              <a:noFill/>
              <a:miter lim="800000"/>
              <a:headEnd/>
              <a:tailEnd/>
            </a:ln>
          </p:spPr>
          <p:txBody>
            <a:bodyPr lIns="17776" tIns="8888" rIns="17776" bIns="8888">
              <a:spAutoFit/>
            </a:bodyPr>
            <a:lstStyle/>
            <a:p>
              <a:r>
                <a:rPr lang="en-US" sz="500" dirty="0">
                  <a:latin typeface="Arial" charset="0"/>
                  <a:cs typeface="Arial" charset="0"/>
                </a:rPr>
                <a:t>Dystrophic muscle</a:t>
              </a:r>
            </a:p>
          </p:txBody>
        </p:sp>
        <p:pic>
          <p:nvPicPr>
            <p:cNvPr id="82" name="Picture 93" descr="normal muscle.png"/>
            <p:cNvPicPr>
              <a:picLocks noChangeAspect="1"/>
            </p:cNvPicPr>
            <p:nvPr/>
          </p:nvPicPr>
          <p:blipFill>
            <a:blip r:embed="rId24" cstate="print"/>
            <a:srcRect/>
            <a:stretch>
              <a:fillRect/>
            </a:stretch>
          </p:blipFill>
          <p:spPr bwMode="auto">
            <a:xfrm>
              <a:off x="4233333" y="6016625"/>
              <a:ext cx="352778" cy="396875"/>
            </a:xfrm>
            <a:prstGeom prst="rect">
              <a:avLst/>
            </a:prstGeom>
            <a:noFill/>
            <a:ln w="9525">
              <a:noFill/>
              <a:miter lim="800000"/>
              <a:headEnd/>
              <a:tailEnd/>
            </a:ln>
          </p:spPr>
        </p:pic>
        <p:pic>
          <p:nvPicPr>
            <p:cNvPr id="83" name="Picture 94" descr="Dystrophin.png"/>
            <p:cNvPicPr>
              <a:picLocks noChangeAspect="1"/>
            </p:cNvPicPr>
            <p:nvPr/>
          </p:nvPicPr>
          <p:blipFill>
            <a:blip r:embed="rId25" cstate="print"/>
            <a:srcRect/>
            <a:stretch>
              <a:fillRect/>
            </a:stretch>
          </p:blipFill>
          <p:spPr bwMode="auto">
            <a:xfrm>
              <a:off x="4684889" y="6016625"/>
              <a:ext cx="352778" cy="396875"/>
            </a:xfrm>
            <a:prstGeom prst="rect">
              <a:avLst/>
            </a:prstGeom>
            <a:noFill/>
            <a:ln w="9525">
              <a:noFill/>
              <a:miter lim="800000"/>
              <a:headEnd/>
              <a:tailEnd/>
            </a:ln>
          </p:spPr>
        </p:pic>
        <p:sp>
          <p:nvSpPr>
            <p:cNvPr id="84" name="TextBox 95"/>
            <p:cNvSpPr txBox="1">
              <a:spLocks noChangeArrowheads="1"/>
            </p:cNvSpPr>
            <p:nvPr/>
          </p:nvSpPr>
          <p:spPr bwMode="auto">
            <a:xfrm>
              <a:off x="5348111" y="3333750"/>
              <a:ext cx="1100667" cy="325726"/>
            </a:xfrm>
            <a:prstGeom prst="rect">
              <a:avLst/>
            </a:prstGeom>
            <a:noFill/>
            <a:ln w="9525">
              <a:noFill/>
              <a:miter lim="800000"/>
              <a:headEnd/>
              <a:tailEnd/>
            </a:ln>
          </p:spPr>
          <p:txBody>
            <a:bodyPr lIns="17776" tIns="8888" rIns="17776" bIns="8888">
              <a:spAutoFit/>
            </a:bodyPr>
            <a:lstStyle/>
            <a:p>
              <a:r>
                <a:rPr lang="en-US" sz="500" dirty="0">
                  <a:latin typeface="Arial" charset="0"/>
                  <a:cs typeface="Arial" charset="0"/>
                </a:rPr>
                <a:t>Use the free version of </a:t>
              </a:r>
              <a:r>
                <a:rPr lang="en-US" sz="500" dirty="0" err="1">
                  <a:latin typeface="Arial" charset="0"/>
                  <a:cs typeface="Arial" charset="0"/>
                </a:rPr>
                <a:t>SketchUp</a:t>
              </a:r>
              <a:r>
                <a:rPr lang="en-US" sz="500" dirty="0">
                  <a:latin typeface="Arial" charset="0"/>
                  <a:cs typeface="Arial" charset="0"/>
                </a:rPr>
                <a:t> (http://www.sketchup.com/learn), and model in 3D some aspect of skeletal muscle anatomy.</a:t>
              </a:r>
            </a:p>
          </p:txBody>
        </p:sp>
        <p:sp>
          <p:nvSpPr>
            <p:cNvPr id="85" name="TextBox 84"/>
            <p:cNvSpPr txBox="1"/>
            <p:nvPr/>
          </p:nvSpPr>
          <p:spPr>
            <a:xfrm>
              <a:off x="6660444" y="3429000"/>
              <a:ext cx="973667" cy="2603273"/>
            </a:xfrm>
            <a:prstGeom prst="rect">
              <a:avLst/>
            </a:prstGeom>
            <a:noFill/>
          </p:spPr>
          <p:txBody>
            <a:bodyPr lIns="17776" tIns="8888" rIns="17776" bIns="8888">
              <a:spAutoFit/>
            </a:bodyPr>
            <a:lstStyle/>
            <a:p>
              <a:pPr>
                <a:defRPr/>
              </a:pPr>
              <a:r>
                <a:rPr lang="en-US" sz="600" dirty="0">
                  <a:latin typeface="Arial" pitchFamily="34" charset="0"/>
                  <a:cs typeface="Arial" pitchFamily="34" charset="0"/>
                </a:rPr>
                <a:t>Other activities:</a:t>
              </a:r>
            </a:p>
            <a:p>
              <a:pPr>
                <a:defRPr/>
              </a:pPr>
              <a:endParaRPr lang="en-US" sz="600" dirty="0">
                <a:latin typeface="Arial" pitchFamily="34" charset="0"/>
                <a:cs typeface="Arial" pitchFamily="34" charset="0"/>
              </a:endParaRPr>
            </a:p>
            <a:p>
              <a:pPr marL="88880" indent="-88880">
                <a:buFontTx/>
                <a:buAutoNum type="arabicPeriod"/>
                <a:defRPr/>
              </a:pPr>
              <a:r>
                <a:rPr lang="en-US" sz="600" dirty="0">
                  <a:latin typeface="Arial" pitchFamily="34" charset="0"/>
                  <a:cs typeface="Arial" pitchFamily="34" charset="0"/>
                </a:rPr>
                <a:t>Talk or communicate with physicians and/or researchers about skeletal muscle disorders.</a:t>
              </a:r>
            </a:p>
            <a:p>
              <a:pPr marL="88880" indent="-88880">
                <a:defRPr/>
              </a:pPr>
              <a:r>
                <a:rPr lang="en-US" sz="600" dirty="0">
                  <a:latin typeface="Arial" pitchFamily="34" charset="0"/>
                  <a:cs typeface="Arial" pitchFamily="34" charset="0"/>
                </a:rPr>
                <a:t>Ask about their research (basic or applied).</a:t>
              </a:r>
            </a:p>
            <a:p>
              <a:pPr marL="88880" indent="-88880">
                <a:buFontTx/>
                <a:buAutoNum type="arabicPeriod"/>
                <a:defRPr/>
              </a:pPr>
              <a:endParaRPr lang="en-US" sz="600" dirty="0">
                <a:latin typeface="Arial" pitchFamily="34" charset="0"/>
                <a:cs typeface="Arial" pitchFamily="34" charset="0"/>
              </a:endParaRPr>
            </a:p>
            <a:p>
              <a:pPr marL="88880" indent="-88880">
                <a:defRPr/>
              </a:pPr>
              <a:r>
                <a:rPr lang="en-US" sz="600" dirty="0">
                  <a:latin typeface="Arial" pitchFamily="34" charset="0"/>
                  <a:cs typeface="Arial" pitchFamily="34" charset="0"/>
                </a:rPr>
                <a:t>Types of muscle diseases the person might have seen recently.</a:t>
              </a:r>
            </a:p>
            <a:p>
              <a:pPr marL="88880" indent="-88880">
                <a:buFontTx/>
                <a:buAutoNum type="arabicPeriod"/>
                <a:defRPr/>
              </a:pPr>
              <a:endParaRPr lang="en-US" sz="600" dirty="0">
                <a:latin typeface="Arial" pitchFamily="34" charset="0"/>
                <a:cs typeface="Arial" pitchFamily="34" charset="0"/>
              </a:endParaRPr>
            </a:p>
            <a:p>
              <a:pPr marL="88880" indent="-88880">
                <a:defRPr/>
              </a:pPr>
              <a:r>
                <a:rPr lang="en-US" sz="600" dirty="0">
                  <a:latin typeface="Arial" pitchFamily="34" charset="0"/>
                  <a:cs typeface="Arial" pitchFamily="34" charset="0"/>
                </a:rPr>
                <a:t>What do they foresee in the future for research related to skeletal muscle ?</a:t>
              </a:r>
            </a:p>
            <a:p>
              <a:pPr marL="88880" indent="-88880">
                <a:buFontTx/>
                <a:buAutoNum type="arabicPeriod"/>
                <a:defRPr/>
              </a:pPr>
              <a:endParaRPr lang="en-US" sz="600" dirty="0">
                <a:latin typeface="Arial" pitchFamily="34" charset="0"/>
                <a:cs typeface="Arial" pitchFamily="34" charset="0"/>
              </a:endParaRPr>
            </a:p>
            <a:p>
              <a:pPr marL="88880" indent="-88880">
                <a:defRPr/>
              </a:pPr>
              <a:r>
                <a:rPr lang="en-US" sz="600" dirty="0">
                  <a:latin typeface="Arial" pitchFamily="34" charset="0"/>
                  <a:cs typeface="Arial" pitchFamily="34" charset="0"/>
                </a:rPr>
                <a:t>2. Investigate the comparative differences in skeletal muscle from different animals. Compile a report on the differences with diagrams and/or tables from the literature research.</a:t>
              </a:r>
            </a:p>
          </p:txBody>
        </p:sp>
        <p:cxnSp>
          <p:nvCxnSpPr>
            <p:cNvPr id="86" name="Straight Connector 98"/>
            <p:cNvCxnSpPr>
              <a:cxnSpLocks noChangeShapeType="1"/>
            </p:cNvCxnSpPr>
            <p:nvPr/>
          </p:nvCxnSpPr>
          <p:spPr bwMode="auto">
            <a:xfrm>
              <a:off x="6547556" y="3206750"/>
              <a:ext cx="14111" cy="3397250"/>
            </a:xfrm>
            <a:prstGeom prst="line">
              <a:avLst/>
            </a:prstGeom>
            <a:noFill/>
            <a:ln w="28575" algn="ctr">
              <a:solidFill>
                <a:srgbClr val="000000"/>
              </a:solidFill>
              <a:round/>
              <a:headEnd/>
              <a:tailEnd/>
            </a:ln>
          </p:spPr>
        </p:cxnSp>
        <p:cxnSp>
          <p:nvCxnSpPr>
            <p:cNvPr id="87" name="Straight Connector 99"/>
            <p:cNvCxnSpPr>
              <a:cxnSpLocks noChangeShapeType="1"/>
            </p:cNvCxnSpPr>
            <p:nvPr/>
          </p:nvCxnSpPr>
          <p:spPr bwMode="auto">
            <a:xfrm>
              <a:off x="5164667" y="3206750"/>
              <a:ext cx="14111" cy="3397250"/>
            </a:xfrm>
            <a:prstGeom prst="line">
              <a:avLst/>
            </a:prstGeom>
            <a:noFill/>
            <a:ln w="28575" algn="ctr">
              <a:solidFill>
                <a:srgbClr val="000000"/>
              </a:solidFill>
              <a:round/>
              <a:headEnd/>
              <a:tailEnd/>
            </a:ln>
          </p:spPr>
        </p:cxnSp>
        <p:cxnSp>
          <p:nvCxnSpPr>
            <p:cNvPr id="88" name="Straight Connector 100"/>
            <p:cNvCxnSpPr>
              <a:cxnSpLocks noChangeShapeType="1"/>
            </p:cNvCxnSpPr>
            <p:nvPr/>
          </p:nvCxnSpPr>
          <p:spPr bwMode="auto">
            <a:xfrm>
              <a:off x="4205111" y="3190875"/>
              <a:ext cx="14111" cy="3397250"/>
            </a:xfrm>
            <a:prstGeom prst="line">
              <a:avLst/>
            </a:prstGeom>
            <a:noFill/>
            <a:ln w="28575" algn="ctr">
              <a:solidFill>
                <a:srgbClr val="000000"/>
              </a:solidFill>
              <a:round/>
              <a:headEnd/>
              <a:tailEnd/>
            </a:ln>
          </p:spPr>
        </p:cxnSp>
        <p:sp>
          <p:nvSpPr>
            <p:cNvPr id="89" name="TextBox 101"/>
            <p:cNvSpPr txBox="1">
              <a:spLocks noChangeArrowheads="1"/>
            </p:cNvSpPr>
            <p:nvPr/>
          </p:nvSpPr>
          <p:spPr bwMode="auto">
            <a:xfrm>
              <a:off x="7845778" y="3857625"/>
              <a:ext cx="945444" cy="1402944"/>
            </a:xfrm>
            <a:prstGeom prst="rect">
              <a:avLst/>
            </a:prstGeom>
            <a:noFill/>
            <a:ln w="9525">
              <a:noFill/>
              <a:miter lim="800000"/>
              <a:headEnd/>
              <a:tailEnd/>
            </a:ln>
          </p:spPr>
          <p:txBody>
            <a:bodyPr lIns="17776" tIns="8888" rIns="17776" bIns="8888">
              <a:spAutoFit/>
            </a:bodyPr>
            <a:lstStyle/>
            <a:p>
              <a:r>
                <a:rPr lang="en-US" sz="500" dirty="0">
                  <a:latin typeface="Arial" charset="0"/>
                  <a:cs typeface="Arial" charset="0"/>
                </a:rPr>
                <a:t>The results of this project will be to develop assessment tools of the teachers and students that will serve as beta testers of the modules. </a:t>
              </a:r>
            </a:p>
            <a:p>
              <a:endParaRPr lang="en-US" sz="500" dirty="0">
                <a:latin typeface="Arial" charset="0"/>
                <a:cs typeface="Arial" charset="0"/>
              </a:endParaRPr>
            </a:p>
            <a:p>
              <a:r>
                <a:rPr lang="en-US" sz="500" dirty="0">
                  <a:latin typeface="Arial" charset="0"/>
                  <a:cs typeface="Arial" charset="0"/>
                </a:rPr>
                <a:t>Develop some evaluation tools with pre- and post-tests with treatment and control groups .</a:t>
              </a:r>
            </a:p>
            <a:p>
              <a:endParaRPr lang="en-US" sz="500" dirty="0">
                <a:latin typeface="Arial" charset="0"/>
                <a:cs typeface="Arial" charset="0"/>
              </a:endParaRPr>
            </a:p>
            <a:p>
              <a:r>
                <a:rPr lang="en-US" sz="500" dirty="0">
                  <a:latin typeface="Arial" charset="0"/>
                  <a:cs typeface="Arial" charset="0"/>
                </a:rPr>
                <a:t>This will help to determine if this training is useful for the goals.</a:t>
              </a:r>
            </a:p>
            <a:p>
              <a:endParaRPr lang="en-US" sz="500" dirty="0">
                <a:latin typeface="Arial" charset="0"/>
                <a:cs typeface="Arial" charset="0"/>
              </a:endParaRPr>
            </a:p>
            <a:p>
              <a:r>
                <a:rPr lang="en-US" sz="500" dirty="0">
                  <a:latin typeface="Arial" charset="0"/>
                  <a:cs typeface="Arial" charset="0"/>
                </a:rPr>
                <a:t>We hope that modules and the evaluation results can be published in educational based journals.</a:t>
              </a:r>
            </a:p>
            <a:p>
              <a:endParaRPr lang="en-US" sz="500" dirty="0">
                <a:latin typeface="Arial" charset="0"/>
                <a:cs typeface="Arial"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82340"/>
            <a:ext cx="8382000" cy="4247317"/>
          </a:xfrm>
          <a:prstGeom prst="rect">
            <a:avLst/>
          </a:prstGeom>
          <a:noFill/>
        </p:spPr>
        <p:txBody>
          <a:bodyPr wrap="square" rtlCol="0">
            <a:spAutoFit/>
          </a:bodyPr>
          <a:lstStyle/>
          <a:p>
            <a:r>
              <a:rPr lang="en-US" dirty="0" smtClean="0">
                <a:latin typeface="Arial" charset="0"/>
                <a:cs typeface="Arial" charset="0"/>
              </a:rPr>
              <a:t>The results of this project will be to develop assessment tools of the teachers and students that will serve as beta testers of the modules. Some studies have implicated that engineering design alone helps students learn science (Diaz &amp; Cox, 2013; </a:t>
            </a:r>
            <a:r>
              <a:rPr lang="en-US" dirty="0" err="1" smtClean="0">
                <a:latin typeface="Arial" charset="0"/>
                <a:cs typeface="Arial" charset="0"/>
              </a:rPr>
              <a:t>Lachapelle</a:t>
            </a:r>
            <a:r>
              <a:rPr lang="en-US" dirty="0" smtClean="0">
                <a:latin typeface="Arial" charset="0"/>
                <a:cs typeface="Arial" charset="0"/>
              </a:rPr>
              <a:t> and Cunningham, 2007; </a:t>
            </a:r>
            <a:r>
              <a:rPr lang="en-US" dirty="0" err="1" smtClean="0">
                <a:latin typeface="Arial" charset="0"/>
                <a:cs typeface="Arial" charset="0"/>
              </a:rPr>
              <a:t>Mehalik</a:t>
            </a:r>
            <a:r>
              <a:rPr lang="en-US" dirty="0" smtClean="0">
                <a:latin typeface="Arial" charset="0"/>
                <a:cs typeface="Arial" charset="0"/>
              </a:rPr>
              <a:t>, </a:t>
            </a:r>
            <a:r>
              <a:rPr lang="en-US" dirty="0" err="1" smtClean="0">
                <a:latin typeface="Arial" charset="0"/>
                <a:cs typeface="Arial" charset="0"/>
              </a:rPr>
              <a:t>Doppelt</a:t>
            </a:r>
            <a:r>
              <a:rPr lang="en-US" dirty="0" smtClean="0">
                <a:latin typeface="Arial" charset="0"/>
                <a:cs typeface="Arial" charset="0"/>
              </a:rPr>
              <a:t> &amp; </a:t>
            </a:r>
            <a:r>
              <a:rPr lang="en-US" dirty="0" err="1" smtClean="0">
                <a:latin typeface="Arial" charset="0"/>
                <a:cs typeface="Arial" charset="0"/>
              </a:rPr>
              <a:t>Schuun</a:t>
            </a:r>
            <a:r>
              <a:rPr lang="en-US" dirty="0" smtClean="0">
                <a:latin typeface="Arial" charset="0"/>
                <a:cs typeface="Arial" charset="0"/>
              </a:rPr>
              <a:t>, 2008; Silk, </a:t>
            </a:r>
            <a:r>
              <a:rPr lang="en-US" dirty="0" err="1" smtClean="0">
                <a:latin typeface="Arial" charset="0"/>
                <a:cs typeface="Arial" charset="0"/>
              </a:rPr>
              <a:t>Schunn</a:t>
            </a:r>
            <a:r>
              <a:rPr lang="en-US" dirty="0" smtClean="0">
                <a:latin typeface="Arial" charset="0"/>
                <a:cs typeface="Arial" charset="0"/>
              </a:rPr>
              <a:t>, and Cary, 2009), but evaluation is lacking. </a:t>
            </a:r>
          </a:p>
          <a:p>
            <a:endParaRPr lang="en-US" dirty="0" smtClean="0">
              <a:latin typeface="Arial" charset="0"/>
              <a:cs typeface="Arial" charset="0"/>
            </a:endParaRPr>
          </a:p>
          <a:p>
            <a:r>
              <a:rPr lang="en-US" dirty="0" smtClean="0">
                <a:latin typeface="Arial" charset="0"/>
                <a:cs typeface="Arial" charset="0"/>
              </a:rPr>
              <a:t>We hope to develop some evaluation tools</a:t>
            </a:r>
            <a:r>
              <a:rPr lang="en-US" b="1" i="1" dirty="0" smtClean="0">
                <a:latin typeface="Arial" charset="0"/>
                <a:cs typeface="Arial" charset="0"/>
              </a:rPr>
              <a:t> </a:t>
            </a:r>
            <a:r>
              <a:rPr lang="en-US" dirty="0" smtClean="0">
                <a:latin typeface="Arial" charset="0"/>
                <a:cs typeface="Arial" charset="0"/>
              </a:rPr>
              <a:t>and investigate best practices for teaching and assessing science learning in the context of engineering and design of these skeletal muscle models. </a:t>
            </a:r>
          </a:p>
          <a:p>
            <a:endParaRPr lang="en-US" dirty="0" smtClean="0">
              <a:latin typeface="Arial" charset="0"/>
              <a:cs typeface="Arial" charset="0"/>
            </a:endParaRPr>
          </a:p>
          <a:p>
            <a:r>
              <a:rPr lang="en-US" dirty="0" smtClean="0">
                <a:latin typeface="Arial" charset="0"/>
                <a:cs typeface="Arial" charset="0"/>
              </a:rPr>
              <a:t>Pre- and post-tests with treatment and control groups will be used to test for statistically significant differences exist before and after training as well as groups that will not be used in the beta testing and other that will complete the training. </a:t>
            </a:r>
            <a:endParaRPr lang="en-US" dirty="0" smtClean="0"/>
          </a:p>
          <a:p>
            <a:endParaRPr lang="en-US" dirty="0"/>
          </a:p>
        </p:txBody>
      </p:sp>
      <p:sp>
        <p:nvSpPr>
          <p:cNvPr id="3" name="TextBox 2"/>
          <p:cNvSpPr txBox="1"/>
          <p:nvPr/>
        </p:nvSpPr>
        <p:spPr>
          <a:xfrm>
            <a:off x="1143000" y="304800"/>
            <a:ext cx="6858000" cy="923330"/>
          </a:xfrm>
          <a:prstGeom prst="rect">
            <a:avLst/>
          </a:prstGeom>
          <a:noFill/>
        </p:spPr>
        <p:txBody>
          <a:bodyPr wrap="square" rtlCol="0">
            <a:spAutoFit/>
          </a:bodyPr>
          <a:lstStyle/>
          <a:p>
            <a:pPr algn="ctr"/>
            <a:r>
              <a:rPr lang="en-US" b="1" dirty="0" smtClean="0"/>
              <a:t>Educational modules of skeletal muscle anatomy and function for middle and high school students with models and active data gathering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2"/>
            <a:ext cx="8153400" cy="6936617"/>
            <a:chOff x="1371600" y="21717000"/>
            <a:chExt cx="10577384" cy="10448652"/>
          </a:xfrm>
        </p:grpSpPr>
        <p:sp>
          <p:nvSpPr>
            <p:cNvPr id="6" name="TextBox 29"/>
            <p:cNvSpPr txBox="1">
              <a:spLocks noChangeArrowheads="1"/>
            </p:cNvSpPr>
            <p:nvPr/>
          </p:nvSpPr>
          <p:spPr bwMode="auto">
            <a:xfrm>
              <a:off x="1767016" y="22290899"/>
              <a:ext cx="10181968" cy="9874753"/>
            </a:xfrm>
            <a:prstGeom prst="rect">
              <a:avLst/>
            </a:prstGeom>
            <a:noFill/>
            <a:ln w="9525">
              <a:noFill/>
              <a:miter lim="800000"/>
              <a:headEnd/>
              <a:tailEnd/>
            </a:ln>
          </p:spPr>
          <p:txBody>
            <a:bodyPr wrap="square" lIns="91418" tIns="45709" rIns="91418" bIns="45709">
              <a:spAutoFit/>
            </a:bodyPr>
            <a:lstStyle/>
            <a:p>
              <a:pPr eaLnBrk="1" hangingPunct="1"/>
              <a:r>
                <a:rPr lang="en-US" sz="1500" b="1" dirty="0"/>
                <a:t>3.  In the figure the scale bar is 1 </a:t>
              </a:r>
              <a:r>
                <a:rPr lang="en-US" sz="1500" b="1" dirty="0" err="1"/>
                <a:t>μm</a:t>
              </a:r>
              <a:r>
                <a:rPr lang="en-US" sz="1500" b="1" dirty="0"/>
                <a:t>. What is the </a:t>
              </a:r>
              <a:r>
                <a:rPr lang="en-US" sz="1500" b="1" dirty="0" err="1"/>
                <a:t>sarcomere</a:t>
              </a:r>
              <a:r>
                <a:rPr lang="en-US" sz="1500" b="1" dirty="0"/>
                <a:t> length in the figure ? (hint: estimate with marking your pencil. You can do the math with long hand.)</a:t>
              </a:r>
              <a:endParaRPr lang="en-US" sz="1500" dirty="0"/>
            </a:p>
            <a:p>
              <a:pPr eaLnBrk="1" hangingPunct="1"/>
              <a:r>
                <a:rPr lang="en-US" sz="1500" b="1" dirty="0"/>
                <a:t>1 </a:t>
              </a:r>
              <a:r>
                <a:rPr lang="en-US" sz="1500" b="1" dirty="0" err="1"/>
                <a:t>μm</a:t>
              </a:r>
              <a:endParaRPr lang="en-US" sz="1500" dirty="0"/>
            </a:p>
            <a:p>
              <a:pPr eaLnBrk="1" hangingPunct="1"/>
              <a:r>
                <a:rPr lang="en-US" sz="1500" b="1" dirty="0"/>
                <a:t> </a:t>
              </a:r>
              <a:r>
                <a:rPr lang="en-US" sz="1500" dirty="0"/>
                <a:t> </a:t>
              </a:r>
              <a:r>
                <a:rPr lang="en-US" sz="1500" b="1" dirty="0"/>
                <a:t> </a:t>
              </a:r>
              <a:endParaRPr lang="en-US" sz="1500" dirty="0"/>
            </a:p>
            <a:p>
              <a:pPr eaLnBrk="1" hangingPunct="1"/>
              <a:r>
                <a:rPr lang="en-US" sz="1500" b="1" dirty="0"/>
                <a:t> </a:t>
              </a:r>
              <a:endParaRPr lang="en-US" sz="1500" dirty="0"/>
            </a:p>
            <a:p>
              <a:pPr eaLnBrk="1" hangingPunct="1"/>
              <a:r>
                <a:rPr lang="en-US" sz="1500" dirty="0"/>
                <a:t/>
              </a:r>
              <a:br>
                <a:rPr lang="en-US" sz="1500" dirty="0"/>
              </a:br>
              <a:endParaRPr lang="en-US" sz="1500" dirty="0"/>
            </a:p>
            <a:p>
              <a:pPr eaLnBrk="1" hangingPunct="1"/>
              <a:r>
                <a:rPr lang="en-US" sz="1500" b="1" dirty="0"/>
                <a:t>A.</a:t>
              </a:r>
              <a:r>
                <a:rPr lang="en-US" sz="1500" dirty="0"/>
                <a:t>  About 5 to 6 </a:t>
              </a:r>
              <a:r>
                <a:rPr lang="en-US" sz="1500" dirty="0" err="1"/>
                <a:t>μm</a:t>
              </a:r>
              <a:r>
                <a:rPr lang="en-US" sz="1500" dirty="0"/>
                <a:t>.</a:t>
              </a:r>
            </a:p>
            <a:p>
              <a:pPr eaLnBrk="1" hangingPunct="1"/>
              <a:r>
                <a:rPr lang="en-US" sz="1500" b="1" dirty="0"/>
                <a:t>B. </a:t>
              </a:r>
              <a:r>
                <a:rPr lang="en-US" sz="1500" dirty="0"/>
                <a:t> About 1 to 2  </a:t>
              </a:r>
              <a:r>
                <a:rPr lang="en-US" sz="1500" dirty="0" err="1"/>
                <a:t>μm</a:t>
              </a:r>
              <a:r>
                <a:rPr lang="en-US" sz="1500" dirty="0"/>
                <a:t>.</a:t>
              </a:r>
            </a:p>
            <a:p>
              <a:pPr eaLnBrk="1" hangingPunct="1"/>
              <a:r>
                <a:rPr lang="en-US" sz="1500" b="1" dirty="0"/>
                <a:t>C.</a:t>
              </a:r>
              <a:r>
                <a:rPr lang="en-US" sz="1500" dirty="0"/>
                <a:t>  About 2 to 3 </a:t>
              </a:r>
              <a:r>
                <a:rPr lang="en-US" sz="1500" dirty="0" err="1"/>
                <a:t>μm</a:t>
              </a:r>
              <a:endParaRPr lang="en-US" sz="1500" dirty="0"/>
            </a:p>
            <a:p>
              <a:pPr eaLnBrk="1" hangingPunct="1"/>
              <a:r>
                <a:rPr lang="en-US" sz="1500" b="1" dirty="0"/>
                <a:t>D.</a:t>
              </a:r>
              <a:r>
                <a:rPr lang="en-US" sz="1500" dirty="0"/>
                <a:t>  About 13 </a:t>
              </a:r>
              <a:r>
                <a:rPr lang="en-US" sz="1500" dirty="0" err="1"/>
                <a:t>μm</a:t>
              </a:r>
              <a:endParaRPr lang="en-US" sz="1500" dirty="0"/>
            </a:p>
            <a:p>
              <a:pPr eaLnBrk="1" hangingPunct="1"/>
              <a:r>
                <a:rPr lang="en-US" sz="1500" b="1" dirty="0"/>
                <a:t>E.</a:t>
              </a:r>
              <a:r>
                <a:rPr lang="en-US" sz="1500" dirty="0"/>
                <a:t>  About 3 to 4 </a:t>
              </a:r>
              <a:r>
                <a:rPr lang="en-US" sz="1500" dirty="0" err="1"/>
                <a:t>μm</a:t>
              </a:r>
              <a:endParaRPr lang="en-US" sz="1500" dirty="0"/>
            </a:p>
            <a:p>
              <a:pPr eaLnBrk="1" hangingPunct="1"/>
              <a:r>
                <a:rPr lang="en-US" sz="1500" b="1" dirty="0"/>
                <a:t> </a:t>
              </a:r>
            </a:p>
            <a:p>
              <a:pPr eaLnBrk="1" hangingPunct="1"/>
              <a:r>
                <a:rPr lang="en-US" sz="1500" b="1" dirty="0"/>
                <a:t/>
              </a:r>
              <a:br>
                <a:rPr lang="en-US" sz="1500" b="1" dirty="0"/>
              </a:br>
              <a:r>
                <a:rPr lang="en-US" sz="1500" b="1" dirty="0"/>
                <a:t>4. Draw in the location of “</a:t>
              </a:r>
              <a:r>
                <a:rPr lang="en-US" sz="1500" b="1" dirty="0" err="1"/>
                <a:t>Titin</a:t>
              </a:r>
              <a:r>
                <a:rPr lang="en-US" sz="1500" b="1" dirty="0"/>
                <a:t>”  for the middle </a:t>
              </a:r>
              <a:r>
                <a:rPr lang="en-US" sz="1500" b="1" dirty="0" err="1"/>
                <a:t>sarcomere</a:t>
              </a:r>
              <a:r>
                <a:rPr lang="en-US" sz="1500" b="1" dirty="0"/>
                <a:t>  for a couple of the myosin units.</a:t>
              </a:r>
            </a:p>
            <a:p>
              <a:pPr eaLnBrk="1" hangingPunct="1"/>
              <a:endParaRPr lang="en-US" sz="1500" b="1" dirty="0" smtClean="0"/>
            </a:p>
            <a:p>
              <a:pPr eaLnBrk="1" hangingPunct="1"/>
              <a:endParaRPr lang="en-US" sz="1500" b="1" dirty="0" smtClean="0"/>
            </a:p>
            <a:p>
              <a:pPr eaLnBrk="1" hangingPunct="1"/>
              <a:endParaRPr lang="en-US" sz="1500" b="1" dirty="0" smtClean="0"/>
            </a:p>
            <a:p>
              <a:pPr eaLnBrk="1" hangingPunct="1"/>
              <a:endParaRPr lang="en-US" sz="1500" b="1" dirty="0" smtClean="0"/>
            </a:p>
            <a:p>
              <a:pPr eaLnBrk="1" hangingPunct="1"/>
              <a:endParaRPr lang="en-US" sz="1500" b="1" dirty="0" smtClean="0"/>
            </a:p>
            <a:p>
              <a:pPr eaLnBrk="1" hangingPunct="1"/>
              <a:endParaRPr lang="en-US" sz="1500" b="1" dirty="0" smtClean="0"/>
            </a:p>
            <a:p>
              <a:pPr eaLnBrk="1" hangingPunct="1"/>
              <a:r>
                <a:rPr lang="en-US" sz="1500" b="1" dirty="0" smtClean="0"/>
                <a:t>5</a:t>
              </a:r>
              <a:r>
                <a:rPr lang="en-US" sz="1500" b="1" dirty="0"/>
                <a:t>. Where does the calcium come from that </a:t>
              </a:r>
              <a:r>
                <a:rPr lang="en-US" sz="1500" b="1" dirty="0" smtClean="0"/>
                <a:t> allows </a:t>
              </a:r>
              <a:r>
                <a:rPr lang="en-US" sz="1500" b="1" dirty="0"/>
                <a:t>human skeletal muscle </a:t>
              </a:r>
              <a:r>
                <a:rPr lang="en-US" sz="1500" b="1" dirty="0" smtClean="0"/>
                <a:t>cells to contract</a:t>
              </a:r>
              <a:endParaRPr lang="en-US" sz="1500" b="1" dirty="0"/>
            </a:p>
            <a:p>
              <a:pPr eaLnBrk="1" hangingPunct="1"/>
              <a:r>
                <a:rPr lang="en-US" sz="1500" dirty="0"/>
                <a:t>A.  ECF (extracellular fluid) </a:t>
              </a:r>
            </a:p>
            <a:p>
              <a:pPr eaLnBrk="1" hangingPunct="1"/>
              <a:r>
                <a:rPr lang="en-US" sz="1500" dirty="0"/>
                <a:t>B.  SR (sarcoplasmic reticulum)</a:t>
              </a:r>
            </a:p>
            <a:p>
              <a:pPr eaLnBrk="1" hangingPunct="1"/>
              <a:r>
                <a:rPr lang="en-US" sz="1500" dirty="0"/>
                <a:t>C.  mitochondria</a:t>
              </a:r>
            </a:p>
            <a:p>
              <a:pPr eaLnBrk="1" hangingPunct="1"/>
              <a:r>
                <a:rPr lang="en-US" sz="1500" dirty="0"/>
                <a:t>D.  A, B, and C</a:t>
              </a:r>
            </a:p>
            <a:p>
              <a:pPr eaLnBrk="1" hangingPunct="1"/>
              <a:r>
                <a:rPr lang="en-US" sz="1500" dirty="0"/>
                <a:t>E.  A and </a:t>
              </a:r>
              <a:r>
                <a:rPr lang="en-US" sz="1500" dirty="0" smtClean="0"/>
                <a:t>B</a:t>
              </a:r>
              <a:endParaRPr lang="en-US" dirty="0"/>
            </a:p>
          </p:txBody>
        </p:sp>
        <p:sp>
          <p:nvSpPr>
            <p:cNvPr id="7" name="Text Box 30"/>
            <p:cNvSpPr txBox="1">
              <a:spLocks noChangeArrowheads="1"/>
            </p:cNvSpPr>
            <p:nvPr/>
          </p:nvSpPr>
          <p:spPr bwMode="auto">
            <a:xfrm>
              <a:off x="9675341" y="22864800"/>
              <a:ext cx="969965" cy="246199"/>
            </a:xfrm>
            <a:prstGeom prst="rect">
              <a:avLst/>
            </a:prstGeom>
            <a:noFill/>
            <a:ln w="9525">
              <a:noFill/>
              <a:miter lim="800000"/>
              <a:headEnd/>
              <a:tailEnd/>
            </a:ln>
          </p:spPr>
          <p:txBody>
            <a:bodyPr lIns="91418" tIns="45709" rIns="91418" bIns="45709">
              <a:spAutoFit/>
            </a:bodyPr>
            <a:lstStyle/>
            <a:p>
              <a:pPr eaLnBrk="1" hangingPunct="1">
                <a:spcAft>
                  <a:spcPts val="998"/>
                </a:spcAft>
              </a:pPr>
              <a:r>
                <a:rPr lang="en-US" sz="1000" b="1" dirty="0">
                  <a:latin typeface="Arial" charset="0"/>
                </a:rPr>
                <a:t>1 </a:t>
              </a:r>
              <a:r>
                <a:rPr lang="en-US" sz="1000" b="1" dirty="0" err="1">
                  <a:latin typeface="Arial" charset="0"/>
                </a:rPr>
                <a:t>μm</a:t>
              </a:r>
              <a:endParaRPr lang="en-US" dirty="0"/>
            </a:p>
          </p:txBody>
        </p:sp>
        <p:pic>
          <p:nvPicPr>
            <p:cNvPr id="8" name="Picture 2" descr="figure-10-02.jpg                                               0003535Eprojects                       B63F1671:"/>
            <p:cNvPicPr>
              <a:picLocks noChangeAspect="1" noChangeArrowheads="1"/>
            </p:cNvPicPr>
            <p:nvPr/>
          </p:nvPicPr>
          <p:blipFill>
            <a:blip r:embed="rId2" cstate="print"/>
            <a:srcRect t="11111" r="18544" b="27852"/>
            <a:stretch>
              <a:fillRect/>
            </a:stretch>
          </p:blipFill>
          <p:spPr bwMode="auto">
            <a:xfrm>
              <a:off x="4267199" y="23317200"/>
              <a:ext cx="6148386" cy="2286000"/>
            </a:xfrm>
            <a:prstGeom prst="rect">
              <a:avLst/>
            </a:prstGeom>
            <a:noFill/>
            <a:ln w="9525">
              <a:noFill/>
              <a:miter lim="800000"/>
              <a:headEnd/>
              <a:tailEnd/>
            </a:ln>
          </p:spPr>
        </p:pic>
        <p:sp>
          <p:nvSpPr>
            <p:cNvPr id="9" name="TextBox 34"/>
            <p:cNvSpPr txBox="1">
              <a:spLocks noChangeArrowheads="1"/>
            </p:cNvSpPr>
            <p:nvPr/>
          </p:nvSpPr>
          <p:spPr bwMode="auto">
            <a:xfrm>
              <a:off x="1371600" y="21717000"/>
              <a:ext cx="7391401" cy="492420"/>
            </a:xfrm>
            <a:prstGeom prst="rect">
              <a:avLst/>
            </a:prstGeom>
            <a:noFill/>
            <a:ln w="9525">
              <a:noFill/>
              <a:miter lim="800000"/>
              <a:headEnd/>
              <a:tailEnd/>
            </a:ln>
          </p:spPr>
          <p:txBody>
            <a:bodyPr lIns="91418" tIns="45709" rIns="91418" bIns="45709">
              <a:spAutoFit/>
            </a:bodyPr>
            <a:lstStyle/>
            <a:p>
              <a:pPr eaLnBrk="1" hangingPunct="1"/>
              <a:r>
                <a:rPr lang="en-US" sz="2600" dirty="0"/>
                <a:t>Pre Quiz </a:t>
              </a:r>
              <a:r>
                <a:rPr lang="en-US" sz="2100" dirty="0"/>
                <a:t>(sample questions)</a:t>
              </a:r>
            </a:p>
          </p:txBody>
        </p:sp>
      </p:grpSp>
      <p:pic>
        <p:nvPicPr>
          <p:cNvPr id="10" name="Picture 32" descr="sarcomere"/>
          <p:cNvPicPr>
            <a:picLocks noChangeAspect="1" noChangeArrowheads="1"/>
          </p:cNvPicPr>
          <p:nvPr/>
        </p:nvPicPr>
        <p:blipFill>
          <a:blip r:embed="rId3" cstate="print"/>
          <a:srcRect/>
          <a:stretch>
            <a:fillRect/>
          </a:stretch>
        </p:blipFill>
        <p:spPr bwMode="auto">
          <a:xfrm>
            <a:off x="1410494" y="3886200"/>
            <a:ext cx="6323011" cy="1371600"/>
          </a:xfrm>
          <a:prstGeom prst="rect">
            <a:avLst/>
          </a:prstGeom>
          <a:noFill/>
          <a:ln w="9525">
            <a:noFill/>
            <a:miter lim="800000"/>
            <a:headEnd/>
            <a:tailEnd/>
          </a:ln>
        </p:spPr>
      </p:pic>
      <p:cxnSp>
        <p:nvCxnSpPr>
          <p:cNvPr id="12" name="Straight Connector 11"/>
          <p:cNvCxnSpPr/>
          <p:nvPr/>
        </p:nvCxnSpPr>
        <p:spPr>
          <a:xfrm>
            <a:off x="6553200" y="9906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a:spLocks noChangeArrowheads="1"/>
          </p:cNvSpPr>
          <p:nvPr/>
        </p:nvSpPr>
        <p:spPr bwMode="auto">
          <a:xfrm>
            <a:off x="3557193" y="609600"/>
            <a:ext cx="2029614" cy="369310"/>
          </a:xfrm>
          <a:prstGeom prst="rect">
            <a:avLst/>
          </a:prstGeom>
          <a:noFill/>
          <a:ln w="9525">
            <a:noFill/>
            <a:miter lim="800000"/>
            <a:headEnd/>
            <a:tailEnd/>
          </a:ln>
        </p:spPr>
        <p:txBody>
          <a:bodyPr wrap="none" lIns="91418" tIns="45709" rIns="91418" bIns="45709">
            <a:spAutoFit/>
          </a:bodyPr>
          <a:lstStyle/>
          <a:p>
            <a:r>
              <a:rPr lang="en-US" b="1" dirty="0"/>
              <a:t>Middle school level</a:t>
            </a:r>
          </a:p>
        </p:txBody>
      </p:sp>
      <p:sp>
        <p:nvSpPr>
          <p:cNvPr id="3" name="TextBox 34"/>
          <p:cNvSpPr txBox="1">
            <a:spLocks noChangeArrowheads="1"/>
          </p:cNvSpPr>
          <p:nvPr/>
        </p:nvSpPr>
        <p:spPr bwMode="auto">
          <a:xfrm>
            <a:off x="0" y="1295400"/>
            <a:ext cx="9144000" cy="2516051"/>
          </a:xfrm>
          <a:prstGeom prst="rect">
            <a:avLst/>
          </a:prstGeom>
          <a:noFill/>
          <a:ln w="9525">
            <a:noFill/>
            <a:miter lim="800000"/>
            <a:headEnd/>
            <a:tailEnd/>
          </a:ln>
        </p:spPr>
        <p:txBody>
          <a:bodyPr wrap="square" lIns="91418" tIns="45709" rIns="91418" bIns="45709">
            <a:spAutoFit/>
          </a:bodyPr>
          <a:lstStyle/>
          <a:p>
            <a:pPr>
              <a:lnSpc>
                <a:spcPct val="150000"/>
              </a:lnSpc>
            </a:pPr>
            <a:r>
              <a:rPr lang="en-US" sz="1500" dirty="0">
                <a:latin typeface="Arial" charset="0"/>
                <a:cs typeface="Arial" charset="0"/>
              </a:rPr>
              <a:t>• Provide the history of the </a:t>
            </a:r>
            <a:r>
              <a:rPr lang="en-US" sz="1500" dirty="0" err="1">
                <a:latin typeface="Arial" charset="0"/>
                <a:cs typeface="Arial" charset="0"/>
              </a:rPr>
              <a:t>sarcomere</a:t>
            </a:r>
            <a:r>
              <a:rPr lang="en-US" sz="1500" dirty="0">
                <a:latin typeface="Arial" charset="0"/>
                <a:cs typeface="Arial" charset="0"/>
              </a:rPr>
              <a:t> and cross sections of different bands. (2 D figures)</a:t>
            </a:r>
          </a:p>
          <a:p>
            <a:pPr>
              <a:lnSpc>
                <a:spcPct val="150000"/>
              </a:lnSpc>
            </a:pPr>
            <a:r>
              <a:rPr lang="en-US" sz="1500" dirty="0">
                <a:latin typeface="Arial" charset="0"/>
                <a:cs typeface="Arial" charset="0"/>
              </a:rPr>
              <a:t>• List or label the vocabulary for a </a:t>
            </a:r>
            <a:r>
              <a:rPr lang="en-US" sz="1500" dirty="0" err="1">
                <a:latin typeface="Arial" charset="0"/>
                <a:cs typeface="Arial" charset="0"/>
              </a:rPr>
              <a:t>sarcomere</a:t>
            </a:r>
            <a:r>
              <a:rPr lang="en-US" sz="1500" dirty="0">
                <a:latin typeface="Arial" charset="0"/>
                <a:cs typeface="Arial" charset="0"/>
              </a:rPr>
              <a:t>.</a:t>
            </a:r>
          </a:p>
          <a:p>
            <a:pPr>
              <a:lnSpc>
                <a:spcPct val="150000"/>
              </a:lnSpc>
            </a:pPr>
            <a:r>
              <a:rPr lang="en-US" sz="1500" dirty="0">
                <a:latin typeface="Arial" charset="0"/>
                <a:cs typeface="Arial" charset="0"/>
              </a:rPr>
              <a:t>• How do the cross sections create a banding pattern? Have the students create their models (2 D-3 D                  	models).</a:t>
            </a:r>
          </a:p>
          <a:p>
            <a:pPr>
              <a:lnSpc>
                <a:spcPct val="150000"/>
              </a:lnSpc>
            </a:pPr>
            <a:r>
              <a:rPr lang="en-US" sz="1500" dirty="0">
                <a:latin typeface="Arial" charset="0"/>
                <a:cs typeface="Arial" charset="0"/>
              </a:rPr>
              <a:t>• Possible use of ppt. for modeling.</a:t>
            </a:r>
          </a:p>
          <a:p>
            <a:pPr>
              <a:lnSpc>
                <a:spcPct val="150000"/>
              </a:lnSpc>
            </a:pPr>
            <a:r>
              <a:rPr lang="en-US" sz="1500" dirty="0">
                <a:latin typeface="Arial" charset="0"/>
                <a:cs typeface="Arial" charset="0"/>
              </a:rPr>
              <a:t>• Use tongue depressors and Velcro strips to illustrate force. Use of different numbers of patches to  </a:t>
            </a:r>
          </a:p>
          <a:p>
            <a:pPr>
              <a:lnSpc>
                <a:spcPct val="150000"/>
              </a:lnSpc>
            </a:pPr>
            <a:r>
              <a:rPr lang="en-US" sz="1500" dirty="0">
                <a:latin typeface="Arial" charset="0"/>
                <a:cs typeface="Arial" charset="0"/>
              </a:rPr>
              <a:t>  	mimic number of myosin heads. Probes or weights used to measure force.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a:spLocks noChangeArrowheads="1"/>
          </p:cNvSpPr>
          <p:nvPr/>
        </p:nvSpPr>
        <p:spPr bwMode="auto">
          <a:xfrm>
            <a:off x="3276600" y="0"/>
            <a:ext cx="2029614" cy="369310"/>
          </a:xfrm>
          <a:prstGeom prst="rect">
            <a:avLst/>
          </a:prstGeom>
          <a:noFill/>
          <a:ln w="9525">
            <a:noFill/>
            <a:miter lim="800000"/>
            <a:headEnd/>
            <a:tailEnd/>
          </a:ln>
        </p:spPr>
        <p:txBody>
          <a:bodyPr wrap="none" lIns="91418" tIns="45709" rIns="91418" bIns="45709">
            <a:spAutoFit/>
          </a:bodyPr>
          <a:lstStyle/>
          <a:p>
            <a:r>
              <a:rPr lang="en-US" b="1" dirty="0"/>
              <a:t>Middle school level</a:t>
            </a:r>
          </a:p>
        </p:txBody>
      </p:sp>
      <p:sp>
        <p:nvSpPr>
          <p:cNvPr id="3" name="TextBox 34"/>
          <p:cNvSpPr txBox="1">
            <a:spLocks noChangeArrowheads="1"/>
          </p:cNvSpPr>
          <p:nvPr/>
        </p:nvSpPr>
        <p:spPr bwMode="auto">
          <a:xfrm>
            <a:off x="0" y="457201"/>
            <a:ext cx="9144000" cy="2516051"/>
          </a:xfrm>
          <a:prstGeom prst="rect">
            <a:avLst/>
          </a:prstGeom>
          <a:noFill/>
          <a:ln w="9525">
            <a:noFill/>
            <a:miter lim="800000"/>
            <a:headEnd/>
            <a:tailEnd/>
          </a:ln>
        </p:spPr>
        <p:txBody>
          <a:bodyPr wrap="square" lIns="91418" tIns="45709" rIns="91418" bIns="45709">
            <a:spAutoFit/>
          </a:bodyPr>
          <a:lstStyle/>
          <a:p>
            <a:pPr>
              <a:lnSpc>
                <a:spcPct val="150000"/>
              </a:lnSpc>
            </a:pPr>
            <a:r>
              <a:rPr lang="en-US" sz="1500" dirty="0">
                <a:latin typeface="Arial" charset="0"/>
                <a:cs typeface="Arial" charset="0"/>
              </a:rPr>
              <a:t>• Provide the history of the </a:t>
            </a:r>
            <a:r>
              <a:rPr lang="en-US" sz="1500" dirty="0" err="1">
                <a:latin typeface="Arial" charset="0"/>
                <a:cs typeface="Arial" charset="0"/>
              </a:rPr>
              <a:t>sarcomere</a:t>
            </a:r>
            <a:r>
              <a:rPr lang="en-US" sz="1500" dirty="0">
                <a:latin typeface="Arial" charset="0"/>
                <a:cs typeface="Arial" charset="0"/>
              </a:rPr>
              <a:t> and cross sections of different bands. (2 D figures)</a:t>
            </a:r>
          </a:p>
          <a:p>
            <a:pPr>
              <a:lnSpc>
                <a:spcPct val="150000"/>
              </a:lnSpc>
            </a:pPr>
            <a:r>
              <a:rPr lang="en-US" sz="1500" dirty="0">
                <a:latin typeface="Arial" charset="0"/>
                <a:cs typeface="Arial" charset="0"/>
              </a:rPr>
              <a:t>• List or label the vocabulary for a </a:t>
            </a:r>
            <a:r>
              <a:rPr lang="en-US" sz="1500" dirty="0" err="1">
                <a:latin typeface="Arial" charset="0"/>
                <a:cs typeface="Arial" charset="0"/>
              </a:rPr>
              <a:t>sarcomere</a:t>
            </a:r>
            <a:r>
              <a:rPr lang="en-US" sz="1500" dirty="0">
                <a:latin typeface="Arial" charset="0"/>
                <a:cs typeface="Arial" charset="0"/>
              </a:rPr>
              <a:t>.</a:t>
            </a:r>
          </a:p>
          <a:p>
            <a:pPr>
              <a:lnSpc>
                <a:spcPct val="150000"/>
              </a:lnSpc>
            </a:pPr>
            <a:r>
              <a:rPr lang="en-US" sz="1500" dirty="0">
                <a:latin typeface="Arial" charset="0"/>
                <a:cs typeface="Arial" charset="0"/>
              </a:rPr>
              <a:t>• How do the cross sections create a banding pattern? Have the students create their models (2 D-3 D                  	models).</a:t>
            </a:r>
          </a:p>
          <a:p>
            <a:pPr>
              <a:lnSpc>
                <a:spcPct val="150000"/>
              </a:lnSpc>
            </a:pPr>
            <a:r>
              <a:rPr lang="en-US" sz="1500" dirty="0">
                <a:latin typeface="Arial" charset="0"/>
                <a:cs typeface="Arial" charset="0"/>
              </a:rPr>
              <a:t>• Possible use of ppt. for modeling.</a:t>
            </a:r>
          </a:p>
          <a:p>
            <a:pPr>
              <a:lnSpc>
                <a:spcPct val="150000"/>
              </a:lnSpc>
            </a:pPr>
            <a:r>
              <a:rPr lang="en-US" sz="1500" dirty="0">
                <a:latin typeface="Arial" charset="0"/>
                <a:cs typeface="Arial" charset="0"/>
              </a:rPr>
              <a:t>• Use tongue depressors and Velcro strips to illustrate force. Use of different numbers of patches to  </a:t>
            </a:r>
          </a:p>
          <a:p>
            <a:pPr>
              <a:lnSpc>
                <a:spcPct val="150000"/>
              </a:lnSpc>
            </a:pPr>
            <a:r>
              <a:rPr lang="en-US" sz="1500" dirty="0">
                <a:latin typeface="Arial" charset="0"/>
                <a:cs typeface="Arial" charset="0"/>
              </a:rPr>
              <a:t>  	mimic number of myosin heads. Probes or weights used to measure force.</a:t>
            </a:r>
          </a:p>
        </p:txBody>
      </p:sp>
      <p:pic>
        <p:nvPicPr>
          <p:cNvPr id="4" name="Picture 2" descr="figure-10-03b.jpg                                              0003535Eprojects                       B63F1671:"/>
          <p:cNvPicPr>
            <a:picLocks noChangeAspect="1" noChangeArrowheads="1"/>
          </p:cNvPicPr>
          <p:nvPr/>
        </p:nvPicPr>
        <p:blipFill>
          <a:blip r:embed="rId2" cstate="print"/>
          <a:srcRect l="11604"/>
          <a:stretch>
            <a:fillRect/>
          </a:stretch>
        </p:blipFill>
        <p:spPr bwMode="auto">
          <a:xfrm>
            <a:off x="609603" y="4629944"/>
            <a:ext cx="5411788" cy="1608139"/>
          </a:xfrm>
          <a:prstGeom prst="rect">
            <a:avLst/>
          </a:prstGeom>
          <a:noFill/>
          <a:ln w="9525">
            <a:noFill/>
            <a:miter lim="800000"/>
            <a:headEnd/>
            <a:tailEnd/>
          </a:ln>
        </p:spPr>
      </p:pic>
      <p:pic>
        <p:nvPicPr>
          <p:cNvPr id="5" name="Picture 2" descr="figure-10-02.jpg                                               0003535Eprojects                       B63F1671:"/>
          <p:cNvPicPr>
            <a:picLocks noChangeAspect="1" noChangeArrowheads="1"/>
          </p:cNvPicPr>
          <p:nvPr/>
        </p:nvPicPr>
        <p:blipFill>
          <a:blip r:embed="rId3" cstate="print"/>
          <a:srcRect l="35760" t="11111" r="18544" b="69894"/>
          <a:stretch>
            <a:fillRect/>
          </a:stretch>
        </p:blipFill>
        <p:spPr bwMode="auto">
          <a:xfrm>
            <a:off x="1371600" y="2877343"/>
            <a:ext cx="4362452" cy="1103314"/>
          </a:xfrm>
          <a:prstGeom prst="rect">
            <a:avLst/>
          </a:prstGeom>
          <a:noFill/>
          <a:ln w="9525">
            <a:noFill/>
            <a:miter lim="800000"/>
            <a:headEnd/>
            <a:tailEnd/>
          </a:ln>
        </p:spPr>
      </p:pic>
      <p:cxnSp>
        <p:nvCxnSpPr>
          <p:cNvPr id="6" name="Straight Connector 41"/>
          <p:cNvCxnSpPr>
            <a:cxnSpLocks noChangeShapeType="1"/>
          </p:cNvCxnSpPr>
          <p:nvPr/>
        </p:nvCxnSpPr>
        <p:spPr bwMode="auto">
          <a:xfrm>
            <a:off x="2362203" y="2895600"/>
            <a:ext cx="0" cy="1600200"/>
          </a:xfrm>
          <a:prstGeom prst="line">
            <a:avLst/>
          </a:prstGeom>
          <a:noFill/>
          <a:ln w="38100">
            <a:solidFill>
              <a:srgbClr val="FF0000"/>
            </a:solidFill>
            <a:round/>
            <a:headEnd/>
            <a:tailEnd/>
          </a:ln>
        </p:spPr>
      </p:cxnSp>
      <p:cxnSp>
        <p:nvCxnSpPr>
          <p:cNvPr id="7" name="Straight Connector 42"/>
          <p:cNvCxnSpPr>
            <a:cxnSpLocks noChangeShapeType="1"/>
          </p:cNvCxnSpPr>
          <p:nvPr/>
        </p:nvCxnSpPr>
        <p:spPr bwMode="auto">
          <a:xfrm>
            <a:off x="2895600" y="2895600"/>
            <a:ext cx="0" cy="1600200"/>
          </a:xfrm>
          <a:prstGeom prst="line">
            <a:avLst/>
          </a:prstGeom>
          <a:noFill/>
          <a:ln w="38100">
            <a:solidFill>
              <a:srgbClr val="FF0000"/>
            </a:solidFill>
            <a:round/>
            <a:headEnd/>
            <a:tailEnd/>
          </a:ln>
        </p:spPr>
      </p:cxnSp>
      <p:cxnSp>
        <p:nvCxnSpPr>
          <p:cNvPr id="8" name="Straight Connector 43"/>
          <p:cNvCxnSpPr>
            <a:cxnSpLocks noChangeShapeType="1"/>
          </p:cNvCxnSpPr>
          <p:nvPr/>
        </p:nvCxnSpPr>
        <p:spPr bwMode="auto">
          <a:xfrm>
            <a:off x="3657600" y="2895600"/>
            <a:ext cx="0" cy="1600200"/>
          </a:xfrm>
          <a:prstGeom prst="line">
            <a:avLst/>
          </a:prstGeom>
          <a:noFill/>
          <a:ln w="38100">
            <a:solidFill>
              <a:srgbClr val="FF0000"/>
            </a:solidFill>
            <a:round/>
            <a:headEnd/>
            <a:tailEnd/>
          </a:ln>
        </p:spPr>
      </p:cxnSp>
      <p:cxnSp>
        <p:nvCxnSpPr>
          <p:cNvPr id="9" name="Straight Connector 44"/>
          <p:cNvCxnSpPr>
            <a:cxnSpLocks noChangeShapeType="1"/>
          </p:cNvCxnSpPr>
          <p:nvPr/>
        </p:nvCxnSpPr>
        <p:spPr bwMode="auto">
          <a:xfrm flipH="1">
            <a:off x="1524000" y="4419600"/>
            <a:ext cx="761999" cy="609600"/>
          </a:xfrm>
          <a:prstGeom prst="line">
            <a:avLst/>
          </a:prstGeom>
          <a:noFill/>
          <a:ln w="38100">
            <a:solidFill>
              <a:schemeClr val="tx2"/>
            </a:solidFill>
            <a:round/>
            <a:headEnd/>
            <a:tailEnd type="arrow" w="med" len="med"/>
          </a:ln>
        </p:spPr>
      </p:cxnSp>
      <p:sp>
        <p:nvSpPr>
          <p:cNvPr id="10" name="TextBox 51"/>
          <p:cNvSpPr txBox="1">
            <a:spLocks noChangeArrowheads="1"/>
          </p:cNvSpPr>
          <p:nvPr/>
        </p:nvSpPr>
        <p:spPr bwMode="auto">
          <a:xfrm>
            <a:off x="1371600" y="5791200"/>
            <a:ext cx="1500687" cy="553976"/>
          </a:xfrm>
          <a:prstGeom prst="rect">
            <a:avLst/>
          </a:prstGeom>
          <a:noFill/>
          <a:ln w="9525">
            <a:noFill/>
            <a:miter lim="800000"/>
            <a:headEnd/>
            <a:tailEnd/>
          </a:ln>
        </p:spPr>
        <p:txBody>
          <a:bodyPr wrap="none" lIns="91418" tIns="45709" rIns="91418" bIns="45709">
            <a:spAutoFit/>
          </a:bodyPr>
          <a:lstStyle/>
          <a:p>
            <a:r>
              <a:rPr lang="en-US" sz="1500" dirty="0"/>
              <a:t>Cross sections </a:t>
            </a:r>
          </a:p>
          <a:p>
            <a:r>
              <a:rPr lang="en-US" sz="1500" dirty="0"/>
              <a:t>at red lines</a:t>
            </a:r>
          </a:p>
        </p:txBody>
      </p:sp>
      <p:sp>
        <p:nvSpPr>
          <p:cNvPr id="12" name="TextBox 53"/>
          <p:cNvSpPr txBox="1">
            <a:spLocks noChangeArrowheads="1"/>
          </p:cNvSpPr>
          <p:nvPr/>
        </p:nvSpPr>
        <p:spPr bwMode="auto">
          <a:xfrm>
            <a:off x="6172200" y="3152012"/>
            <a:ext cx="4038601" cy="553976"/>
          </a:xfrm>
          <a:prstGeom prst="rect">
            <a:avLst/>
          </a:prstGeom>
          <a:noFill/>
          <a:ln w="9525">
            <a:noFill/>
            <a:miter lim="800000"/>
            <a:headEnd/>
            <a:tailEnd/>
          </a:ln>
        </p:spPr>
        <p:txBody>
          <a:bodyPr lIns="91418" tIns="45709" rIns="91418" bIns="45709">
            <a:spAutoFit/>
          </a:bodyPr>
          <a:lstStyle/>
          <a:p>
            <a:r>
              <a:rPr lang="en-US" sz="1500" dirty="0"/>
              <a:t>Show stretched  and contracted</a:t>
            </a:r>
          </a:p>
          <a:p>
            <a:r>
              <a:rPr lang="en-US" sz="1500" dirty="0"/>
              <a:t>states of </a:t>
            </a:r>
            <a:r>
              <a:rPr lang="en-US" sz="1500" dirty="0" err="1"/>
              <a:t>sarcomere</a:t>
            </a:r>
            <a:endParaRPr lang="en-US" sz="1500" dirty="0"/>
          </a:p>
        </p:txBody>
      </p:sp>
      <p:sp>
        <p:nvSpPr>
          <p:cNvPr id="13" name="TextBox 56"/>
          <p:cNvSpPr txBox="1">
            <a:spLocks noChangeArrowheads="1"/>
          </p:cNvSpPr>
          <p:nvPr/>
        </p:nvSpPr>
        <p:spPr bwMode="auto">
          <a:xfrm>
            <a:off x="0" y="6324600"/>
            <a:ext cx="6553202" cy="323143"/>
          </a:xfrm>
          <a:prstGeom prst="rect">
            <a:avLst/>
          </a:prstGeom>
          <a:noFill/>
          <a:ln w="9525">
            <a:noFill/>
            <a:miter lim="800000"/>
            <a:headEnd/>
            <a:tailEnd/>
          </a:ln>
        </p:spPr>
        <p:txBody>
          <a:bodyPr lIns="91418" tIns="45709" rIns="91418" bIns="45709">
            <a:spAutoFit/>
          </a:bodyPr>
          <a:lstStyle/>
          <a:p>
            <a:r>
              <a:rPr lang="en-US" sz="1500" dirty="0">
                <a:solidFill>
                  <a:schemeClr val="accent2"/>
                </a:solidFill>
              </a:rPr>
              <a:t> Students try to determine 3D structures from cross sections</a:t>
            </a:r>
          </a:p>
        </p:txBody>
      </p:sp>
      <p:grpSp>
        <p:nvGrpSpPr>
          <p:cNvPr id="14" name="Group 60"/>
          <p:cNvGrpSpPr>
            <a:grpSpLocks/>
          </p:cNvGrpSpPr>
          <p:nvPr/>
        </p:nvGrpSpPr>
        <p:grpSpPr bwMode="auto">
          <a:xfrm>
            <a:off x="5629275" y="3733800"/>
            <a:ext cx="3514725" cy="2895600"/>
            <a:chOff x="20421600" y="11430000"/>
            <a:chExt cx="3514725" cy="2895600"/>
          </a:xfrm>
        </p:grpSpPr>
        <p:pic>
          <p:nvPicPr>
            <p:cNvPr id="15" name="Picture 35" descr="front"/>
            <p:cNvPicPr>
              <a:picLocks noChangeAspect="1" noChangeArrowheads="1"/>
            </p:cNvPicPr>
            <p:nvPr/>
          </p:nvPicPr>
          <p:blipFill>
            <a:blip r:embed="rId4" cstate="print"/>
            <a:srcRect l="62538" t="36563" b="13712"/>
            <a:stretch>
              <a:fillRect/>
            </a:stretch>
          </p:blipFill>
          <p:spPr bwMode="auto">
            <a:xfrm>
              <a:off x="20421600" y="11734800"/>
              <a:ext cx="3514725" cy="2590800"/>
            </a:xfrm>
            <a:prstGeom prst="rect">
              <a:avLst/>
            </a:prstGeom>
            <a:noFill/>
            <a:ln w="9525">
              <a:noFill/>
              <a:miter lim="800000"/>
              <a:headEnd/>
              <a:tailEnd/>
            </a:ln>
          </p:spPr>
        </p:pic>
        <p:sp>
          <p:nvSpPr>
            <p:cNvPr id="16" name="TextBox 57"/>
            <p:cNvSpPr txBox="1">
              <a:spLocks noChangeArrowheads="1"/>
            </p:cNvSpPr>
            <p:nvPr/>
          </p:nvSpPr>
          <p:spPr bwMode="auto">
            <a:xfrm>
              <a:off x="21640801" y="11430000"/>
              <a:ext cx="1008609" cy="323165"/>
            </a:xfrm>
            <a:prstGeom prst="rect">
              <a:avLst/>
            </a:prstGeom>
            <a:noFill/>
            <a:ln w="9525">
              <a:noFill/>
              <a:miter lim="800000"/>
              <a:headEnd/>
              <a:tailEnd/>
            </a:ln>
          </p:spPr>
          <p:txBody>
            <a:bodyPr wrap="none">
              <a:spAutoFit/>
            </a:bodyPr>
            <a:lstStyle/>
            <a:p>
              <a:r>
                <a:rPr lang="en-US" sz="1500" dirty="0"/>
                <a:t>Stretched</a:t>
              </a:r>
            </a:p>
          </p:txBody>
        </p:sp>
        <p:sp>
          <p:nvSpPr>
            <p:cNvPr id="17" name="Rectangle 59"/>
            <p:cNvSpPr>
              <a:spLocks noChangeArrowheads="1"/>
            </p:cNvSpPr>
            <p:nvPr/>
          </p:nvSpPr>
          <p:spPr bwMode="auto">
            <a:xfrm>
              <a:off x="20574000" y="12573000"/>
              <a:ext cx="3352800" cy="838200"/>
            </a:xfrm>
            <a:prstGeom prst="rect">
              <a:avLst/>
            </a:prstGeom>
            <a:solidFill>
              <a:schemeClr val="bg1"/>
            </a:solidFill>
            <a:ln w="25400">
              <a:noFill/>
              <a:round/>
              <a:headEnd/>
              <a:tailEnd/>
            </a:ln>
          </p:spPr>
          <p:txBody>
            <a:bodyPr/>
            <a:lstStyle/>
            <a:p>
              <a:pPr algn="ctr" eaLnBrk="1" hangingPunct="1"/>
              <a:endParaRPr lang="en-US"/>
            </a:p>
          </p:txBody>
        </p:sp>
        <p:sp>
          <p:nvSpPr>
            <p:cNvPr id="18" name="TextBox 58"/>
            <p:cNvSpPr txBox="1">
              <a:spLocks noChangeArrowheads="1"/>
            </p:cNvSpPr>
            <p:nvPr/>
          </p:nvSpPr>
          <p:spPr bwMode="auto">
            <a:xfrm>
              <a:off x="21793200" y="13030200"/>
              <a:ext cx="893193" cy="323165"/>
            </a:xfrm>
            <a:prstGeom prst="rect">
              <a:avLst/>
            </a:prstGeom>
            <a:noFill/>
            <a:ln w="9525">
              <a:noFill/>
              <a:miter lim="800000"/>
              <a:headEnd/>
              <a:tailEnd/>
            </a:ln>
          </p:spPr>
          <p:txBody>
            <a:bodyPr wrap="none">
              <a:spAutoFit/>
            </a:bodyPr>
            <a:lstStyle/>
            <a:p>
              <a:r>
                <a:rPr lang="en-US" sz="1500" dirty="0"/>
                <a:t>Relaxed</a:t>
              </a:r>
            </a:p>
          </p:txBody>
        </p:sp>
      </p:grpSp>
      <p:cxnSp>
        <p:nvCxnSpPr>
          <p:cNvPr id="19" name="Straight Connector 44"/>
          <p:cNvCxnSpPr>
            <a:cxnSpLocks noChangeShapeType="1"/>
          </p:cNvCxnSpPr>
          <p:nvPr/>
        </p:nvCxnSpPr>
        <p:spPr bwMode="auto">
          <a:xfrm>
            <a:off x="3733800" y="4495800"/>
            <a:ext cx="838200" cy="533400"/>
          </a:xfrm>
          <a:prstGeom prst="line">
            <a:avLst/>
          </a:prstGeom>
          <a:noFill/>
          <a:ln w="38100">
            <a:solidFill>
              <a:schemeClr val="tx2"/>
            </a:solidFill>
            <a:round/>
            <a:headEnd/>
            <a:tailEnd type="arrow" w="med" len="med"/>
          </a:ln>
        </p:spPr>
      </p:cxnSp>
      <p:cxnSp>
        <p:nvCxnSpPr>
          <p:cNvPr id="21" name="Straight Connector 44"/>
          <p:cNvCxnSpPr>
            <a:cxnSpLocks noChangeShapeType="1"/>
          </p:cNvCxnSpPr>
          <p:nvPr/>
        </p:nvCxnSpPr>
        <p:spPr bwMode="auto">
          <a:xfrm>
            <a:off x="2971800" y="4495800"/>
            <a:ext cx="381000" cy="304800"/>
          </a:xfrm>
          <a:prstGeom prst="line">
            <a:avLst/>
          </a:prstGeom>
          <a:noFill/>
          <a:ln w="38100">
            <a:solidFill>
              <a:schemeClr val="tx2"/>
            </a:solidFill>
            <a:round/>
            <a:headEnd/>
            <a:tailEnd type="arrow" w="med" len="med"/>
          </a:ln>
        </p:spPr>
      </p:cxnSp>
      <p:sp>
        <p:nvSpPr>
          <p:cNvPr id="20" name="TextBox 19"/>
          <p:cNvSpPr txBox="1"/>
          <p:nvPr/>
        </p:nvSpPr>
        <p:spPr>
          <a:xfrm>
            <a:off x="6858000" y="5334000"/>
            <a:ext cx="1222066" cy="369332"/>
          </a:xfrm>
          <a:prstGeom prst="rect">
            <a:avLst/>
          </a:prstGeom>
          <a:solidFill>
            <a:schemeClr val="bg1"/>
          </a:solidFill>
        </p:spPr>
        <p:txBody>
          <a:bodyPr wrap="none" rtlCol="0">
            <a:spAutoFit/>
          </a:bodyPr>
          <a:lstStyle/>
          <a:p>
            <a:r>
              <a:rPr lang="en-US" dirty="0" smtClean="0"/>
              <a:t>Contracted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3"/>
          <p:cNvSpPr>
            <a:spLocks noChangeArrowheads="1"/>
          </p:cNvSpPr>
          <p:nvPr/>
        </p:nvSpPr>
        <p:spPr bwMode="auto">
          <a:xfrm>
            <a:off x="2667000" y="0"/>
            <a:ext cx="3352799" cy="6019800"/>
          </a:xfrm>
          <a:prstGeom prst="rect">
            <a:avLst/>
          </a:prstGeom>
          <a:solidFill>
            <a:schemeClr val="accent1"/>
          </a:solidFill>
          <a:ln w="25400">
            <a:solidFill>
              <a:srgbClr val="000000"/>
            </a:solidFill>
            <a:round/>
            <a:headEnd/>
            <a:tailEnd/>
          </a:ln>
        </p:spPr>
        <p:txBody>
          <a:bodyPr lIns="91418" tIns="45709" rIns="91418" bIns="45709"/>
          <a:lstStyle/>
          <a:p>
            <a:pPr eaLnBrk="1" hangingPunct="1"/>
            <a:r>
              <a:rPr lang="en-US" sz="2600" dirty="0"/>
              <a:t>Students learn anatomy and names of structures</a:t>
            </a:r>
          </a:p>
        </p:txBody>
      </p:sp>
      <p:pic>
        <p:nvPicPr>
          <p:cNvPr id="3" name="Picture 2" descr="figure-10-01.jpg                                               0003535Eprojects                       B63F1671:"/>
          <p:cNvPicPr>
            <a:picLocks noChangeAspect="1" noChangeArrowheads="1"/>
          </p:cNvPicPr>
          <p:nvPr/>
        </p:nvPicPr>
        <p:blipFill>
          <a:blip r:embed="rId2" cstate="print"/>
          <a:srcRect/>
          <a:stretch>
            <a:fillRect/>
          </a:stretch>
        </p:blipFill>
        <p:spPr bwMode="auto">
          <a:xfrm>
            <a:off x="2743200" y="1904999"/>
            <a:ext cx="3230881" cy="4267201"/>
          </a:xfrm>
          <a:prstGeom prst="rect">
            <a:avLst/>
          </a:prstGeom>
          <a:noFill/>
          <a:ln w="9525">
            <a:noFill/>
            <a:miter lim="800000"/>
            <a:headEnd/>
            <a:tailEnd/>
          </a:ln>
        </p:spPr>
      </p:pic>
      <p:sp>
        <p:nvSpPr>
          <p:cNvPr id="4" name="TextBox 65"/>
          <p:cNvSpPr txBox="1">
            <a:spLocks noChangeArrowheads="1"/>
          </p:cNvSpPr>
          <p:nvPr/>
        </p:nvSpPr>
        <p:spPr bwMode="auto">
          <a:xfrm>
            <a:off x="2758437" y="1143003"/>
            <a:ext cx="3413759" cy="553976"/>
          </a:xfrm>
          <a:prstGeom prst="rect">
            <a:avLst/>
          </a:prstGeom>
          <a:noFill/>
          <a:ln w="9525">
            <a:noFill/>
            <a:miter lim="800000"/>
            <a:headEnd/>
            <a:tailEnd/>
          </a:ln>
        </p:spPr>
        <p:txBody>
          <a:bodyPr wrap="square" lIns="91418" tIns="45709" rIns="91418" bIns="45709">
            <a:spAutoFit/>
          </a:bodyPr>
          <a:lstStyle/>
          <a:p>
            <a:r>
              <a:rPr lang="en-US" sz="1500" dirty="0"/>
              <a:t>Provide list of names and students label on drawing (sample below).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1498</Words>
  <Application>Microsoft Office PowerPoint</Application>
  <PresentationFormat>On-screen Show (4:3)</PresentationFormat>
  <Paragraphs>228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Bold</vt:lpstr>
      <vt:lpstr>Calibri</vt:lpstr>
      <vt:lpstr>Gill Sans</vt:lpstr>
      <vt:lpstr>ヒラギノ角ゴ ProN W3</vt:lpstr>
      <vt:lpstr>Office Theme</vt:lpstr>
      <vt:lpstr>IT IS FUN !</vt:lpstr>
      <vt:lpstr>An example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and Educational Opportunities:   Improve NSF Funding Changes while    Promoting Muscle Biology.      Center for Muscle Biology,</dc:title>
  <dc:creator>Robin</dc:creator>
  <cp:lastModifiedBy>Robin</cp:lastModifiedBy>
  <cp:revision>40</cp:revision>
  <dcterms:created xsi:type="dcterms:W3CDTF">2014-04-11T16:30:26Z</dcterms:created>
  <dcterms:modified xsi:type="dcterms:W3CDTF">2014-11-07T02:46:39Z</dcterms:modified>
</cp:coreProperties>
</file>