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85" r:id="rId3"/>
    <p:sldId id="257" r:id="rId4"/>
    <p:sldId id="274" r:id="rId5"/>
    <p:sldId id="288" r:id="rId6"/>
    <p:sldId id="312" r:id="rId7"/>
    <p:sldId id="263" r:id="rId8"/>
    <p:sldId id="287" r:id="rId9"/>
    <p:sldId id="286" r:id="rId10"/>
    <p:sldId id="258" r:id="rId11"/>
    <p:sldId id="261" r:id="rId12"/>
    <p:sldId id="262" r:id="rId13"/>
    <p:sldId id="289" r:id="rId14"/>
    <p:sldId id="290" r:id="rId15"/>
    <p:sldId id="259" r:id="rId16"/>
    <p:sldId id="264" r:id="rId17"/>
    <p:sldId id="260" r:id="rId18"/>
    <p:sldId id="313" r:id="rId19"/>
    <p:sldId id="265" r:id="rId20"/>
    <p:sldId id="266" r:id="rId21"/>
    <p:sldId id="267" r:id="rId22"/>
    <p:sldId id="268" r:id="rId23"/>
    <p:sldId id="315" r:id="rId24"/>
    <p:sldId id="314" r:id="rId25"/>
    <p:sldId id="291" r:id="rId26"/>
    <p:sldId id="292" r:id="rId27"/>
    <p:sldId id="293" r:id="rId28"/>
    <p:sldId id="269" r:id="rId29"/>
    <p:sldId id="270" r:id="rId30"/>
    <p:sldId id="272" r:id="rId31"/>
    <p:sldId id="271" r:id="rId32"/>
    <p:sldId id="275" r:id="rId33"/>
    <p:sldId id="276" r:id="rId34"/>
    <p:sldId id="277" r:id="rId35"/>
    <p:sldId id="281" r:id="rId36"/>
    <p:sldId id="280" r:id="rId37"/>
    <p:sldId id="295" r:id="rId38"/>
    <p:sldId id="278" r:id="rId39"/>
    <p:sldId id="279" r:id="rId40"/>
    <p:sldId id="282" r:id="rId41"/>
    <p:sldId id="296" r:id="rId42"/>
    <p:sldId id="283" r:id="rId43"/>
    <p:sldId id="298" r:id="rId44"/>
    <p:sldId id="297" r:id="rId45"/>
    <p:sldId id="300" r:id="rId46"/>
    <p:sldId id="299" r:id="rId47"/>
    <p:sldId id="311" r:id="rId48"/>
    <p:sldId id="284" r:id="rId49"/>
    <p:sldId id="301" r:id="rId50"/>
    <p:sldId id="302" r:id="rId51"/>
    <p:sldId id="303" r:id="rId52"/>
    <p:sldId id="304" r:id="rId53"/>
    <p:sldId id="305" r:id="rId54"/>
    <p:sldId id="306" r:id="rId55"/>
    <p:sldId id="307" r:id="rId56"/>
    <p:sldId id="308" r:id="rId57"/>
    <p:sldId id="310" r:id="rId58"/>
    <p:sldId id="30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78" y="-16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0E82A-D7BC-49D8-8744-C8E59178EE2D}" type="datetimeFigureOut">
              <a:rPr lang="en-US" smtClean="0"/>
              <a:pPr/>
              <a:t>4/12/2012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D2199E-3289-429A-A2A6-8C7235DAC2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FFCFE0-D6FA-448C-8EEF-5D836CEFF6D8}" type="slidenum">
              <a:rPr lang="en-US" smtClean="0">
                <a:latin typeface="Times" pitchFamily="18" charset="0"/>
              </a:rPr>
              <a:pPr/>
              <a:t>7</a:t>
            </a:fld>
            <a:endParaRPr 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0536E-F7C5-4D3D-A79C-F016C1AE50CC}" type="slidenum">
              <a:rPr lang="en-US"/>
              <a:pPr/>
              <a:t>50</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t>In the spinal cord injury of the cats and humans, treatment with agonists and antagonists of the neurotransmitters enhanced the recovery of the locomotion.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A6749-DDE5-42A1-9CCD-B9B14F9E72F4}" type="slidenum">
              <a:rPr lang="en-US"/>
              <a:pPr/>
              <a:t>51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t>Neuromodulators cause a rapid detectable changes in the neural circuitry which inturn is reflected as a behavior change. Eg is the aggressive behavior of the drosophila.</a:t>
            </a:r>
          </a:p>
          <a:p>
            <a:r>
              <a:rPr lang="en-US"/>
              <a:t>The 3 common neuromodulators in the arthopod studies and in the invertbrates are ………</a:t>
            </a:r>
          </a:p>
          <a:p>
            <a:r>
              <a:rPr lang="en-US"/>
              <a:t>Octopamine and dopamine have a effect but not serotonin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A2EB4-24AD-404B-B876-83097CB2D508}" type="slidenum">
              <a:rPr lang="en-US"/>
              <a:pPr/>
              <a:t>52</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So there is a good potential for these neuromodulators to have effect on the central nervous system in drosophila.</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B97A2-2AC4-4FBD-AE1C-81BB967F30B6}" type="slidenum">
              <a:rPr lang="en-US"/>
              <a:pPr/>
              <a:t>53</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A early 3</a:t>
            </a:r>
            <a:r>
              <a:rPr lang="en-US" baseline="30000"/>
              <a:t>rd</a:t>
            </a:r>
            <a:r>
              <a:rPr lang="en-US"/>
              <a:t>  instar larvae is taken and it is cut open from the dorsal side. Heart, guts and the viscera is removed and then we will be just left with the body wall, body wall muscles and the neural circuit. </a:t>
            </a:r>
          </a:p>
          <a:p>
            <a:r>
              <a:rPr lang="en-US"/>
              <a:t>We can see the segments and the nerves going to each of these segments. The muscles m6,7,12,13 are well defined for their innervation pattern. We used m6 and 12 for these studies. 2 nerve terminals 1s and 1b come on to the m6 muscle but only 1s will be innervating m12.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BE40C6-AD4C-4EB1-847F-32DF19F3E26E}" type="slidenum">
              <a:rPr lang="en-US" smtClean="0">
                <a:latin typeface="Times" pitchFamily="18" charset="0"/>
              </a:rPr>
              <a:pPr/>
              <a:t>11</a:t>
            </a:fld>
            <a:endParaRPr 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FA3209-F1ED-4B70-90B8-2D262D8B8254}" type="slidenum">
              <a:rPr lang="en-US" smtClean="0">
                <a:latin typeface="Times" pitchFamily="18" charset="0"/>
              </a:rPr>
              <a:pPr/>
              <a:t>16</a:t>
            </a:fld>
            <a:endParaRPr lang="en-US"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0CC2DB-C0F0-41DC-BE3E-1E220A53633A}" type="slidenum">
              <a:rPr lang="en-US" smtClean="0">
                <a:latin typeface="Times" pitchFamily="18" charset="0"/>
              </a:rPr>
              <a:pPr/>
              <a:t>19</a:t>
            </a:fld>
            <a:endParaRPr 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D3377B-E59C-4390-8EA9-931CC613DD19}" type="slidenum">
              <a:rPr lang="en-US" smtClean="0">
                <a:latin typeface="Times" pitchFamily="18" charset="0"/>
              </a:rPr>
              <a:pPr/>
              <a:t>20</a:t>
            </a:fld>
            <a:endParaRPr 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49B0A4-10D7-46EB-A173-6D2D6A237773}" type="slidenum">
              <a:rPr lang="en-US">
                <a:latin typeface="Times" pitchFamily="18" charset="0"/>
              </a:rPr>
              <a:pPr/>
              <a:t>22</a:t>
            </a:fld>
            <a:endParaRPr lang="en-US">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69F635-E35A-485B-818E-97AAE63D21BE}" type="slidenum">
              <a:rPr lang="en-US">
                <a:latin typeface="Times" pitchFamily="18" charset="0"/>
              </a:rPr>
              <a:pPr/>
              <a:t>28</a:t>
            </a:fld>
            <a:endParaRPr lang="en-US">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3CC707-18EC-46A6-AD50-6F145815C893}" type="slidenum">
              <a:rPr lang="en-US">
                <a:latin typeface="Times" pitchFamily="18" charset="0"/>
              </a:rPr>
              <a:pPr/>
              <a:t>31</a:t>
            </a:fld>
            <a:endParaRPr lang="en-US">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95AF4-242C-4A71-A3D6-041A34298AF6}" type="slidenum">
              <a:rPr lang="en-US"/>
              <a:pPr/>
              <a:t>49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a:t>The sensory inputs in the early developmental stages of an animal leads to well characterization of most of the central circuits. This aspect was shown in vertebrates such as cats and monkeys back in 1960s. This well characterization of the central circuits are equally important in invertebrates also.</a:t>
            </a:r>
          </a:p>
          <a:p>
            <a:r>
              <a:rPr lang="en-US"/>
              <a:t>Alteration of the central circuits by the hormones and the neuromodulators takes place through out the development of the animal and also in its adult life. For eg The ecdysone and juvinile hormone has been shown to alter the neural development and the differentiation of the neurons in insects. Also ecdysone is shown to effect the neural circuit and the motor unit function in drosophila.</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A29871-A41F-4CB6-AE9A-2A4D18D6F804}"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29871-A41F-4CB6-AE9A-2A4D18D6F804}"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29871-A41F-4CB6-AE9A-2A4D18D6F804}"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A29871-A41F-4CB6-AE9A-2A4D18D6F804}"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29871-A41F-4CB6-AE9A-2A4D18D6F804}"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A29871-A41F-4CB6-AE9A-2A4D18D6F804}" type="datetimeFigureOut">
              <a:rPr lang="en-US" smtClean="0"/>
              <a:pPr/>
              <a:t>4/12/2012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A29871-A41F-4CB6-AE9A-2A4D18D6F804}" type="datetimeFigureOut">
              <a:rPr lang="en-US" smtClean="0"/>
              <a:pPr/>
              <a:t>4/12/2012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A29871-A41F-4CB6-AE9A-2A4D18D6F804}" type="datetimeFigureOut">
              <a:rPr lang="en-US" smtClean="0"/>
              <a:pPr/>
              <a:t>4/12/2012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29871-A41F-4CB6-AE9A-2A4D18D6F804}" type="datetimeFigureOut">
              <a:rPr lang="en-US" smtClean="0"/>
              <a:pPr/>
              <a:t>4/12/2012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29871-A41F-4CB6-AE9A-2A4D18D6F804}" type="datetimeFigureOut">
              <a:rPr lang="en-US" smtClean="0"/>
              <a:pPr/>
              <a:t>4/12/2012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29871-A41F-4CB6-AE9A-2A4D18D6F804}" type="datetimeFigureOut">
              <a:rPr lang="en-US" smtClean="0"/>
              <a:pPr/>
              <a:t>4/12/2012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60A07-2628-4A22-BB91-2C914E81CD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29871-A41F-4CB6-AE9A-2A4D18D6F804}" type="datetimeFigureOut">
              <a:rPr lang="en-US" smtClean="0"/>
              <a:pPr/>
              <a:t>4/12/2012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60A07-2628-4A22-BB91-2C914E81CD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en.wikipedia.org/wiki/File:Decorticate.PN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upload.wikimedia.org/wikipedia/commons/9/91/Decerebrate.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earch.mywebsearch.com/mywebsearch/redirect.jhtml?searchfor=drosophila&amp;cb=ZR&amp;pg=AJimage&amp;action=pick&amp;qid=4b5434042f584ba5ba8ea586db4780d6&amp;n=&amp;ss=sub&amp;pn=1&amp;st=kwd&amp;ct=PI&amp;tpr=sbt&amp;si=35702&amp;redirect=mPWsrdz9heamc8iHEhldEcJZ4NMvzwhdF5aZ7cJhcEqlxcgXQ7nImy97472J3uE1b0q8WRV45+4hqkU9SIjudJn826xcLs2h1EcxWj0Q80LnVtR7ylwV/qd1VKrf20Fd&amp;ord=9&amp;" TargetMode="Externa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ideo" Target="file:///F:\Bio535\OA%20fly.mp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16:</a:t>
            </a:r>
            <a:br>
              <a:rPr lang="en-US" dirty="0" smtClean="0"/>
            </a:br>
            <a:r>
              <a:rPr lang="en-US" dirty="0" smtClean="0"/>
              <a:t> Lower Motor Neuron Circuits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unit</a:t>
            </a:r>
            <a:endParaRPr lang="en-US" dirty="0"/>
          </a:p>
        </p:txBody>
      </p:sp>
      <p:sp>
        <p:nvSpPr>
          <p:cNvPr id="3" name="Content Placeholder 2"/>
          <p:cNvSpPr>
            <a:spLocks noGrp="1"/>
          </p:cNvSpPr>
          <p:nvPr>
            <p:ph idx="1"/>
          </p:nvPr>
        </p:nvSpPr>
        <p:spPr/>
        <p:txBody>
          <a:bodyPr>
            <a:normAutofit/>
          </a:bodyPr>
          <a:lstStyle/>
          <a:p>
            <a:r>
              <a:rPr lang="en-US" dirty="0" smtClean="0"/>
              <a:t>Alpha motor neuron and muscle</a:t>
            </a:r>
          </a:p>
          <a:p>
            <a:pPr>
              <a:buNone/>
            </a:pPr>
            <a:r>
              <a:rPr lang="en-US" dirty="0" smtClean="0"/>
              <a:t>Types </a:t>
            </a:r>
          </a:p>
          <a:p>
            <a:pPr>
              <a:buNone/>
            </a:pPr>
            <a:r>
              <a:rPr lang="en-US" dirty="0"/>
              <a:t>	</a:t>
            </a:r>
            <a:r>
              <a:rPr lang="en-US" dirty="0" smtClean="0"/>
              <a:t>	Slow, fast fatigable, fast fatigue-resistant</a:t>
            </a:r>
          </a:p>
          <a:p>
            <a:pPr>
              <a:buNone/>
            </a:pPr>
            <a:r>
              <a:rPr lang="en-US" dirty="0"/>
              <a:t>	</a:t>
            </a:r>
            <a:r>
              <a:rPr lang="en-US" dirty="0" smtClean="0"/>
              <a:t>	----muscle fiber types match</a:t>
            </a:r>
          </a:p>
          <a:p>
            <a:pPr>
              <a:buNone/>
            </a:pPr>
            <a:endParaRPr lang="en-US" dirty="0" smtClean="0"/>
          </a:p>
          <a:p>
            <a:pPr>
              <a:buNone/>
            </a:pPr>
            <a:r>
              <a:rPr lang="en-US" dirty="0"/>
              <a:t>	</a:t>
            </a:r>
            <a:endParaRPr lang="en-US" sz="2400" dirty="0"/>
          </a:p>
        </p:txBody>
      </p:sp>
      <p:pic>
        <p:nvPicPr>
          <p:cNvPr id="4" name="Picture 2" descr="figure-10-30.jpg                                               0003535Eprojects                       B63F1671:"/>
          <p:cNvPicPr>
            <a:picLocks noChangeAspect="1" noChangeArrowheads="1"/>
          </p:cNvPicPr>
          <p:nvPr/>
        </p:nvPicPr>
        <p:blipFill>
          <a:blip r:embed="rId2" cstate="print"/>
          <a:srcRect/>
          <a:stretch>
            <a:fillRect/>
          </a:stretch>
        </p:blipFill>
        <p:spPr bwMode="auto">
          <a:xfrm>
            <a:off x="2209800" y="4191000"/>
            <a:ext cx="4359275" cy="23753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01.jpg                                                0003535Eprojects                       B63F1671:"/>
          <p:cNvPicPr>
            <a:picLocks noChangeAspect="1" noChangeArrowheads="1"/>
          </p:cNvPicPr>
          <p:nvPr/>
        </p:nvPicPr>
        <p:blipFill>
          <a:blip r:embed="rId3" cstate="print"/>
          <a:srcRect/>
          <a:stretch>
            <a:fillRect/>
          </a:stretch>
        </p:blipFill>
        <p:spPr bwMode="auto">
          <a:xfrm>
            <a:off x="102931" y="914401"/>
            <a:ext cx="8736270" cy="491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10-40b.jpg                                              0003535Eprojects                       B63F1671:"/>
          <p:cNvPicPr>
            <a:picLocks noChangeAspect="1" noChangeArrowheads="1"/>
          </p:cNvPicPr>
          <p:nvPr/>
        </p:nvPicPr>
        <p:blipFill>
          <a:blip r:embed="rId2" cstate="print"/>
          <a:srcRect/>
          <a:stretch>
            <a:fillRect/>
          </a:stretch>
        </p:blipFill>
        <p:spPr bwMode="auto">
          <a:xfrm>
            <a:off x="1022350" y="379413"/>
            <a:ext cx="7097713"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Teaching related\bio535-liz\5.jpg"/>
          <p:cNvPicPr>
            <a:picLocks noChangeAspect="1" noChangeArrowheads="1"/>
          </p:cNvPicPr>
          <p:nvPr/>
        </p:nvPicPr>
        <p:blipFill>
          <a:blip r:embed="rId2" cstate="print"/>
          <a:srcRect/>
          <a:stretch>
            <a:fillRect/>
          </a:stretch>
        </p:blipFill>
        <p:spPr bwMode="auto">
          <a:xfrm>
            <a:off x="32233" y="762000"/>
            <a:ext cx="9064723" cy="3886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Teaching related\bio535-liz\6.jpg"/>
          <p:cNvPicPr>
            <a:picLocks noChangeAspect="1" noChangeArrowheads="1"/>
          </p:cNvPicPr>
          <p:nvPr/>
        </p:nvPicPr>
        <p:blipFill>
          <a:blip r:embed="rId2" cstate="print"/>
          <a:srcRect/>
          <a:stretch>
            <a:fillRect/>
          </a:stretch>
        </p:blipFill>
        <p:spPr bwMode="auto">
          <a:xfrm>
            <a:off x="381000" y="1905000"/>
            <a:ext cx="8469010" cy="2438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Autofit/>
          </a:bodyPr>
          <a:lstStyle/>
          <a:p>
            <a:r>
              <a:rPr lang="en-US" sz="3200" dirty="0" smtClean="0"/>
              <a:t>Muscle responses: force and electrical events</a:t>
            </a:r>
            <a:br>
              <a:rPr lang="en-US" sz="3200" dirty="0" smtClean="0"/>
            </a:br>
            <a:r>
              <a:rPr lang="en-US" sz="3200" dirty="0" smtClean="0"/>
              <a:t>(think comparative: vertebrate vs. invertebrate)</a:t>
            </a:r>
            <a:br>
              <a:rPr lang="en-US" sz="3200" dirty="0" smtClean="0"/>
            </a:br>
            <a:endParaRPr lang="en-US" sz="3200" dirty="0"/>
          </a:p>
        </p:txBody>
      </p:sp>
      <p:pic>
        <p:nvPicPr>
          <p:cNvPr id="6" name="Picture 2" descr="figure-10-18.jpg                                               0003535Eprojects                       B63F1671:"/>
          <p:cNvPicPr>
            <a:picLocks noChangeAspect="1" noChangeArrowheads="1"/>
          </p:cNvPicPr>
          <p:nvPr/>
        </p:nvPicPr>
        <p:blipFill>
          <a:blip r:embed="rId2" cstate="print"/>
          <a:srcRect/>
          <a:stretch>
            <a:fillRect/>
          </a:stretch>
        </p:blipFill>
        <p:spPr bwMode="auto">
          <a:xfrm>
            <a:off x="304800" y="1848016"/>
            <a:ext cx="4087813" cy="5009984"/>
          </a:xfrm>
          <a:prstGeom prst="rect">
            <a:avLst/>
          </a:prstGeom>
          <a:noFill/>
          <a:ln w="9525">
            <a:noFill/>
            <a:miter lim="800000"/>
            <a:headEnd/>
            <a:tailEnd/>
          </a:ln>
        </p:spPr>
      </p:pic>
      <p:pic>
        <p:nvPicPr>
          <p:cNvPr id="7" name="Picture 2" descr="figure-10-40b.jpg                                              0003535Eprojects                       B63F1671:"/>
          <p:cNvPicPr>
            <a:picLocks noChangeAspect="1" noChangeArrowheads="1"/>
          </p:cNvPicPr>
          <p:nvPr/>
        </p:nvPicPr>
        <p:blipFill>
          <a:blip r:embed="rId3" cstate="print"/>
          <a:srcRect/>
          <a:stretch>
            <a:fillRect/>
          </a:stretch>
        </p:blipFill>
        <p:spPr bwMode="auto">
          <a:xfrm>
            <a:off x="4620386" y="2362200"/>
            <a:ext cx="4523614" cy="3886200"/>
          </a:xfrm>
          <a:prstGeom prst="rect">
            <a:avLst/>
          </a:prstGeom>
          <a:noFill/>
          <a:ln w="9525">
            <a:noFill/>
            <a:miter lim="800000"/>
            <a:headEnd/>
            <a:tailEnd/>
          </a:ln>
        </p:spPr>
      </p:pic>
      <p:sp>
        <p:nvSpPr>
          <p:cNvPr id="8" name="Rectangle 7"/>
          <p:cNvSpPr/>
          <p:nvPr/>
        </p:nvSpPr>
        <p:spPr>
          <a:xfrm>
            <a:off x="4419600" y="1981200"/>
            <a:ext cx="2438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10-46.jpg                                               0003535Eprojects                       B63F1671:"/>
          <p:cNvPicPr>
            <a:picLocks noChangeAspect="1" noChangeArrowheads="1"/>
          </p:cNvPicPr>
          <p:nvPr/>
        </p:nvPicPr>
        <p:blipFill>
          <a:blip r:embed="rId3" cstate="print"/>
          <a:srcRect/>
          <a:stretch>
            <a:fillRect/>
          </a:stretch>
        </p:blipFill>
        <p:spPr bwMode="auto">
          <a:xfrm>
            <a:off x="706438" y="379413"/>
            <a:ext cx="7731125"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DIFFERENCES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Teaching related\bio535-liz\ov2.jpg"/>
          <p:cNvPicPr>
            <a:picLocks noChangeAspect="1" noChangeArrowheads="1"/>
          </p:cNvPicPr>
          <p:nvPr/>
        </p:nvPicPr>
        <p:blipFill>
          <a:blip r:embed="rId2" cstate="print"/>
          <a:srcRect/>
          <a:stretch>
            <a:fillRect/>
          </a:stretch>
        </p:blipFill>
        <p:spPr bwMode="auto">
          <a:xfrm>
            <a:off x="1756932" y="58836"/>
            <a:ext cx="5630136" cy="679916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pt1.jpg"/>
          <p:cNvPicPr>
            <a:picLocks noChangeAspect="1"/>
          </p:cNvPicPr>
          <p:nvPr/>
        </p:nvPicPr>
        <p:blipFill>
          <a:blip r:embed="rId3" cstate="print"/>
          <a:srcRect/>
          <a:stretch>
            <a:fillRect/>
          </a:stretch>
        </p:blipFill>
        <p:spPr bwMode="auto">
          <a:xfrm>
            <a:off x="3079750" y="0"/>
            <a:ext cx="2984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cstate="print"/>
          <a:stretch>
            <a:fillRect/>
          </a:stretch>
        </p:blipFill>
        <p:spPr>
          <a:xfrm>
            <a:off x="1828800" y="295104"/>
            <a:ext cx="6096000" cy="6511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pt2.jpg"/>
          <p:cNvPicPr>
            <a:picLocks noChangeAspect="1"/>
          </p:cNvPicPr>
          <p:nvPr/>
        </p:nvPicPr>
        <p:blipFill>
          <a:blip r:embed="rId3" cstate="print"/>
          <a:srcRect/>
          <a:stretch>
            <a:fillRect/>
          </a:stretch>
        </p:blipFill>
        <p:spPr bwMode="auto">
          <a:xfrm>
            <a:off x="1022350" y="1143000"/>
            <a:ext cx="6200775" cy="399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81000"/>
            <a:ext cx="5190460" cy="461665"/>
          </a:xfrm>
          <a:prstGeom prst="rect">
            <a:avLst/>
          </a:prstGeom>
          <a:noFill/>
        </p:spPr>
        <p:txBody>
          <a:bodyPr wrap="none" rtlCol="0">
            <a:spAutoFit/>
          </a:bodyPr>
          <a:lstStyle/>
          <a:p>
            <a:r>
              <a:rPr lang="en-US" sz="2400" b="1" dirty="0" smtClean="0"/>
              <a:t>Muscle Stretch Reflexes (page 408 text)</a:t>
            </a:r>
            <a:endParaRPr lang="en-US" sz="2400" b="1" dirty="0"/>
          </a:p>
        </p:txBody>
      </p:sp>
      <p:pic>
        <p:nvPicPr>
          <p:cNvPr id="3" name="Picture 2" descr="figure-11-01-1.jpg                                             000357ACprojects                       B63F1671:"/>
          <p:cNvPicPr>
            <a:picLocks noChangeAspect="1" noChangeArrowheads="1"/>
          </p:cNvPicPr>
          <p:nvPr/>
        </p:nvPicPr>
        <p:blipFill>
          <a:blip r:embed="rId2" cstate="print"/>
          <a:srcRect/>
          <a:stretch>
            <a:fillRect/>
          </a:stretch>
        </p:blipFill>
        <p:spPr bwMode="auto">
          <a:xfrm>
            <a:off x="2057400" y="990600"/>
            <a:ext cx="4826966"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457200"/>
            <a:ext cx="4421082" cy="461665"/>
          </a:xfrm>
          <a:prstGeom prst="rect">
            <a:avLst/>
          </a:prstGeom>
          <a:noFill/>
        </p:spPr>
        <p:txBody>
          <a:bodyPr wrap="none" rtlCol="0">
            <a:spAutoFit/>
          </a:bodyPr>
          <a:lstStyle/>
          <a:p>
            <a:r>
              <a:rPr lang="en-US" sz="2400" b="1" dirty="0" smtClean="0"/>
              <a:t>The electrical activity and control</a:t>
            </a:r>
            <a:endParaRPr lang="en-US"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Teaching related\bio535-liz\ov3.jpg"/>
          <p:cNvPicPr>
            <a:picLocks noChangeAspect="1" noChangeArrowheads="1"/>
          </p:cNvPicPr>
          <p:nvPr/>
        </p:nvPicPr>
        <p:blipFill>
          <a:blip r:embed="rId2" cstate="print"/>
          <a:srcRect/>
          <a:stretch>
            <a:fillRect/>
          </a:stretch>
        </p:blipFill>
        <p:spPr bwMode="auto">
          <a:xfrm>
            <a:off x="1600200" y="-343694"/>
            <a:ext cx="5489591" cy="754538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Teaching related\bio535-liz\ov4.jpg"/>
          <p:cNvPicPr>
            <a:picLocks noChangeAspect="1" noChangeArrowheads="1"/>
          </p:cNvPicPr>
          <p:nvPr/>
        </p:nvPicPr>
        <p:blipFill>
          <a:blip r:embed="rId2" cstate="print"/>
          <a:srcRect/>
          <a:stretch>
            <a:fillRect/>
          </a:stretch>
        </p:blipFill>
        <p:spPr bwMode="auto">
          <a:xfrm>
            <a:off x="2109787" y="122393"/>
            <a:ext cx="4924425" cy="673560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Teaching related\bio535-liz\7gto.jpg"/>
          <p:cNvPicPr>
            <a:picLocks noChangeAspect="1" noChangeArrowheads="1"/>
          </p:cNvPicPr>
          <p:nvPr/>
        </p:nvPicPr>
        <p:blipFill>
          <a:blip r:embed="rId2" cstate="print"/>
          <a:srcRect/>
          <a:stretch>
            <a:fillRect/>
          </a:stretch>
        </p:blipFill>
        <p:spPr bwMode="auto">
          <a:xfrm>
            <a:off x="990600" y="915770"/>
            <a:ext cx="3208337" cy="5026460"/>
          </a:xfrm>
          <a:prstGeom prst="rect">
            <a:avLst/>
          </a:prstGeom>
          <a:noFill/>
        </p:spPr>
      </p:pic>
      <p:pic>
        <p:nvPicPr>
          <p:cNvPr id="6147" name="Picture 3" descr="C:\Teaching related\bio535-liz\10.jpg"/>
          <p:cNvPicPr>
            <a:picLocks noChangeAspect="1" noChangeArrowheads="1"/>
          </p:cNvPicPr>
          <p:nvPr/>
        </p:nvPicPr>
        <p:blipFill>
          <a:blip r:embed="rId3" cstate="print"/>
          <a:srcRect/>
          <a:stretch>
            <a:fillRect/>
          </a:stretch>
        </p:blipFill>
        <p:spPr bwMode="auto">
          <a:xfrm>
            <a:off x="4800600" y="710753"/>
            <a:ext cx="3430587" cy="543649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Teaching related\bio535-liz\8 ms-stretch.jpg"/>
          <p:cNvPicPr>
            <a:picLocks noChangeAspect="1" noChangeArrowheads="1"/>
          </p:cNvPicPr>
          <p:nvPr/>
        </p:nvPicPr>
        <p:blipFill>
          <a:blip r:embed="rId2" cstate="print"/>
          <a:srcRect/>
          <a:stretch>
            <a:fillRect/>
          </a:stretch>
        </p:blipFill>
        <p:spPr bwMode="auto">
          <a:xfrm>
            <a:off x="1143000" y="457200"/>
            <a:ext cx="6477000" cy="606443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Teaching related\bio535-liz\9ms-contract.jpg"/>
          <p:cNvPicPr>
            <a:picLocks noChangeAspect="1" noChangeArrowheads="1"/>
          </p:cNvPicPr>
          <p:nvPr/>
        </p:nvPicPr>
        <p:blipFill>
          <a:blip r:embed="rId2" cstate="print"/>
          <a:srcRect/>
          <a:stretch>
            <a:fillRect/>
          </a:stretch>
        </p:blipFill>
        <p:spPr bwMode="auto">
          <a:xfrm>
            <a:off x="548646" y="381000"/>
            <a:ext cx="7757154" cy="61722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11-03.jpg                                               000357ACprojects                       B63F1671:"/>
          <p:cNvPicPr>
            <a:picLocks noChangeAspect="1" noChangeArrowheads="1"/>
          </p:cNvPicPr>
          <p:nvPr/>
        </p:nvPicPr>
        <p:blipFill>
          <a:blip r:embed="rId3" cstate="print"/>
          <a:srcRect/>
          <a:stretch>
            <a:fillRect/>
          </a:stretch>
        </p:blipFill>
        <p:spPr bwMode="auto">
          <a:xfrm>
            <a:off x="303213" y="1246188"/>
            <a:ext cx="8535987" cy="4365625"/>
          </a:xfrm>
          <a:prstGeom prst="rect">
            <a:avLst/>
          </a:prstGeom>
          <a:noFill/>
          <a:ln w="9525">
            <a:noFill/>
            <a:miter lim="800000"/>
            <a:headEnd/>
            <a:tailEnd/>
          </a:ln>
        </p:spPr>
      </p:pic>
      <p:sp>
        <p:nvSpPr>
          <p:cNvPr id="3" name="TextBox 2"/>
          <p:cNvSpPr txBox="1"/>
          <p:nvPr/>
        </p:nvSpPr>
        <p:spPr>
          <a:xfrm>
            <a:off x="2286000" y="304800"/>
            <a:ext cx="4724400" cy="369332"/>
          </a:xfrm>
          <a:prstGeom prst="rect">
            <a:avLst/>
          </a:prstGeom>
          <a:noFill/>
        </p:spPr>
        <p:txBody>
          <a:bodyPr wrap="square" rtlCol="0">
            <a:spAutoFit/>
          </a:bodyPr>
          <a:lstStyle/>
          <a:p>
            <a:r>
              <a:rPr lang="en-US" b="1" dirty="0" smtClean="0"/>
              <a:t>Within the spinal cord circuits: (mammal)</a:t>
            </a:r>
            <a:endParaRPr lang="en-US"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Teaching related\bio535-liz\11.jpg"/>
          <p:cNvPicPr>
            <a:picLocks noChangeAspect="1" noChangeArrowheads="1"/>
          </p:cNvPicPr>
          <p:nvPr/>
        </p:nvPicPr>
        <p:blipFill>
          <a:blip r:embed="rId2" cstate="print"/>
          <a:srcRect/>
          <a:stretch>
            <a:fillRect/>
          </a:stretch>
        </p:blipFill>
        <p:spPr bwMode="auto">
          <a:xfrm>
            <a:off x="-152400" y="762000"/>
            <a:ext cx="9128907" cy="5105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28600"/>
            <a:ext cx="6137258" cy="1200329"/>
          </a:xfrm>
          <a:prstGeom prst="rect">
            <a:avLst/>
          </a:prstGeom>
          <a:noFill/>
        </p:spPr>
        <p:txBody>
          <a:bodyPr wrap="none" rtlCol="0">
            <a:spAutoFit/>
          </a:bodyPr>
          <a:lstStyle/>
          <a:p>
            <a:r>
              <a:rPr lang="en-US" dirty="0" smtClean="0"/>
              <a:t>Upper motor neurons: CNS ( </a:t>
            </a:r>
            <a:r>
              <a:rPr lang="en-US" dirty="0" err="1" smtClean="0"/>
              <a:t>premotor</a:t>
            </a:r>
            <a:r>
              <a:rPr lang="en-US" dirty="0" smtClean="0"/>
              <a:t> &amp; primary motor cortex)</a:t>
            </a:r>
          </a:p>
          <a:p>
            <a:endParaRPr lang="en-US" dirty="0" smtClean="0"/>
          </a:p>
          <a:p>
            <a:r>
              <a:rPr lang="en-US" dirty="0" smtClean="0"/>
              <a:t>Lower motor neurons: Motor neurons from the spinal cord</a:t>
            </a:r>
          </a:p>
          <a:p>
            <a:endParaRPr lang="en-US" dirty="0"/>
          </a:p>
        </p:txBody>
      </p:sp>
      <p:pic>
        <p:nvPicPr>
          <p:cNvPr id="5" name="Picture 2" descr="figure-10-45.jpg                                               0003535Eprojects                       B63F1671:"/>
          <p:cNvPicPr>
            <a:picLocks noChangeAspect="1" noChangeArrowheads="1"/>
          </p:cNvPicPr>
          <p:nvPr/>
        </p:nvPicPr>
        <p:blipFill>
          <a:blip r:embed="rId2" cstate="print"/>
          <a:srcRect/>
          <a:stretch>
            <a:fillRect/>
          </a:stretch>
        </p:blipFill>
        <p:spPr bwMode="auto">
          <a:xfrm>
            <a:off x="6156944" y="1828800"/>
            <a:ext cx="2987056" cy="4419600"/>
          </a:xfrm>
          <a:prstGeom prst="rect">
            <a:avLst/>
          </a:prstGeom>
          <a:noFill/>
          <a:ln w="9525">
            <a:noFill/>
            <a:miter lim="800000"/>
            <a:headEnd/>
            <a:tailEnd/>
          </a:ln>
        </p:spPr>
      </p:pic>
      <p:pic>
        <p:nvPicPr>
          <p:cNvPr id="6" name="Picture 2" descr="figure-08-13.jpg                                               000348BFprojects                       B63F1671:"/>
          <p:cNvPicPr>
            <a:picLocks noChangeAspect="1" noChangeArrowheads="1"/>
          </p:cNvPicPr>
          <p:nvPr/>
        </p:nvPicPr>
        <p:blipFill>
          <a:blip r:embed="rId3" cstate="print"/>
          <a:srcRect/>
          <a:stretch>
            <a:fillRect/>
          </a:stretch>
        </p:blipFill>
        <p:spPr bwMode="auto">
          <a:xfrm>
            <a:off x="533400" y="1752600"/>
            <a:ext cx="4507232" cy="4776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08-04a.jpg                                              000348BFprojects                       B63F1671:"/>
          <p:cNvPicPr>
            <a:picLocks noChangeAspect="1" noChangeArrowheads="1"/>
          </p:cNvPicPr>
          <p:nvPr/>
        </p:nvPicPr>
        <p:blipFill>
          <a:blip r:embed="rId2" cstate="print"/>
          <a:srcRect/>
          <a:stretch>
            <a:fillRect/>
          </a:stretch>
        </p:blipFill>
        <p:spPr bwMode="auto">
          <a:xfrm>
            <a:off x="381000" y="3048000"/>
            <a:ext cx="5943600" cy="3303231"/>
          </a:xfrm>
          <a:prstGeom prst="rect">
            <a:avLst/>
          </a:prstGeom>
          <a:noFill/>
          <a:ln w="9525">
            <a:noFill/>
            <a:miter lim="800000"/>
            <a:headEnd/>
            <a:tailEnd/>
          </a:ln>
        </p:spPr>
      </p:pic>
      <p:pic>
        <p:nvPicPr>
          <p:cNvPr id="3" name="Picture 92" descr="photos 222"/>
          <p:cNvPicPr>
            <a:picLocks noChangeAspect="1" noChangeArrowheads="1"/>
          </p:cNvPicPr>
          <p:nvPr/>
        </p:nvPicPr>
        <p:blipFill>
          <a:blip r:embed="rId3" cstate="print"/>
          <a:srcRect l="11429" t="51233" r="2856" b="3711"/>
          <a:stretch>
            <a:fillRect/>
          </a:stretch>
        </p:blipFill>
        <p:spPr bwMode="auto">
          <a:xfrm>
            <a:off x="6705600" y="2667000"/>
            <a:ext cx="2218481" cy="1752600"/>
          </a:xfrm>
          <a:prstGeom prst="rect">
            <a:avLst/>
          </a:prstGeom>
          <a:noFill/>
          <a:ln w="9525">
            <a:noFill/>
            <a:miter lim="800000"/>
            <a:headEnd/>
            <a:tailEnd/>
          </a:ln>
        </p:spPr>
      </p:pic>
      <p:pic>
        <p:nvPicPr>
          <p:cNvPr id="4" name="Picture 93" descr="photos 222"/>
          <p:cNvPicPr>
            <a:picLocks noChangeAspect="1" noChangeArrowheads="1"/>
          </p:cNvPicPr>
          <p:nvPr/>
        </p:nvPicPr>
        <p:blipFill>
          <a:blip r:embed="rId4" cstate="print">
            <a:lum bright="-6000" contrast="12000"/>
          </a:blip>
          <a:srcRect l="16026" r="3839" b="53011"/>
          <a:stretch>
            <a:fillRect/>
          </a:stretch>
        </p:blipFill>
        <p:spPr bwMode="auto">
          <a:xfrm>
            <a:off x="6720180" y="4724400"/>
            <a:ext cx="2423820" cy="2133600"/>
          </a:xfrm>
          <a:prstGeom prst="rect">
            <a:avLst/>
          </a:prstGeom>
          <a:noFill/>
          <a:ln w="9525">
            <a:noFill/>
            <a:miter lim="800000"/>
            <a:headEnd/>
            <a:tailEnd/>
          </a:ln>
        </p:spPr>
      </p:pic>
      <p:pic>
        <p:nvPicPr>
          <p:cNvPr id="1026" name="Picture 2" descr="http://t0.gstatic.com/images?q=tbn:ANd9GcRMG22-Rq0HRjzC48ZYjPD5JhtvE9it8PtbTL5ITaq1ok2R4Yt_h2_jHHE3"/>
          <p:cNvPicPr>
            <a:picLocks noChangeAspect="1" noChangeArrowheads="1"/>
          </p:cNvPicPr>
          <p:nvPr/>
        </p:nvPicPr>
        <p:blipFill>
          <a:blip r:embed="rId5" cstate="print"/>
          <a:srcRect/>
          <a:stretch>
            <a:fillRect/>
          </a:stretch>
        </p:blipFill>
        <p:spPr bwMode="auto">
          <a:xfrm>
            <a:off x="2743200" y="533400"/>
            <a:ext cx="3745167" cy="2438400"/>
          </a:xfrm>
          <a:prstGeom prst="rect">
            <a:avLst/>
          </a:prstGeom>
          <a:noFill/>
        </p:spPr>
      </p:pic>
      <p:pic>
        <p:nvPicPr>
          <p:cNvPr id="1028" name="Picture 4" descr="http://t3.gstatic.com/images?q=tbn:ANd9GcTrWPyxeS8fOp_labJU5hjWfffyV140o3fTrYOJIwy5bQEzSQsh"/>
          <p:cNvPicPr>
            <a:picLocks noChangeAspect="1" noChangeArrowheads="1"/>
          </p:cNvPicPr>
          <p:nvPr/>
        </p:nvPicPr>
        <p:blipFill>
          <a:blip r:embed="rId6" cstate="print"/>
          <a:srcRect/>
          <a:stretch>
            <a:fillRect/>
          </a:stretch>
        </p:blipFill>
        <p:spPr bwMode="auto">
          <a:xfrm>
            <a:off x="0" y="304800"/>
            <a:ext cx="2668320" cy="1981200"/>
          </a:xfrm>
          <a:prstGeom prst="rect">
            <a:avLst/>
          </a:prstGeom>
          <a:noFill/>
        </p:spPr>
      </p:pic>
      <p:pic>
        <p:nvPicPr>
          <p:cNvPr id="1030" name="Picture 6" descr="http://t1.gstatic.com/images?q=tbn:ANd9GcR0ThnuVdE0oUwQOC35UpYjccWRLzXUEFBisUyvSwtYI9rUhUnvZTQXheIP"/>
          <p:cNvPicPr>
            <a:picLocks noChangeAspect="1" noChangeArrowheads="1"/>
          </p:cNvPicPr>
          <p:nvPr/>
        </p:nvPicPr>
        <p:blipFill>
          <a:blip r:embed="rId7" cstate="print"/>
          <a:srcRect/>
          <a:stretch>
            <a:fillRect/>
          </a:stretch>
        </p:blipFill>
        <p:spPr bwMode="auto">
          <a:xfrm>
            <a:off x="6858000" y="96050"/>
            <a:ext cx="1828800" cy="2504995"/>
          </a:xfrm>
          <a:prstGeom prst="rect">
            <a:avLst/>
          </a:prstGeom>
          <a:noFill/>
        </p:spPr>
      </p:pic>
      <p:sp>
        <p:nvSpPr>
          <p:cNvPr id="8" name="TextBox 7"/>
          <p:cNvSpPr txBox="1"/>
          <p:nvPr/>
        </p:nvSpPr>
        <p:spPr>
          <a:xfrm>
            <a:off x="3429000" y="152400"/>
            <a:ext cx="2057400" cy="461665"/>
          </a:xfrm>
          <a:prstGeom prst="rect">
            <a:avLst/>
          </a:prstGeom>
          <a:noFill/>
        </p:spPr>
        <p:txBody>
          <a:bodyPr wrap="square" rtlCol="0">
            <a:spAutoFit/>
          </a:bodyPr>
          <a:lstStyle/>
          <a:p>
            <a:r>
              <a:rPr lang="en-US" sz="2400" b="1" dirty="0" smtClean="0"/>
              <a:t>LEECH</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ure-11-37.jpg                                               000357ACprojects                       B63F1671:"/>
          <p:cNvPicPr>
            <a:picLocks noChangeAspect="1" noChangeArrowheads="1"/>
          </p:cNvPicPr>
          <p:nvPr/>
        </p:nvPicPr>
        <p:blipFill>
          <a:blip r:embed="rId3" cstate="print"/>
          <a:srcRect/>
          <a:stretch>
            <a:fillRect/>
          </a:stretch>
        </p:blipFill>
        <p:spPr bwMode="auto">
          <a:xfrm>
            <a:off x="1058863" y="379413"/>
            <a:ext cx="7024687"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0"/>
            <a:ext cx="3148811" cy="461665"/>
          </a:xfrm>
          <a:prstGeom prst="rect">
            <a:avLst/>
          </a:prstGeom>
          <a:noFill/>
        </p:spPr>
        <p:txBody>
          <a:bodyPr wrap="none" rtlCol="0">
            <a:spAutoFit/>
          </a:bodyPr>
          <a:lstStyle/>
          <a:p>
            <a:r>
              <a:rPr lang="en-US" sz="2400" b="1" dirty="0" smtClean="0"/>
              <a:t>Diseases of motor unit:</a:t>
            </a:r>
            <a:endParaRPr lang="en-US" sz="2400" b="1" dirty="0"/>
          </a:p>
        </p:txBody>
      </p:sp>
      <p:sp>
        <p:nvSpPr>
          <p:cNvPr id="3" name="TextBox 2"/>
          <p:cNvSpPr txBox="1"/>
          <p:nvPr/>
        </p:nvSpPr>
        <p:spPr>
          <a:xfrm>
            <a:off x="685800" y="609600"/>
            <a:ext cx="7696200" cy="5632311"/>
          </a:xfrm>
          <a:prstGeom prst="rect">
            <a:avLst/>
          </a:prstGeom>
          <a:noFill/>
        </p:spPr>
        <p:txBody>
          <a:bodyPr wrap="square" rtlCol="0">
            <a:spAutoFit/>
          </a:bodyPr>
          <a:lstStyle/>
          <a:p>
            <a:r>
              <a:rPr lang="en-US" b="1" dirty="0"/>
              <a:t>Amyotrophic lateral sclerosis</a:t>
            </a:r>
            <a:r>
              <a:rPr lang="en-US" dirty="0"/>
              <a:t> (</a:t>
            </a:r>
            <a:r>
              <a:rPr lang="en-US" b="1" dirty="0"/>
              <a:t>ALS</a:t>
            </a:r>
            <a:r>
              <a:rPr lang="en-US" dirty="0"/>
              <a:t>) ( </a:t>
            </a:r>
            <a:r>
              <a:rPr lang="en-US" b="1" dirty="0"/>
              <a:t>Lou Gehrig's disease) </a:t>
            </a:r>
            <a:r>
              <a:rPr lang="en-US" dirty="0"/>
              <a:t> a form of motor </a:t>
            </a:r>
            <a:r>
              <a:rPr lang="en-US" dirty="0" err="1"/>
              <a:t>neurone</a:t>
            </a:r>
            <a:r>
              <a:rPr lang="en-US" dirty="0"/>
              <a:t> disease caused by the degeneration of upper and lower neurons, located in the ventral horn of the spinal cord and the cortical neurons that provide their efferent input.</a:t>
            </a:r>
          </a:p>
          <a:p>
            <a:r>
              <a:rPr lang="en-US" b="1" dirty="0"/>
              <a:t> </a:t>
            </a:r>
            <a:endParaRPr lang="en-US" dirty="0"/>
          </a:p>
          <a:p>
            <a:r>
              <a:rPr lang="en-US" b="1" dirty="0"/>
              <a:t>Peripheral nerve damage (peripheral neuropathy)</a:t>
            </a:r>
            <a:endParaRPr lang="en-US" dirty="0"/>
          </a:p>
          <a:p>
            <a:r>
              <a:rPr lang="en-US" b="1" dirty="0" err="1"/>
              <a:t>Mononeuropathy-</a:t>
            </a:r>
            <a:r>
              <a:rPr lang="en-US" dirty="0" err="1"/>
              <a:t>Mononeuropathy</a:t>
            </a:r>
            <a:r>
              <a:rPr lang="en-US" dirty="0"/>
              <a:t> and </a:t>
            </a:r>
            <a:r>
              <a:rPr lang="en-US" dirty="0" err="1"/>
              <a:t>radiculopathy</a:t>
            </a:r>
            <a:r>
              <a:rPr lang="en-US" dirty="0"/>
              <a:t> is most often due to trauma of some type.</a:t>
            </a:r>
          </a:p>
          <a:p>
            <a:r>
              <a:rPr lang="en-US" b="1" dirty="0" err="1"/>
              <a:t>Radiculopathy-</a:t>
            </a:r>
            <a:r>
              <a:rPr lang="en-US" dirty="0" err="1"/>
              <a:t>Radiculopathy</a:t>
            </a:r>
            <a:r>
              <a:rPr lang="en-US" dirty="0"/>
              <a:t> indicates damage to nerve root(s), and typically occurs as a component of several spinal diseases. </a:t>
            </a:r>
          </a:p>
          <a:p>
            <a:r>
              <a:rPr lang="en-US" b="1" dirty="0" err="1"/>
              <a:t>Polyneuropathy-</a:t>
            </a:r>
            <a:r>
              <a:rPr lang="en-US" dirty="0" err="1"/>
              <a:t>Polyneuropathy</a:t>
            </a:r>
            <a:r>
              <a:rPr lang="en-US" dirty="0"/>
              <a:t> is a common condition. It is not always easy to determine its cause. In this condition the longest peripheral nerve fibers are usually first. Peripheral neuropathy can affect either the axon, or myelin sheaths (</a:t>
            </a:r>
            <a:r>
              <a:rPr lang="en-US" dirty="0" err="1"/>
              <a:t>demyelinating</a:t>
            </a:r>
            <a:r>
              <a:rPr lang="en-US" dirty="0"/>
              <a:t>), or both. </a:t>
            </a:r>
          </a:p>
          <a:p>
            <a:r>
              <a:rPr lang="en-US" b="1" dirty="0"/>
              <a:t> </a:t>
            </a:r>
            <a:endParaRPr lang="en-US" dirty="0"/>
          </a:p>
          <a:p>
            <a:r>
              <a:rPr lang="en-US" b="1" dirty="0" err="1"/>
              <a:t>Mononeuritis</a:t>
            </a:r>
            <a:r>
              <a:rPr lang="en-US" b="1" dirty="0"/>
              <a:t> Multiplex </a:t>
            </a:r>
            <a:r>
              <a:rPr lang="en-US" dirty="0"/>
              <a:t>"</a:t>
            </a:r>
            <a:r>
              <a:rPr lang="en-US" dirty="0" err="1"/>
              <a:t>Mononeuritis</a:t>
            </a:r>
            <a:r>
              <a:rPr lang="en-US" dirty="0"/>
              <a:t> multiplex" is a relatively rare presentation of certain disorders that damage nerves primarily by interfering with blood flow to nerves or </a:t>
            </a:r>
            <a:r>
              <a:rPr lang="en-US" dirty="0" err="1"/>
              <a:t>plexi</a:t>
            </a:r>
            <a:r>
              <a:rPr lang="en-US" dirty="0"/>
              <a:t> or by an autoimmune process damaging either the myelin or axon. </a:t>
            </a:r>
          </a:p>
          <a:p>
            <a:r>
              <a:rPr lang="en-US" b="1" dirty="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8077200" cy="5355312"/>
          </a:xfrm>
          <a:prstGeom prst="rect">
            <a:avLst/>
          </a:prstGeom>
        </p:spPr>
        <p:txBody>
          <a:bodyPr wrap="square">
            <a:spAutoFit/>
          </a:bodyPr>
          <a:lstStyle/>
          <a:p>
            <a:r>
              <a:rPr lang="en-US" b="1" dirty="0" smtClean="0"/>
              <a:t>End-plate (neuromuscular junction)</a:t>
            </a:r>
            <a:endParaRPr lang="en-US" dirty="0" smtClean="0"/>
          </a:p>
          <a:p>
            <a:r>
              <a:rPr lang="en-US" dirty="0" smtClean="0"/>
              <a:t>Acetylcholine is the neurotransmitter at this synapse that couples motor nerve activity with response in the muscles.  </a:t>
            </a:r>
            <a:r>
              <a:rPr lang="en-US" dirty="0" err="1" smtClean="0"/>
              <a:t>Botulinum</a:t>
            </a:r>
            <a:r>
              <a:rPr lang="en-US" dirty="0" smtClean="0"/>
              <a:t> toxin or a block of nicotinic </a:t>
            </a:r>
            <a:r>
              <a:rPr lang="en-US" dirty="0" err="1" smtClean="0"/>
              <a:t>ACh</a:t>
            </a:r>
            <a:r>
              <a:rPr lang="en-US" dirty="0" smtClean="0"/>
              <a:t> receptor (such as curare). </a:t>
            </a:r>
          </a:p>
          <a:p>
            <a:r>
              <a:rPr lang="en-US" b="1" dirty="0" smtClean="0"/>
              <a:t> </a:t>
            </a:r>
            <a:endParaRPr lang="en-US" dirty="0" smtClean="0"/>
          </a:p>
          <a:p>
            <a:r>
              <a:rPr lang="en-US" b="1" dirty="0" smtClean="0"/>
              <a:t>Myasthenia gravis.</a:t>
            </a:r>
            <a:endParaRPr lang="en-US" dirty="0" smtClean="0"/>
          </a:p>
          <a:p>
            <a:r>
              <a:rPr lang="en-US" dirty="0" smtClean="0"/>
              <a:t>Myasthenia gravis is the most common disorder affecting neuromuscular transmission. This condition is autoimmune, with antibodies directed against nicotinic acetylcholine receptors of the neuromuscular junction. It is not extremely common (about 1:10,000) and incidence is highest in young adult women.  * </a:t>
            </a:r>
            <a:r>
              <a:rPr lang="en-US" dirty="0" err="1" smtClean="0"/>
              <a:t>thymic</a:t>
            </a:r>
            <a:r>
              <a:rPr lang="en-US" dirty="0" smtClean="0"/>
              <a:t> tumors. </a:t>
            </a:r>
          </a:p>
          <a:p>
            <a:r>
              <a:rPr lang="en-US" b="1" dirty="0" smtClean="0"/>
              <a:t> </a:t>
            </a:r>
            <a:endParaRPr lang="en-US" dirty="0" smtClean="0"/>
          </a:p>
          <a:p>
            <a:r>
              <a:rPr lang="en-US" b="1" dirty="0" err="1" smtClean="0"/>
              <a:t>Myasthenic</a:t>
            </a:r>
            <a:r>
              <a:rPr lang="en-US" b="1" dirty="0" smtClean="0"/>
              <a:t> syndrome. </a:t>
            </a:r>
            <a:r>
              <a:rPr lang="en-US" dirty="0" smtClean="0"/>
              <a:t>There is another interesting and uncommon disorder of neuromuscular transmission -- the </a:t>
            </a:r>
            <a:r>
              <a:rPr lang="en-US" dirty="0" err="1" smtClean="0"/>
              <a:t>myasthenic</a:t>
            </a:r>
            <a:r>
              <a:rPr lang="en-US" dirty="0" smtClean="0"/>
              <a:t> syndrome or Lambert Eaton Syndrome (LEMS). </a:t>
            </a:r>
          </a:p>
          <a:p>
            <a:r>
              <a:rPr lang="en-US" b="1" dirty="0" smtClean="0"/>
              <a:t> </a:t>
            </a:r>
            <a:endParaRPr lang="en-US" dirty="0" smtClean="0"/>
          </a:p>
          <a:p>
            <a:r>
              <a:rPr lang="en-US" b="1" dirty="0" smtClean="0"/>
              <a:t>Muscle Disease (</a:t>
            </a:r>
            <a:r>
              <a:rPr lang="en-US" b="1" dirty="0" err="1" smtClean="0"/>
              <a:t>myopathy</a:t>
            </a:r>
            <a:r>
              <a:rPr lang="en-US" b="1" dirty="0" smtClean="0"/>
              <a:t>) </a:t>
            </a:r>
            <a:endParaRPr lang="en-US" dirty="0" smtClean="0"/>
          </a:p>
          <a:p>
            <a:r>
              <a:rPr lang="en-US" dirty="0" smtClean="0"/>
              <a:t>There are many things that can go wrong in muscles</a:t>
            </a:r>
          </a:p>
          <a:p>
            <a:r>
              <a:rPr lang="en-US" dirty="0" smtClean="0"/>
              <a:t> </a:t>
            </a:r>
            <a:endParaRPr lang="en-US" dirty="0"/>
          </a:p>
        </p:txBody>
      </p:sp>
      <p:sp>
        <p:nvSpPr>
          <p:cNvPr id="3" name="TextBox 2"/>
          <p:cNvSpPr txBox="1"/>
          <p:nvPr/>
        </p:nvSpPr>
        <p:spPr>
          <a:xfrm>
            <a:off x="1676400" y="228600"/>
            <a:ext cx="4679999" cy="461665"/>
          </a:xfrm>
          <a:prstGeom prst="rect">
            <a:avLst/>
          </a:prstGeom>
          <a:noFill/>
        </p:spPr>
        <p:txBody>
          <a:bodyPr wrap="none" rtlCol="0">
            <a:spAutoFit/>
          </a:bodyPr>
          <a:lstStyle/>
          <a:p>
            <a:r>
              <a:rPr lang="en-US" sz="2400" b="1" dirty="0" smtClean="0"/>
              <a:t>Continue of diseases of motor unit:</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533400"/>
            <a:ext cx="4502579" cy="461665"/>
          </a:xfrm>
          <a:prstGeom prst="rect">
            <a:avLst/>
          </a:prstGeom>
          <a:noFill/>
        </p:spPr>
        <p:txBody>
          <a:bodyPr wrap="none" rtlCol="0">
            <a:spAutoFit/>
          </a:bodyPr>
          <a:lstStyle/>
          <a:p>
            <a:r>
              <a:rPr lang="en-US" sz="2400" b="1" dirty="0" smtClean="0"/>
              <a:t>Chapter 17: Upper </a:t>
            </a:r>
            <a:r>
              <a:rPr lang="en-US" sz="2400" b="1" dirty="0"/>
              <a:t>m</a:t>
            </a:r>
            <a:r>
              <a:rPr lang="en-US" sz="2400" b="1" dirty="0" smtClean="0"/>
              <a:t>otor neurons</a:t>
            </a:r>
            <a:endParaRPr lang="en-US" sz="2400" b="1" dirty="0"/>
          </a:p>
        </p:txBody>
      </p:sp>
      <p:pic>
        <p:nvPicPr>
          <p:cNvPr id="40962" name="Picture 2" descr="http://www.ama-assn.org/resources/images/atlas/brain-components-diagram.gif"/>
          <p:cNvPicPr>
            <a:picLocks noChangeAspect="1" noChangeArrowheads="1"/>
          </p:cNvPicPr>
          <p:nvPr/>
        </p:nvPicPr>
        <p:blipFill>
          <a:blip r:embed="rId2" cstate="print"/>
          <a:srcRect/>
          <a:stretch>
            <a:fillRect/>
          </a:stretch>
        </p:blipFill>
        <p:spPr bwMode="auto">
          <a:xfrm>
            <a:off x="1066800" y="990600"/>
            <a:ext cx="6858000" cy="55186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Teaching related\bio535-liz\12-chp17.jpg"/>
          <p:cNvPicPr>
            <a:picLocks noChangeAspect="1" noChangeArrowheads="1"/>
          </p:cNvPicPr>
          <p:nvPr/>
        </p:nvPicPr>
        <p:blipFill>
          <a:blip r:embed="rId2" cstate="print"/>
          <a:srcRect/>
          <a:stretch>
            <a:fillRect/>
          </a:stretch>
        </p:blipFill>
        <p:spPr bwMode="auto">
          <a:xfrm>
            <a:off x="1219200" y="349411"/>
            <a:ext cx="7086600" cy="615917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Teaching related\bio535-liz\13chp17.jpg"/>
          <p:cNvPicPr>
            <a:picLocks noChangeAspect="1" noChangeArrowheads="1"/>
          </p:cNvPicPr>
          <p:nvPr/>
        </p:nvPicPr>
        <p:blipFill>
          <a:blip r:embed="rId2" cstate="print"/>
          <a:srcRect/>
          <a:stretch>
            <a:fillRect/>
          </a:stretch>
        </p:blipFill>
        <p:spPr bwMode="auto">
          <a:xfrm>
            <a:off x="152400" y="223200"/>
            <a:ext cx="8458200" cy="6101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Teaching related\bio535-liz\14chp17.jpg"/>
          <p:cNvPicPr>
            <a:picLocks noChangeAspect="1" noChangeArrowheads="1"/>
          </p:cNvPicPr>
          <p:nvPr/>
        </p:nvPicPr>
        <p:blipFill>
          <a:blip r:embed="rId2" cstate="print"/>
          <a:srcRect/>
          <a:stretch>
            <a:fillRect/>
          </a:stretch>
        </p:blipFill>
        <p:spPr bwMode="auto">
          <a:xfrm>
            <a:off x="3048000" y="0"/>
            <a:ext cx="2708903" cy="68040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066800"/>
            <a:ext cx="7772400" cy="646331"/>
          </a:xfrm>
          <a:prstGeom prst="rect">
            <a:avLst/>
          </a:prstGeom>
        </p:spPr>
        <p:txBody>
          <a:bodyPr wrap="square">
            <a:spAutoFit/>
          </a:bodyPr>
          <a:lstStyle/>
          <a:p>
            <a:r>
              <a:rPr lang="en-US" dirty="0" smtClean="0"/>
              <a:t>Decorticate posturing is also called </a:t>
            </a:r>
            <a:r>
              <a:rPr lang="en-US" b="1" dirty="0" smtClean="0"/>
              <a:t>decorticate response</a:t>
            </a:r>
            <a:r>
              <a:rPr lang="en-US" dirty="0" smtClean="0"/>
              <a:t>, </a:t>
            </a:r>
            <a:r>
              <a:rPr lang="en-US" b="1" dirty="0" smtClean="0"/>
              <a:t>decorticate rigidity</a:t>
            </a:r>
            <a:r>
              <a:rPr lang="en-US" dirty="0" smtClean="0"/>
              <a:t>, </a:t>
            </a:r>
            <a:r>
              <a:rPr lang="en-US" b="1" dirty="0" smtClean="0"/>
              <a:t>flexor posturing</a:t>
            </a:r>
            <a:r>
              <a:rPr lang="en-US" dirty="0" smtClean="0"/>
              <a:t>, or, colloquially, </a:t>
            </a:r>
            <a:r>
              <a:rPr lang="en-US" b="1" dirty="0" smtClean="0"/>
              <a:t>mummy baby</a:t>
            </a:r>
            <a:endParaRPr lang="en-US" dirty="0"/>
          </a:p>
        </p:txBody>
      </p:sp>
      <p:sp>
        <p:nvSpPr>
          <p:cNvPr id="3" name="Rectangle 2"/>
          <p:cNvSpPr/>
          <p:nvPr/>
        </p:nvSpPr>
        <p:spPr>
          <a:xfrm>
            <a:off x="457200" y="533400"/>
            <a:ext cx="1752600" cy="369332"/>
          </a:xfrm>
          <a:prstGeom prst="rect">
            <a:avLst/>
          </a:prstGeom>
        </p:spPr>
        <p:txBody>
          <a:bodyPr wrap="square">
            <a:spAutoFit/>
          </a:bodyPr>
          <a:lstStyle/>
          <a:p>
            <a:r>
              <a:rPr lang="en-US" b="1" dirty="0" smtClean="0"/>
              <a:t>Decorticate</a:t>
            </a:r>
            <a:endParaRPr lang="en-US" dirty="0"/>
          </a:p>
        </p:txBody>
      </p:sp>
      <p:sp>
        <p:nvSpPr>
          <p:cNvPr id="4" name="Rectangle 3"/>
          <p:cNvSpPr/>
          <p:nvPr/>
        </p:nvSpPr>
        <p:spPr>
          <a:xfrm>
            <a:off x="533400" y="1676400"/>
            <a:ext cx="7467600" cy="923330"/>
          </a:xfrm>
          <a:prstGeom prst="rect">
            <a:avLst/>
          </a:prstGeom>
        </p:spPr>
        <p:txBody>
          <a:bodyPr wrap="square">
            <a:spAutoFit/>
          </a:bodyPr>
          <a:lstStyle/>
          <a:p>
            <a:r>
              <a:rPr lang="en-US" dirty="0" smtClean="0"/>
              <a:t>Decorticate posturing indicates that there may be damage to areas including the cerebral hemispheres, the internal capsule, and the thalamus. It may also indicate damage to the midbrain.</a:t>
            </a:r>
            <a:endParaRPr lang="en-US" dirty="0"/>
          </a:p>
        </p:txBody>
      </p:sp>
      <p:pic>
        <p:nvPicPr>
          <p:cNvPr id="39938" name="Picture 2" descr="http://upload.wikimedia.org/wikipedia/commons/thumb/2/2a/Decorticate.PNG/450px-Decorticate.PNG">
            <a:hlinkClick r:id="rId2"/>
          </p:cNvPr>
          <p:cNvPicPr>
            <a:picLocks noChangeAspect="1" noChangeArrowheads="1"/>
          </p:cNvPicPr>
          <p:nvPr/>
        </p:nvPicPr>
        <p:blipFill>
          <a:blip r:embed="rId3" cstate="print"/>
          <a:srcRect/>
          <a:stretch>
            <a:fillRect/>
          </a:stretch>
        </p:blipFill>
        <p:spPr bwMode="auto">
          <a:xfrm>
            <a:off x="990600" y="2971800"/>
            <a:ext cx="6729806" cy="1600200"/>
          </a:xfrm>
          <a:prstGeom prst="rect">
            <a:avLst/>
          </a:prstGeom>
          <a:noFill/>
        </p:spPr>
      </p:pic>
      <p:sp>
        <p:nvSpPr>
          <p:cNvPr id="6" name="Rectangle 5"/>
          <p:cNvSpPr/>
          <p:nvPr/>
        </p:nvSpPr>
        <p:spPr>
          <a:xfrm>
            <a:off x="914400" y="4572000"/>
            <a:ext cx="6629400" cy="646331"/>
          </a:xfrm>
          <a:prstGeom prst="rect">
            <a:avLst/>
          </a:prstGeom>
        </p:spPr>
        <p:txBody>
          <a:bodyPr wrap="square">
            <a:spAutoFit/>
          </a:bodyPr>
          <a:lstStyle/>
          <a:p>
            <a:r>
              <a:rPr lang="en-US" dirty="0" smtClean="0"/>
              <a:t>Decorticate posturing, with elbows, wrists and fingers flexed, and legs extended and rotated inward</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1356718" cy="369332"/>
          </a:xfrm>
          <a:prstGeom prst="rect">
            <a:avLst/>
          </a:prstGeom>
        </p:spPr>
        <p:txBody>
          <a:bodyPr wrap="none">
            <a:spAutoFit/>
          </a:bodyPr>
          <a:lstStyle/>
          <a:p>
            <a:r>
              <a:rPr lang="en-US" b="1" dirty="0" err="1" smtClean="0"/>
              <a:t>Decerebrate</a:t>
            </a:r>
            <a:endParaRPr lang="en-US" dirty="0"/>
          </a:p>
        </p:txBody>
      </p:sp>
      <p:sp>
        <p:nvSpPr>
          <p:cNvPr id="3" name="Rectangle 2"/>
          <p:cNvSpPr/>
          <p:nvPr/>
        </p:nvSpPr>
        <p:spPr>
          <a:xfrm>
            <a:off x="457200" y="1066800"/>
            <a:ext cx="8153400" cy="923330"/>
          </a:xfrm>
          <a:prstGeom prst="rect">
            <a:avLst/>
          </a:prstGeom>
        </p:spPr>
        <p:txBody>
          <a:bodyPr wrap="square">
            <a:spAutoFit/>
          </a:bodyPr>
          <a:lstStyle/>
          <a:p>
            <a:r>
              <a:rPr lang="en-US" dirty="0" err="1" smtClean="0"/>
              <a:t>Decerebrate</a:t>
            </a:r>
            <a:r>
              <a:rPr lang="en-US" dirty="0" smtClean="0"/>
              <a:t> posturing is also called </a:t>
            </a:r>
            <a:r>
              <a:rPr lang="en-US" b="1" dirty="0" err="1" smtClean="0"/>
              <a:t>decerebrate</a:t>
            </a:r>
            <a:r>
              <a:rPr lang="en-US" b="1" dirty="0" smtClean="0"/>
              <a:t> response</a:t>
            </a:r>
            <a:r>
              <a:rPr lang="en-US" dirty="0" smtClean="0"/>
              <a:t>, </a:t>
            </a:r>
            <a:r>
              <a:rPr lang="en-US" b="1" dirty="0" err="1" smtClean="0"/>
              <a:t>decerebrate</a:t>
            </a:r>
            <a:r>
              <a:rPr lang="en-US" b="1" dirty="0" smtClean="0"/>
              <a:t> rigidity</a:t>
            </a:r>
            <a:r>
              <a:rPr lang="en-US" dirty="0" smtClean="0"/>
              <a:t>, or </a:t>
            </a:r>
            <a:r>
              <a:rPr lang="en-US" b="1" dirty="0" smtClean="0"/>
              <a:t>extensor posturing</a:t>
            </a:r>
            <a:r>
              <a:rPr lang="en-US" dirty="0" smtClean="0"/>
              <a:t>. It describes the involuntary extension of the upper extremities in response to external stimuli.</a:t>
            </a:r>
            <a:endParaRPr lang="en-US" dirty="0"/>
          </a:p>
        </p:txBody>
      </p:sp>
      <p:pic>
        <p:nvPicPr>
          <p:cNvPr id="46082" name="Picture 2" descr="File:Decerebrate.jpg">
            <a:hlinkClick r:id="rId2"/>
          </p:cNvPr>
          <p:cNvPicPr>
            <a:picLocks noChangeAspect="1" noChangeArrowheads="1"/>
          </p:cNvPicPr>
          <p:nvPr/>
        </p:nvPicPr>
        <p:blipFill>
          <a:blip r:embed="rId3" cstate="print"/>
          <a:srcRect/>
          <a:stretch>
            <a:fillRect/>
          </a:stretch>
        </p:blipFill>
        <p:spPr bwMode="auto">
          <a:xfrm>
            <a:off x="609600" y="2590800"/>
            <a:ext cx="7653125" cy="2286000"/>
          </a:xfrm>
          <a:prstGeom prst="rect">
            <a:avLst/>
          </a:prstGeom>
          <a:noFill/>
        </p:spPr>
      </p:pic>
      <p:sp>
        <p:nvSpPr>
          <p:cNvPr id="5" name="Rectangle 4"/>
          <p:cNvSpPr/>
          <p:nvPr/>
        </p:nvSpPr>
        <p:spPr>
          <a:xfrm>
            <a:off x="1295400" y="5257800"/>
            <a:ext cx="6705600" cy="369332"/>
          </a:xfrm>
          <a:prstGeom prst="rect">
            <a:avLst/>
          </a:prstGeom>
        </p:spPr>
        <p:txBody>
          <a:bodyPr wrap="square">
            <a:spAutoFit/>
          </a:bodyPr>
          <a:lstStyle/>
          <a:p>
            <a:r>
              <a:rPr lang="en-US" dirty="0" err="1" smtClean="0"/>
              <a:t>Decerebrate</a:t>
            </a:r>
            <a:r>
              <a:rPr lang="en-US" dirty="0" smtClean="0"/>
              <a:t> rigidity or abnormal extensor posturing.</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ure-08-14.jpg                                               000348BFprojects                       B63F1671:"/>
          <p:cNvPicPr>
            <a:picLocks noChangeAspect="1" noChangeArrowheads="1"/>
          </p:cNvPicPr>
          <p:nvPr/>
        </p:nvPicPr>
        <p:blipFill>
          <a:blip r:embed="rId2" cstate="print"/>
          <a:srcRect/>
          <a:stretch>
            <a:fillRect/>
          </a:stretch>
        </p:blipFill>
        <p:spPr bwMode="auto">
          <a:xfrm>
            <a:off x="315913" y="904875"/>
            <a:ext cx="8512175" cy="5048250"/>
          </a:xfrm>
          <a:prstGeom prst="rect">
            <a:avLst/>
          </a:prstGeom>
          <a:noFill/>
          <a:ln w="9525">
            <a:noFill/>
            <a:miter lim="800000"/>
            <a:headEnd/>
            <a:tailEnd/>
          </a:ln>
        </p:spPr>
      </p:pic>
      <p:sp>
        <p:nvSpPr>
          <p:cNvPr id="3" name="Rectangle 2"/>
          <p:cNvSpPr/>
          <p:nvPr/>
        </p:nvSpPr>
        <p:spPr>
          <a:xfrm>
            <a:off x="381000" y="457200"/>
            <a:ext cx="39624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igure-08-13.jpg                                               000348BFprojects                       B63F1671:"/>
          <p:cNvPicPr>
            <a:picLocks noChangeAspect="1" noChangeArrowheads="1"/>
          </p:cNvPicPr>
          <p:nvPr/>
        </p:nvPicPr>
        <p:blipFill>
          <a:blip r:embed="rId3" cstate="print"/>
          <a:srcRect/>
          <a:stretch>
            <a:fillRect/>
          </a:stretch>
        </p:blipFill>
        <p:spPr bwMode="auto">
          <a:xfrm>
            <a:off x="-3581400" y="-1143000"/>
            <a:ext cx="7549500" cy="8001000"/>
          </a:xfrm>
          <a:prstGeom prst="rect">
            <a:avLst/>
          </a:prstGeom>
          <a:noFill/>
          <a:ln w="9525">
            <a:noFill/>
            <a:miter lim="800000"/>
            <a:headEnd/>
            <a:tailEnd/>
          </a:ln>
        </p:spPr>
      </p:pic>
      <p:sp>
        <p:nvSpPr>
          <p:cNvPr id="5" name="Rectangle 4"/>
          <p:cNvSpPr/>
          <p:nvPr/>
        </p:nvSpPr>
        <p:spPr>
          <a:xfrm>
            <a:off x="-685800" y="-1295400"/>
            <a:ext cx="47244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67200" y="3048000"/>
            <a:ext cx="45720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495800"/>
            <a:ext cx="12954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5257800"/>
            <a:ext cx="4648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1524000"/>
            <a:ext cx="47244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2743200"/>
            <a:ext cx="1066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5103674"/>
            <a:ext cx="6857999" cy="1754326"/>
          </a:xfrm>
          <a:prstGeom prst="rect">
            <a:avLst/>
          </a:prstGeom>
          <a:noFill/>
        </p:spPr>
        <p:txBody>
          <a:bodyPr wrap="square" rtlCol="0">
            <a:spAutoFit/>
          </a:bodyPr>
          <a:lstStyle/>
          <a:p>
            <a:r>
              <a:rPr lang="en-US" b="1" dirty="0" smtClean="0"/>
              <a:t>Wilder Penfield</a:t>
            </a:r>
          </a:p>
          <a:p>
            <a:r>
              <a:rPr lang="en-US" dirty="0" smtClean="0"/>
              <a:t>WWW I</a:t>
            </a:r>
          </a:p>
          <a:p>
            <a:r>
              <a:rPr lang="en-US" dirty="0" smtClean="0"/>
              <a:t>1934 he founded and became the first Director of McGill University's world-famous Montreal Neurological Institute and the associated Montreal Neurological Hospital</a:t>
            </a:r>
          </a:p>
          <a:p>
            <a:r>
              <a:rPr lang="en-US" dirty="0" smtClean="0"/>
              <a:t>Published 1951 the homunculus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7315200" cy="523220"/>
          </a:xfrm>
          <a:prstGeom prst="rect">
            <a:avLst/>
          </a:prstGeom>
          <a:noFill/>
        </p:spPr>
        <p:txBody>
          <a:bodyPr wrap="square" rtlCol="0">
            <a:spAutoFit/>
          </a:bodyPr>
          <a:lstStyle/>
          <a:p>
            <a:r>
              <a:rPr lang="en-US" sz="2800" b="1" dirty="0" smtClean="0"/>
              <a:t>Chapter 19: Modulation of Movement</a:t>
            </a:r>
            <a:endParaRPr lang="en-US" sz="2800" b="1" dirty="0"/>
          </a:p>
        </p:txBody>
      </p:sp>
      <p:pic>
        <p:nvPicPr>
          <p:cNvPr id="13314" name="Picture 2" descr="C:\Teaching related\bio535-liz\15chp20.jpg"/>
          <p:cNvPicPr>
            <a:picLocks noChangeAspect="1" noChangeArrowheads="1"/>
          </p:cNvPicPr>
          <p:nvPr/>
        </p:nvPicPr>
        <p:blipFill>
          <a:blip r:embed="rId2" cstate="print"/>
          <a:srcRect/>
          <a:stretch>
            <a:fillRect/>
          </a:stretch>
        </p:blipFill>
        <p:spPr bwMode="auto">
          <a:xfrm>
            <a:off x="762000" y="1782762"/>
            <a:ext cx="8074323" cy="4465638"/>
          </a:xfrm>
          <a:prstGeom prst="rect">
            <a:avLst/>
          </a:prstGeom>
          <a:noFill/>
        </p:spPr>
      </p:pic>
      <p:sp>
        <p:nvSpPr>
          <p:cNvPr id="4" name="Rectangle 3"/>
          <p:cNvSpPr/>
          <p:nvPr/>
        </p:nvSpPr>
        <p:spPr>
          <a:xfrm>
            <a:off x="533400" y="47244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Teaching related\bio535-liz\17chp20.jpg"/>
          <p:cNvPicPr>
            <a:picLocks noChangeAspect="1" noChangeArrowheads="1"/>
          </p:cNvPicPr>
          <p:nvPr/>
        </p:nvPicPr>
        <p:blipFill>
          <a:blip r:embed="rId2" cstate="print"/>
          <a:srcRect/>
          <a:stretch>
            <a:fillRect/>
          </a:stretch>
        </p:blipFill>
        <p:spPr bwMode="auto">
          <a:xfrm>
            <a:off x="609600" y="533400"/>
            <a:ext cx="7848600" cy="561974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eaching related\bio535-liz\16chp20.jpg"/>
          <p:cNvPicPr>
            <a:picLocks noChangeAspect="1" noChangeArrowheads="1"/>
          </p:cNvPicPr>
          <p:nvPr/>
        </p:nvPicPr>
        <p:blipFill>
          <a:blip r:embed="rId2" cstate="print"/>
          <a:srcRect/>
          <a:stretch>
            <a:fillRect/>
          </a:stretch>
        </p:blipFill>
        <p:spPr bwMode="auto">
          <a:xfrm>
            <a:off x="2057400" y="14126"/>
            <a:ext cx="3941763" cy="682974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Teaching related\bio535-liz\18chp20.jpg"/>
          <p:cNvPicPr>
            <a:picLocks noChangeAspect="1" noChangeArrowheads="1"/>
          </p:cNvPicPr>
          <p:nvPr/>
        </p:nvPicPr>
        <p:blipFill>
          <a:blip r:embed="rId2" cstate="print"/>
          <a:srcRect/>
          <a:stretch>
            <a:fillRect/>
          </a:stretch>
        </p:blipFill>
        <p:spPr bwMode="auto">
          <a:xfrm>
            <a:off x="1600200" y="2203"/>
            <a:ext cx="4800600" cy="685579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Teaching related\bio535-liz\19chp20.jpg"/>
          <p:cNvPicPr>
            <a:picLocks noChangeAspect="1" noChangeArrowheads="1"/>
          </p:cNvPicPr>
          <p:nvPr/>
        </p:nvPicPr>
        <p:blipFill>
          <a:blip r:embed="rId2" cstate="print"/>
          <a:srcRect/>
          <a:stretch>
            <a:fillRect/>
          </a:stretch>
        </p:blipFill>
        <p:spPr bwMode="auto">
          <a:xfrm>
            <a:off x="1752600" y="371820"/>
            <a:ext cx="5791200" cy="610518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Teaching related\bio535-liz\20chp20.jpg"/>
          <p:cNvPicPr>
            <a:picLocks noChangeAspect="1" noChangeArrowheads="1"/>
          </p:cNvPicPr>
          <p:nvPr/>
        </p:nvPicPr>
        <p:blipFill>
          <a:blip r:embed="rId2" cstate="print"/>
          <a:srcRect/>
          <a:stretch>
            <a:fillRect/>
          </a:stretch>
        </p:blipFill>
        <p:spPr bwMode="auto">
          <a:xfrm>
            <a:off x="2232025" y="304800"/>
            <a:ext cx="4092575" cy="625739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Teaching related\bio535-liz\21chp20.jpg"/>
          <p:cNvPicPr>
            <a:picLocks noChangeAspect="1" noChangeArrowheads="1"/>
          </p:cNvPicPr>
          <p:nvPr/>
        </p:nvPicPr>
        <p:blipFill>
          <a:blip r:embed="rId2" cstate="print"/>
          <a:srcRect/>
          <a:stretch>
            <a:fillRect/>
          </a:stretch>
        </p:blipFill>
        <p:spPr bwMode="auto">
          <a:xfrm>
            <a:off x="1752600" y="54319"/>
            <a:ext cx="5492750" cy="6735419"/>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Critical Period</a:t>
            </a:r>
          </a:p>
        </p:txBody>
      </p:sp>
      <p:sp>
        <p:nvSpPr>
          <p:cNvPr id="50179" name="Rectangle 3"/>
          <p:cNvSpPr>
            <a:spLocks noGrp="1" noChangeArrowheads="1"/>
          </p:cNvSpPr>
          <p:nvPr>
            <p:ph type="body" idx="1"/>
          </p:nvPr>
        </p:nvSpPr>
        <p:spPr>
          <a:xfrm>
            <a:off x="457200" y="1981200"/>
            <a:ext cx="8229600" cy="4114800"/>
          </a:xfrm>
        </p:spPr>
        <p:txBody>
          <a:bodyPr/>
          <a:lstStyle/>
          <a:p>
            <a:r>
              <a:rPr lang="en-US">
                <a:cs typeface="Times New Roman" pitchFamily="18" charset="0"/>
              </a:rPr>
              <a:t>Central circuits are well defined after a critical period, which is due to the sensory input early in the life</a:t>
            </a:r>
            <a:r>
              <a:rPr lang="en-US"/>
              <a:t>. </a:t>
            </a:r>
          </a:p>
          <a:p>
            <a:pPr>
              <a:buFontTx/>
              <a:buNone/>
            </a:pPr>
            <a:endParaRPr lang="en-US"/>
          </a:p>
          <a:p>
            <a:r>
              <a:rPr lang="en-US"/>
              <a:t>The central circuits are altered by hormones and neuromodulators throughout development.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572000" cy="584775"/>
          </a:xfrm>
          <a:prstGeom prst="rect">
            <a:avLst/>
          </a:prstGeom>
          <a:noFill/>
        </p:spPr>
        <p:txBody>
          <a:bodyPr wrap="square" rtlCol="0">
            <a:spAutoFit/>
          </a:bodyPr>
          <a:lstStyle/>
          <a:p>
            <a:r>
              <a:rPr lang="en-US" sz="3200" b="1" dirty="0" smtClean="0"/>
              <a:t>Comparative</a:t>
            </a:r>
            <a:r>
              <a:rPr lang="en-US" dirty="0" smtClean="0"/>
              <a:t> </a:t>
            </a:r>
            <a:endParaRPr lang="en-US" dirty="0"/>
          </a:p>
        </p:txBody>
      </p:sp>
      <p:sp>
        <p:nvSpPr>
          <p:cNvPr id="3" name="TextBox 2"/>
          <p:cNvSpPr txBox="1"/>
          <p:nvPr/>
        </p:nvSpPr>
        <p:spPr>
          <a:xfrm>
            <a:off x="1447800" y="1905000"/>
            <a:ext cx="2057400" cy="369332"/>
          </a:xfrm>
          <a:prstGeom prst="rect">
            <a:avLst/>
          </a:prstGeom>
          <a:noFill/>
        </p:spPr>
        <p:txBody>
          <a:bodyPr wrap="square" rtlCol="0">
            <a:spAutoFit/>
          </a:bodyPr>
          <a:lstStyle/>
          <a:p>
            <a:r>
              <a:rPr lang="en-US" b="1" i="1" dirty="0" smtClean="0"/>
              <a:t>Drosophila</a:t>
            </a:r>
            <a:endParaRPr lang="en-US" b="1" i="1" dirty="0"/>
          </a:p>
        </p:txBody>
      </p:sp>
      <p:pic>
        <p:nvPicPr>
          <p:cNvPr id="37890" name="Picture 2" descr="http://media5.picsearch.com/is?9ypSgShot38NI-37yZbOixXnMJ3K2fkUfX50iMLChaM">
            <a:hlinkClick r:id="rId2"/>
          </p:cNvPr>
          <p:cNvPicPr>
            <a:picLocks noChangeAspect="1" noChangeArrowheads="1"/>
          </p:cNvPicPr>
          <p:nvPr/>
        </p:nvPicPr>
        <p:blipFill>
          <a:blip r:embed="rId3" cstate="print"/>
          <a:srcRect/>
          <a:stretch>
            <a:fillRect/>
          </a:stretch>
        </p:blipFill>
        <p:spPr bwMode="auto">
          <a:xfrm>
            <a:off x="381000" y="2514600"/>
            <a:ext cx="3282458" cy="2667000"/>
          </a:xfrm>
          <a:prstGeom prst="rect">
            <a:avLst/>
          </a:prstGeom>
          <a:noFill/>
        </p:spPr>
      </p:pic>
      <p:pic>
        <p:nvPicPr>
          <p:cNvPr id="5" name="Picture 4" descr="flyingbug"/>
          <p:cNvPicPr>
            <a:picLocks noChangeAspect="1" noChangeArrowheads="1"/>
          </p:cNvPicPr>
          <p:nvPr/>
        </p:nvPicPr>
        <p:blipFill>
          <a:blip r:embed="rId4" cstate="print"/>
          <a:srcRect/>
          <a:stretch>
            <a:fillRect/>
          </a:stretch>
        </p:blipFill>
        <p:spPr bwMode="auto">
          <a:xfrm>
            <a:off x="5486400" y="381000"/>
            <a:ext cx="990600" cy="777875"/>
          </a:xfrm>
          <a:prstGeom prst="rect">
            <a:avLst/>
          </a:prstGeom>
          <a:noFill/>
          <a:ln w="9525">
            <a:noFill/>
            <a:miter lim="800000"/>
            <a:headEnd/>
            <a:tailEnd/>
          </a:ln>
        </p:spPr>
      </p:pic>
      <p:pic>
        <p:nvPicPr>
          <p:cNvPr id="6" name="Picture 10" descr="wildtypelarva"/>
          <p:cNvPicPr>
            <a:picLocks noChangeAspect="1" noChangeArrowheads="1" noCrop="1"/>
          </p:cNvPicPr>
          <p:nvPr/>
        </p:nvPicPr>
        <p:blipFill>
          <a:blip r:embed="rId5" cstate="print"/>
          <a:srcRect/>
          <a:stretch>
            <a:fillRect/>
          </a:stretch>
        </p:blipFill>
        <p:spPr bwMode="auto">
          <a:xfrm>
            <a:off x="3641239" y="1752600"/>
            <a:ext cx="1861522" cy="1219200"/>
          </a:xfrm>
          <a:prstGeom prst="rect">
            <a:avLst/>
          </a:prstGeom>
          <a:noFill/>
          <a:ln w="9525">
            <a:noFill/>
            <a:miter lim="800000"/>
            <a:headEnd/>
            <a:tailEnd/>
          </a:ln>
        </p:spPr>
      </p:pic>
      <p:pic>
        <p:nvPicPr>
          <p:cNvPr id="7" name="Picture 2" descr="crayfight"/>
          <p:cNvPicPr>
            <a:picLocks noChangeAspect="1" noChangeArrowheads="1"/>
          </p:cNvPicPr>
          <p:nvPr/>
        </p:nvPicPr>
        <p:blipFill>
          <a:blip r:embed="rId6" cstate="print"/>
          <a:srcRect/>
          <a:stretch>
            <a:fillRect/>
          </a:stretch>
        </p:blipFill>
        <p:spPr bwMode="auto">
          <a:xfrm>
            <a:off x="4953000" y="3429000"/>
            <a:ext cx="3657600" cy="32967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p:txBody>
          <a:bodyPr/>
          <a:lstStyle/>
          <a:p>
            <a:r>
              <a:rPr lang="en-US" sz="2800"/>
              <a:t>Sensory input early in developmental stages.</a:t>
            </a:r>
          </a:p>
          <a:p>
            <a:r>
              <a:rPr lang="en-US" sz="2800"/>
              <a:t>The central circuits are altered by hormones and neuromodulators.</a:t>
            </a:r>
          </a:p>
          <a:p>
            <a:r>
              <a:rPr lang="en-US">
                <a:solidFill>
                  <a:schemeClr val="accent2"/>
                </a:solidFill>
              </a:rPr>
              <a:t>Challenge in the field is: Integration of sensory input that controls the muscular movement in a coordinated fashion.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Teaching related\bio535-liz\3.jpg"/>
          <p:cNvPicPr>
            <a:picLocks noChangeAspect="1" noChangeArrowheads="1"/>
          </p:cNvPicPr>
          <p:nvPr/>
        </p:nvPicPr>
        <p:blipFill>
          <a:blip r:embed="rId2" cstate="print"/>
          <a:srcRect/>
          <a:stretch>
            <a:fillRect/>
          </a:stretch>
        </p:blipFill>
        <p:spPr bwMode="auto">
          <a:xfrm>
            <a:off x="457200" y="609600"/>
            <a:ext cx="3568700" cy="2100262"/>
          </a:xfrm>
          <a:prstGeom prst="rect">
            <a:avLst/>
          </a:prstGeom>
          <a:noFill/>
        </p:spPr>
      </p:pic>
      <p:sp>
        <p:nvSpPr>
          <p:cNvPr id="3" name="TextBox 2"/>
          <p:cNvSpPr txBox="1"/>
          <p:nvPr/>
        </p:nvSpPr>
        <p:spPr>
          <a:xfrm>
            <a:off x="3581400" y="1752600"/>
            <a:ext cx="705065" cy="369332"/>
          </a:xfrm>
          <a:prstGeom prst="rect">
            <a:avLst/>
          </a:prstGeom>
          <a:solidFill>
            <a:schemeClr val="bg1"/>
          </a:solidFill>
        </p:spPr>
        <p:txBody>
          <a:bodyPr wrap="none" rtlCol="0">
            <a:spAutoFit/>
          </a:bodyPr>
          <a:lstStyle/>
          <a:p>
            <a:r>
              <a:rPr lang="en-US" dirty="0" smtClean="0"/>
              <a:t>Distal</a:t>
            </a:r>
            <a:endParaRPr lang="en-US" dirty="0"/>
          </a:p>
        </p:txBody>
      </p:sp>
      <p:sp>
        <p:nvSpPr>
          <p:cNvPr id="4" name="TextBox 3"/>
          <p:cNvSpPr txBox="1"/>
          <p:nvPr/>
        </p:nvSpPr>
        <p:spPr>
          <a:xfrm>
            <a:off x="2438400" y="152400"/>
            <a:ext cx="3821046" cy="523220"/>
          </a:xfrm>
          <a:prstGeom prst="rect">
            <a:avLst/>
          </a:prstGeom>
          <a:noFill/>
        </p:spPr>
        <p:txBody>
          <a:bodyPr wrap="none" rtlCol="0">
            <a:spAutoFit/>
          </a:bodyPr>
          <a:lstStyle/>
          <a:p>
            <a:r>
              <a:rPr lang="en-US" sz="2800" b="1" dirty="0" smtClean="0"/>
              <a:t>Spinal cord cross section</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Neuromodulators</a:t>
            </a:r>
          </a:p>
        </p:txBody>
      </p:sp>
      <p:sp>
        <p:nvSpPr>
          <p:cNvPr id="6147" name="Rectangle 3"/>
          <p:cNvSpPr>
            <a:spLocks noGrp="1" noChangeArrowheads="1"/>
          </p:cNvSpPr>
          <p:nvPr>
            <p:ph type="body" idx="1"/>
          </p:nvPr>
        </p:nvSpPr>
        <p:spPr/>
        <p:txBody>
          <a:bodyPr/>
          <a:lstStyle/>
          <a:p>
            <a:r>
              <a:rPr lang="en-US" dirty="0"/>
              <a:t>Recovery of locomotion by using selective agonists and antagonists of neurotransmitters involved in sensory-CNS-motor circuits.</a:t>
            </a:r>
          </a:p>
          <a:p>
            <a:pPr>
              <a:buFontTx/>
              <a:buNone/>
            </a:pPr>
            <a:r>
              <a:rPr lang="en-US" dirty="0"/>
              <a:t>				</a:t>
            </a:r>
            <a:r>
              <a:rPr lang="en-US" sz="2800" dirty="0">
                <a:solidFill>
                  <a:srgbClr val="27FFFF"/>
                </a:solidFill>
              </a:rPr>
              <a:t>(</a:t>
            </a:r>
            <a:r>
              <a:rPr lang="en-US" sz="2800" dirty="0" err="1">
                <a:solidFill>
                  <a:srgbClr val="27FFFF"/>
                </a:solidFill>
                <a:latin typeface="Arial" pitchFamily="34" charset="0"/>
                <a:cs typeface="Arial" pitchFamily="34" charset="0"/>
              </a:rPr>
              <a:t>Chau</a:t>
            </a:r>
            <a:r>
              <a:rPr lang="en-US" sz="2800" dirty="0">
                <a:solidFill>
                  <a:srgbClr val="27FFFF"/>
                </a:solidFill>
                <a:latin typeface="Arial" pitchFamily="34" charset="0"/>
                <a:cs typeface="Arial" pitchFamily="34" charset="0"/>
              </a:rPr>
              <a:t> et al., 2002</a:t>
            </a:r>
            <a:r>
              <a:rPr lang="en-US" sz="2800" dirty="0">
                <a:solidFill>
                  <a:srgbClr val="27FFFF"/>
                </a:solidFill>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438400" y="685800"/>
            <a:ext cx="7772400" cy="1143000"/>
          </a:xfrm>
        </p:spPr>
        <p:txBody>
          <a:bodyPr/>
          <a:lstStyle/>
          <a:p>
            <a:r>
              <a:rPr lang="en-US"/>
              <a:t>contd…</a:t>
            </a:r>
          </a:p>
        </p:txBody>
      </p:sp>
      <p:sp>
        <p:nvSpPr>
          <p:cNvPr id="8195" name="Rectangle 3"/>
          <p:cNvSpPr>
            <a:spLocks noGrp="1" noChangeArrowheads="1"/>
          </p:cNvSpPr>
          <p:nvPr>
            <p:ph type="body" idx="1"/>
          </p:nvPr>
        </p:nvSpPr>
        <p:spPr>
          <a:xfrm>
            <a:off x="533400" y="1905000"/>
            <a:ext cx="7772400" cy="4114800"/>
          </a:xfrm>
        </p:spPr>
        <p:txBody>
          <a:bodyPr/>
          <a:lstStyle/>
          <a:p>
            <a:r>
              <a:rPr lang="en-US" sz="2800" dirty="0"/>
              <a:t>Rapid changes in the neural circuit activity can be induced by </a:t>
            </a:r>
            <a:r>
              <a:rPr lang="en-US" sz="2800" dirty="0" err="1"/>
              <a:t>neuromodulators</a:t>
            </a:r>
            <a:r>
              <a:rPr lang="en-US" sz="2800" dirty="0"/>
              <a:t>.</a:t>
            </a:r>
          </a:p>
          <a:p>
            <a:pPr>
              <a:buFontTx/>
              <a:buNone/>
            </a:pPr>
            <a:r>
              <a:rPr lang="en-US" sz="2800" dirty="0"/>
              <a:t>	</a:t>
            </a:r>
            <a:r>
              <a:rPr lang="en-US" sz="2800" dirty="0" err="1"/>
              <a:t>Eg</a:t>
            </a:r>
            <a:r>
              <a:rPr lang="en-US" sz="2800" dirty="0"/>
              <a:t>: aggressive behavior of D</a:t>
            </a:r>
            <a:r>
              <a:rPr lang="en-US" sz="2800" i="1" dirty="0"/>
              <a:t>rosophila</a:t>
            </a:r>
          </a:p>
          <a:p>
            <a:pPr>
              <a:buFontTx/>
              <a:buNone/>
            </a:pPr>
            <a:r>
              <a:rPr lang="en-US" sz="2800" dirty="0"/>
              <a:t>				</a:t>
            </a:r>
            <a:r>
              <a:rPr lang="en-US" sz="2400" dirty="0">
                <a:solidFill>
                  <a:srgbClr val="990033"/>
                </a:solidFill>
              </a:rPr>
              <a:t>	</a:t>
            </a:r>
            <a:r>
              <a:rPr lang="en-US" sz="2400" dirty="0">
                <a:solidFill>
                  <a:schemeClr val="accent2"/>
                </a:solidFill>
                <a:latin typeface="Arial" pitchFamily="34" charset="0"/>
                <a:cs typeface="Arial" pitchFamily="34" charset="0"/>
              </a:rPr>
              <a:t>(</a:t>
            </a:r>
            <a:r>
              <a:rPr lang="en-US" sz="2400" dirty="0" err="1">
                <a:solidFill>
                  <a:schemeClr val="accent2"/>
                </a:solidFill>
                <a:latin typeface="Arial" pitchFamily="34" charset="0"/>
                <a:cs typeface="Arial" pitchFamily="34" charset="0"/>
              </a:rPr>
              <a:t>Baier</a:t>
            </a:r>
            <a:r>
              <a:rPr lang="en-US" sz="2400" dirty="0">
                <a:solidFill>
                  <a:schemeClr val="accent2"/>
                </a:solidFill>
                <a:latin typeface="Arial" pitchFamily="34" charset="0"/>
                <a:cs typeface="Arial" pitchFamily="34" charset="0"/>
              </a:rPr>
              <a:t> et al., 2002)</a:t>
            </a:r>
            <a:r>
              <a:rPr lang="en-US" sz="2800" dirty="0"/>
              <a:t> </a:t>
            </a:r>
          </a:p>
          <a:p>
            <a:r>
              <a:rPr lang="en-US" sz="2800" dirty="0"/>
              <a:t>3 common </a:t>
            </a:r>
            <a:r>
              <a:rPr lang="en-US" sz="2800" dirty="0" err="1"/>
              <a:t>neuromodulators</a:t>
            </a:r>
            <a:r>
              <a:rPr lang="en-US" sz="2800" dirty="0"/>
              <a:t>:</a:t>
            </a:r>
          </a:p>
          <a:p>
            <a:pPr>
              <a:buFontTx/>
              <a:buNone/>
            </a:pPr>
            <a:r>
              <a:rPr lang="en-US" sz="2800" dirty="0"/>
              <a:t>    	</a:t>
            </a:r>
            <a:r>
              <a:rPr lang="en-US" sz="2800" dirty="0" smtClean="0"/>
              <a:t>	Serotonin</a:t>
            </a:r>
            <a:endParaRPr lang="en-US" sz="2800" dirty="0"/>
          </a:p>
          <a:p>
            <a:pPr>
              <a:buFontTx/>
              <a:buNone/>
            </a:pPr>
            <a:r>
              <a:rPr lang="en-US" sz="2800" dirty="0"/>
              <a:t>		</a:t>
            </a:r>
            <a:r>
              <a:rPr lang="en-US" sz="2800" dirty="0" err="1"/>
              <a:t>Octopamine</a:t>
            </a:r>
            <a:r>
              <a:rPr lang="en-US" sz="2800" dirty="0"/>
              <a:t>	</a:t>
            </a:r>
          </a:p>
          <a:p>
            <a:pPr>
              <a:buFontTx/>
              <a:buNone/>
            </a:pPr>
            <a:r>
              <a:rPr lang="en-US" sz="2800" dirty="0"/>
              <a:t>		Dopamine</a:t>
            </a:r>
          </a:p>
          <a:p>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p:txBody>
          <a:bodyPr/>
          <a:lstStyle/>
          <a:p>
            <a:r>
              <a:rPr lang="en-US"/>
              <a:t>In </a:t>
            </a:r>
            <a:r>
              <a:rPr lang="en-US" i="1"/>
              <a:t>Drosophila</a:t>
            </a:r>
          </a:p>
          <a:p>
            <a:r>
              <a:rPr lang="en-US"/>
              <a:t>5-HT modulate the heart rate and voltage dependent potassium channels.</a:t>
            </a:r>
          </a:p>
          <a:p>
            <a:r>
              <a:rPr lang="en-US"/>
              <a:t>DA is known to alter the sexual behavior in adult flies.</a:t>
            </a:r>
          </a:p>
          <a:p>
            <a:r>
              <a:rPr lang="en-US"/>
              <a:t>OA is expressed in stress conditions.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381000"/>
            <a:ext cx="7772400" cy="1143000"/>
          </a:xfrm>
        </p:spPr>
        <p:txBody>
          <a:bodyPr/>
          <a:lstStyle/>
          <a:p>
            <a:r>
              <a:rPr lang="en-US"/>
              <a:t>Preliminary Studies</a:t>
            </a:r>
          </a:p>
        </p:txBody>
      </p:sp>
      <p:pic>
        <p:nvPicPr>
          <p:cNvPr id="11267" name="Picture 3" descr="FIGURE1-lowres"/>
          <p:cNvPicPr>
            <a:picLocks noChangeAspect="1" noChangeArrowheads="1"/>
          </p:cNvPicPr>
          <p:nvPr/>
        </p:nvPicPr>
        <p:blipFill>
          <a:blip r:embed="rId3" cstate="print"/>
          <a:srcRect/>
          <a:stretch>
            <a:fillRect/>
          </a:stretch>
        </p:blipFill>
        <p:spPr bwMode="auto">
          <a:xfrm>
            <a:off x="1295400" y="1828800"/>
            <a:ext cx="6172200" cy="4206875"/>
          </a:xfrm>
          <a:prstGeom prst="rect">
            <a:avLst/>
          </a:prstGeom>
          <a:noFill/>
          <a:ln w="9525">
            <a:noFill/>
            <a:miter lim="800000"/>
            <a:headEnd/>
            <a:tailEnd/>
          </a:ln>
        </p:spPr>
      </p:pic>
      <p:sp>
        <p:nvSpPr>
          <p:cNvPr id="11268" name="Text Box 4"/>
          <p:cNvSpPr txBox="1">
            <a:spLocks noChangeArrowheads="1"/>
          </p:cNvSpPr>
          <p:nvPr/>
        </p:nvSpPr>
        <p:spPr bwMode="auto">
          <a:xfrm>
            <a:off x="76200" y="2471738"/>
            <a:ext cx="936625" cy="457200"/>
          </a:xfrm>
          <a:prstGeom prst="rect">
            <a:avLst/>
          </a:prstGeom>
          <a:noFill/>
          <a:ln w="9525">
            <a:noFill/>
            <a:miter lim="800000"/>
            <a:headEnd/>
            <a:tailEnd/>
          </a:ln>
          <a:effectLst/>
        </p:spPr>
        <p:txBody>
          <a:bodyPr wrap="none">
            <a:spAutoFit/>
          </a:bodyPr>
          <a:lstStyle/>
          <a:p>
            <a:r>
              <a:rPr lang="en-US"/>
              <a:t>Brain </a:t>
            </a:r>
          </a:p>
        </p:txBody>
      </p:sp>
      <p:sp>
        <p:nvSpPr>
          <p:cNvPr id="11269" name="Line 5"/>
          <p:cNvSpPr>
            <a:spLocks noChangeShapeType="1"/>
          </p:cNvSpPr>
          <p:nvPr/>
        </p:nvSpPr>
        <p:spPr bwMode="auto">
          <a:xfrm flipH="1">
            <a:off x="914400" y="2714625"/>
            <a:ext cx="16764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457200" y="1295400"/>
          <a:ext cx="3124200" cy="4876800"/>
        </p:xfrm>
        <a:graphic>
          <a:graphicData uri="http://schemas.openxmlformats.org/presentationml/2006/ole">
            <p:oleObj spid="_x0000_s21506" name="Image" r:id="rId3" imgW="2821038" imgH="5248147" progId="Photoshop.Image.5">
              <p:embed/>
            </p:oleObj>
          </a:graphicData>
        </a:graphic>
      </p:graphicFrame>
      <p:graphicFrame>
        <p:nvGraphicFramePr>
          <p:cNvPr id="30723" name="Object 3"/>
          <p:cNvGraphicFramePr>
            <a:graphicFrameLocks noChangeAspect="1"/>
          </p:cNvGraphicFramePr>
          <p:nvPr/>
        </p:nvGraphicFramePr>
        <p:xfrm>
          <a:off x="4038600" y="1371600"/>
          <a:ext cx="4648200" cy="3897313"/>
        </p:xfrm>
        <a:graphic>
          <a:graphicData uri="http://schemas.openxmlformats.org/presentationml/2006/ole">
            <p:oleObj spid="_x0000_s21507" name="Image" r:id="rId4" imgW="2989076" imgH="2505991" progId="Photoshop.Image.5">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A fly.mpg">
            <a:hlinkClick r:id="" action="ppaction://media"/>
          </p:cNvPr>
          <p:cNvPicPr>
            <a:picLocks noRot="1" noChangeAspect="1"/>
          </p:cNvPicPr>
          <p:nvPr>
            <a:videoFile r:link="rId1"/>
          </p:nvPr>
        </p:nvPicPr>
        <p:blipFill>
          <a:blip r:embed="rId3" cstate="print"/>
          <a:stretch>
            <a:fillRect/>
          </a:stretch>
        </p:blipFill>
        <p:spPr>
          <a:xfrm>
            <a:off x="381000" y="685800"/>
            <a:ext cx="8046720"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srcRect/>
          <a:stretch>
            <a:fillRect/>
          </a:stretch>
        </p:blipFill>
        <p:spPr bwMode="auto">
          <a:xfrm>
            <a:off x="2133600" y="457200"/>
            <a:ext cx="4297363" cy="6096000"/>
          </a:xfrm>
          <a:prstGeom prst="rect">
            <a:avLst/>
          </a:prstGeom>
          <a:noFill/>
          <a:ln w="28575">
            <a:noFill/>
            <a:miter lim="800000"/>
            <a:headEnd/>
            <a:tailEnd/>
          </a:ln>
          <a:effectLst/>
        </p:spPr>
      </p:pic>
      <p:sp>
        <p:nvSpPr>
          <p:cNvPr id="3" name="Rectangle 2"/>
          <p:cNvSpPr/>
          <p:nvPr/>
        </p:nvSpPr>
        <p:spPr>
          <a:xfrm>
            <a:off x="1828800" y="3886200"/>
            <a:ext cx="49530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2600" y="35814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srcRect/>
          <a:stretch>
            <a:fillRect/>
          </a:stretch>
        </p:blipFill>
        <p:spPr bwMode="auto">
          <a:xfrm>
            <a:off x="2423318" y="381000"/>
            <a:ext cx="4297363" cy="6096000"/>
          </a:xfrm>
          <a:prstGeom prst="rect">
            <a:avLst/>
          </a:prstGeom>
          <a:noFill/>
          <a:ln w="2857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cnsMDMAfly.jpg"/>
          <p:cNvPicPr>
            <a:picLocks noChangeAspect="1" noChangeArrowheads="1"/>
          </p:cNvPicPr>
          <p:nvPr/>
        </p:nvPicPr>
        <p:blipFill>
          <a:blip r:embed="rId3" cstate="print"/>
          <a:srcRect/>
          <a:stretch>
            <a:fillRect/>
          </a:stretch>
        </p:blipFill>
        <p:spPr bwMode="auto">
          <a:xfrm>
            <a:off x="2971800" y="304800"/>
            <a:ext cx="5791200" cy="5756275"/>
          </a:xfrm>
          <a:prstGeom prst="rect">
            <a:avLst/>
          </a:prstGeom>
          <a:noFill/>
        </p:spPr>
      </p:pic>
      <p:graphicFrame>
        <p:nvGraphicFramePr>
          <p:cNvPr id="32771" name="Object 3"/>
          <p:cNvGraphicFramePr>
            <a:graphicFrameLocks noChangeAspect="1"/>
          </p:cNvGraphicFramePr>
          <p:nvPr/>
        </p:nvGraphicFramePr>
        <p:xfrm>
          <a:off x="304800" y="1143000"/>
          <a:ext cx="2636838" cy="4114800"/>
        </p:xfrm>
        <a:graphic>
          <a:graphicData uri="http://schemas.openxmlformats.org/presentationml/2006/ole">
            <p:oleObj spid="_x0000_s22530" name="Image" r:id="rId4" imgW="2821038" imgH="5248147" progId="Photoshop.Image.5">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Teaching related\bio535-liz\ov1.jpg"/>
          <p:cNvPicPr>
            <a:picLocks noChangeAspect="1" noChangeArrowheads="1"/>
          </p:cNvPicPr>
          <p:nvPr/>
        </p:nvPicPr>
        <p:blipFill>
          <a:blip r:embed="rId2" cstate="print"/>
          <a:srcRect/>
          <a:stretch>
            <a:fillRect/>
          </a:stretch>
        </p:blipFill>
        <p:spPr bwMode="auto">
          <a:xfrm>
            <a:off x="731837" y="577850"/>
            <a:ext cx="7680325" cy="57023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10-45.jpg                                               0003535Eprojects                       B63F1671:"/>
          <p:cNvPicPr>
            <a:picLocks noChangeAspect="1" noChangeArrowheads="1"/>
          </p:cNvPicPr>
          <p:nvPr/>
        </p:nvPicPr>
        <p:blipFill>
          <a:blip r:embed="rId3" cstate="print"/>
          <a:srcRect/>
          <a:stretch>
            <a:fillRect/>
          </a:stretch>
        </p:blipFill>
        <p:spPr bwMode="auto">
          <a:xfrm>
            <a:off x="2511425" y="379413"/>
            <a:ext cx="4121150"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eaching related\bio535-liz\2.jpg"/>
          <p:cNvPicPr>
            <a:picLocks noChangeAspect="1" noChangeArrowheads="1"/>
          </p:cNvPicPr>
          <p:nvPr/>
        </p:nvPicPr>
        <p:blipFill>
          <a:blip r:embed="rId2" cstate="print"/>
          <a:srcRect/>
          <a:stretch>
            <a:fillRect/>
          </a:stretch>
        </p:blipFill>
        <p:spPr bwMode="auto">
          <a:xfrm>
            <a:off x="1066800" y="-16658"/>
            <a:ext cx="5410200" cy="661542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Teaching related\bio535-liz\4.jpg"/>
          <p:cNvPicPr>
            <a:picLocks noChangeAspect="1" noChangeArrowheads="1"/>
          </p:cNvPicPr>
          <p:nvPr/>
        </p:nvPicPr>
        <p:blipFill>
          <a:blip r:embed="rId2" cstate="print"/>
          <a:srcRect/>
          <a:stretch>
            <a:fillRect/>
          </a:stretch>
        </p:blipFill>
        <p:spPr bwMode="auto">
          <a:xfrm>
            <a:off x="2654622" y="361951"/>
            <a:ext cx="3822378" cy="649605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786</Words>
  <Application>Microsoft Office PowerPoint</Application>
  <PresentationFormat>On-screen Show (4:3)</PresentationFormat>
  <Paragraphs>102</Paragraphs>
  <Slides>58</Slides>
  <Notes>13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Image</vt:lpstr>
      <vt:lpstr>Chapter 16:  Lower Motor Neuron Circuits</vt:lpstr>
      <vt:lpstr>Slide 2</vt:lpstr>
      <vt:lpstr>Slide 3</vt:lpstr>
      <vt:lpstr>Slide 4</vt:lpstr>
      <vt:lpstr>Slide 5</vt:lpstr>
      <vt:lpstr>Slide 6</vt:lpstr>
      <vt:lpstr>Slide 7</vt:lpstr>
      <vt:lpstr>Slide 8</vt:lpstr>
      <vt:lpstr>Slide 9</vt:lpstr>
      <vt:lpstr>Motor unit</vt:lpstr>
      <vt:lpstr>Slide 11</vt:lpstr>
      <vt:lpstr>Slide 12</vt:lpstr>
      <vt:lpstr>Slide 13</vt:lpstr>
      <vt:lpstr>Slide 14</vt:lpstr>
      <vt:lpstr>Muscle responses: force and electrical events (think comparative: vertebrate vs. invertebrate) </vt:lpstr>
      <vt:lpstr>Slide 16</vt:lpstr>
      <vt:lpstr>LIST OF DIFFERENCES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Critical Period</vt:lpstr>
      <vt:lpstr>Slide 48</vt:lpstr>
      <vt:lpstr>Slide 49</vt:lpstr>
      <vt:lpstr>Neuromodulators</vt:lpstr>
      <vt:lpstr>contd…</vt:lpstr>
      <vt:lpstr>Slide 52</vt:lpstr>
      <vt:lpstr>Preliminary Studies</vt:lpstr>
      <vt:lpstr>Slide 54</vt:lpstr>
      <vt:lpstr>Slide 55</vt:lpstr>
      <vt:lpstr>Slide 56</vt:lpstr>
      <vt:lpstr>Slide 57</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Lower Motor Neuron Circuits</dc:title>
  <dc:creator>TBA</dc:creator>
  <cp:lastModifiedBy> </cp:lastModifiedBy>
  <cp:revision>31</cp:revision>
  <dcterms:created xsi:type="dcterms:W3CDTF">2012-04-12T01:01:20Z</dcterms:created>
  <dcterms:modified xsi:type="dcterms:W3CDTF">2012-04-12T18:12:09Z</dcterms:modified>
</cp:coreProperties>
</file>